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88" r:id="rId2"/>
    <p:sldId id="366" r:id="rId3"/>
    <p:sldId id="367" r:id="rId4"/>
    <p:sldId id="376" r:id="rId5"/>
    <p:sldId id="265" r:id="rId6"/>
    <p:sldId id="368" r:id="rId7"/>
    <p:sldId id="378" r:id="rId8"/>
    <p:sldId id="369" r:id="rId9"/>
    <p:sldId id="370" r:id="rId10"/>
    <p:sldId id="371" r:id="rId11"/>
    <p:sldId id="372" r:id="rId12"/>
    <p:sldId id="377" r:id="rId13"/>
    <p:sldId id="373" r:id="rId14"/>
    <p:sldId id="379" r:id="rId15"/>
    <p:sldId id="382" r:id="rId16"/>
    <p:sldId id="381" r:id="rId17"/>
    <p:sldId id="374" r:id="rId18"/>
    <p:sldId id="380" r:id="rId19"/>
    <p:sldId id="375" r:id="rId20"/>
    <p:sldId id="38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82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01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Celestia-R1---OverlayContentH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241042" y="274498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91450" y="8251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95442" y="611387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50" y="3354586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90640" y="4345186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1100455" y="646157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BEF0D-F0BB-DE4B-95CE-6DB70DBA9567}" type="datetimeFigureOut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9903633" y="646157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4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178" y="1714308"/>
            <a:ext cx="58673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Here is a trustworthy saying: Whoever aspires to be an overseer desires a noble task. </a:t>
            </a:r>
            <a:r>
              <a:rPr lang="en-US" sz="3600" b="1" baseline="30000" dirty="0">
                <a:solidFill>
                  <a:schemeClr val="bg1">
                    <a:lumMod val="95000"/>
                  </a:schemeClr>
                </a:solidFill>
              </a:rPr>
              <a:t>2 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Now the overseer is to be above reproach, faithful to his wife, temperate, self-controlled, respectable, hospitable, able to teach, 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94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Timothy </a:t>
            </a:r>
            <a:r>
              <a:rPr lang="en-US" dirty="0" smtClean="0">
                <a:solidFill>
                  <a:schemeClr val="bg1"/>
                </a:solidFill>
              </a:rPr>
              <a:t>3:1-7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zh-CN" altLang="en-US" dirty="0">
                <a:solidFill>
                  <a:schemeClr val="bg1"/>
                </a:solidFill>
              </a:rPr>
              <a:t>提摩太前</a:t>
            </a:r>
            <a:r>
              <a:rPr lang="zh-CN" altLang="en-US" dirty="0" smtClean="0">
                <a:solidFill>
                  <a:schemeClr val="bg1"/>
                </a:solidFill>
              </a:rPr>
              <a:t>书 </a:t>
            </a:r>
            <a:r>
              <a:rPr lang="en-US" altLang="zh-CN" dirty="0" smtClean="0">
                <a:solidFill>
                  <a:schemeClr val="bg1"/>
                </a:solidFill>
              </a:rPr>
              <a:t>3:1-7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8576" y="1714308"/>
            <a:ext cx="55039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“人</a:t>
            </a:r>
            <a:r>
              <a:rPr lang="zh-CN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若想要得监督的职分，就是羡慕善工。”这话是可信的。 </a:t>
            </a:r>
            <a:r>
              <a:rPr lang="en-US" altLang="zh-CN" sz="4000" b="1" baseline="30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2 </a:t>
            </a:r>
            <a:r>
              <a:rPr lang="zh-CN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做监督的，必须无可指责，只做一个妇人的丈夫，有节制，自守，端正，乐意接待远人，善于教导； </a:t>
            </a:r>
          </a:p>
        </p:txBody>
      </p:sp>
    </p:spTree>
    <p:extLst>
      <p:ext uri="{BB962C8B-B14F-4D97-AF65-F5344CB8AC3E}">
        <p14:creationId xmlns:p14="http://schemas.microsoft.com/office/powerpoint/2010/main" val="58176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35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02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954" y="527537"/>
            <a:ext cx="111574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>
                <a:latin typeface="DFKai-SB" panose="03000509000000000000" pitchFamily="65" charset="-120"/>
                <a:ea typeface="DFKai-SB" panose="03000509000000000000" pitchFamily="65" charset="-120"/>
              </a:rPr>
              <a:t>4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 	</a:t>
            </a:r>
            <a:r>
              <a:rPr lang="zh-CN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利慕伊勒啊，君王喝酒，君王喝酒不相宜；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 	</a:t>
            </a:r>
            <a:r>
              <a:rPr lang="zh-CN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王子说浓酒在那里也不相宜；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4400" baseline="30000" dirty="0">
                <a:latin typeface="DFKai-SB" panose="03000509000000000000" pitchFamily="65" charset="-120"/>
                <a:ea typeface="DFKai-SB" panose="03000509000000000000" pitchFamily="65" charset="-120"/>
              </a:rPr>
              <a:t>5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 	</a:t>
            </a:r>
            <a:r>
              <a:rPr lang="zh-CN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恐怕喝了就忘记律例，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 	</a:t>
            </a:r>
            <a:r>
              <a:rPr lang="zh-CN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颠倒一切困苦人的是非。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4400" baseline="30000" dirty="0">
                <a:latin typeface="DFKai-SB" panose="03000509000000000000" pitchFamily="65" charset="-120"/>
                <a:ea typeface="DFKai-SB" panose="03000509000000000000" pitchFamily="65" charset="-120"/>
              </a:rPr>
              <a:t>6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 	</a:t>
            </a:r>
            <a:r>
              <a:rPr lang="zh-CN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可以把浓酒给将亡的人喝，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 	</a:t>
            </a:r>
            <a:r>
              <a:rPr lang="zh-CN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把清酒给苦心的人喝，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4400" baseline="30000" dirty="0">
                <a:latin typeface="DFKai-SB" panose="03000509000000000000" pitchFamily="65" charset="-120"/>
                <a:ea typeface="DFKai-SB" panose="03000509000000000000" pitchFamily="65" charset="-120"/>
              </a:rPr>
              <a:t>7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 	</a:t>
            </a:r>
            <a:r>
              <a:rPr lang="zh-CN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让他喝了，就忘记他的贫穷，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 	</a:t>
            </a:r>
            <a:r>
              <a:rPr lang="zh-CN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不再记念他的苦楚。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581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336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007" y="589085"/>
            <a:ext cx="107266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aseline="30000" dirty="0">
                <a:latin typeface="DFKai-SB" panose="03000509000000000000" pitchFamily="65" charset="-120"/>
                <a:ea typeface="DFKai-SB" panose="03000509000000000000" pitchFamily="65" charset="-120"/>
              </a:rPr>
              <a:t>29</a:t>
            </a:r>
            <a:r>
              <a:rPr 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CN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但我告诉你们，从今以后，我不再喝这葡萄汁，直到我在我父的国里同你们喝新的那日子。」 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033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07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307" y="668215"/>
            <a:ext cx="103925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latin typeface="DFKai-SB" panose="03000509000000000000" pitchFamily="65" charset="-120"/>
                <a:ea typeface="DFKai-SB" panose="03000509000000000000" pitchFamily="65" charset="-120"/>
              </a:rPr>
              <a:t>弟兄们，若有人偶然被过犯所胜，你们属灵的人就当用温柔的心把他挽回过来；又当自己小心，恐怕也被引诱。</a:t>
            </a:r>
            <a:endParaRPr lang="en-US" sz="6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711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433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653" y="474785"/>
            <a:ext cx="111222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30000" dirty="0">
                <a:latin typeface="DFKai-SB" panose="03000509000000000000" pitchFamily="65" charset="-120"/>
                <a:ea typeface="DFKai-SB" panose="03000509000000000000" pitchFamily="65" charset="-120"/>
              </a:rPr>
              <a:t>24</a:t>
            </a:r>
            <a:r>
              <a:rPr 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CN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「一个人不能事奉两个主；不是恶这个、爱那个，就是重这个、轻那个。你们不能又事奉　神，又事奉玛门。」</a:t>
            </a:r>
            <a:endParaRPr 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5177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3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178" y="1714308"/>
            <a:ext cx="58673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3200" b="1" baseline="30000" dirty="0">
                <a:solidFill>
                  <a:schemeClr val="bg1"/>
                </a:solidFill>
              </a:rPr>
              <a:t> </a:t>
            </a:r>
            <a:r>
              <a:rPr lang="en-US" sz="3200" dirty="0">
                <a:solidFill>
                  <a:schemeClr val="bg1"/>
                </a:solidFill>
              </a:rPr>
              <a:t>not given </a:t>
            </a:r>
            <a:r>
              <a:rPr lang="en-US" sz="3200" dirty="0" smtClean="0">
                <a:solidFill>
                  <a:schemeClr val="bg1"/>
                </a:solidFill>
              </a:rPr>
              <a:t>to drunkenness</a:t>
            </a:r>
            <a:r>
              <a:rPr lang="en-US" sz="3200" dirty="0">
                <a:solidFill>
                  <a:schemeClr val="bg1"/>
                </a:solidFill>
              </a:rPr>
              <a:t>, not violent but gentle, not quarrelsome, not a lover of money. </a:t>
            </a:r>
            <a:r>
              <a:rPr lang="en-US" sz="3200" b="1" baseline="30000" dirty="0">
                <a:solidFill>
                  <a:schemeClr val="bg1"/>
                </a:solidFill>
              </a:rPr>
              <a:t>4 </a:t>
            </a:r>
            <a:r>
              <a:rPr lang="en-US" sz="3200" dirty="0">
                <a:solidFill>
                  <a:schemeClr val="bg1"/>
                </a:solidFill>
              </a:rPr>
              <a:t>He must manage his own family well and see that his children obey him, and he must do so in a manner worthy of </a:t>
            </a:r>
            <a:r>
              <a:rPr lang="en-US" sz="3200" dirty="0" smtClean="0">
                <a:solidFill>
                  <a:schemeClr val="bg1"/>
                </a:solidFill>
              </a:rPr>
              <a:t>full</a:t>
            </a:r>
            <a:r>
              <a:rPr lang="en-US" sz="3200" baseline="300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respect</a:t>
            </a:r>
            <a:r>
              <a:rPr lang="en-US" sz="3200" dirty="0">
                <a:solidFill>
                  <a:schemeClr val="bg1"/>
                </a:solidFill>
              </a:rPr>
              <a:t>. 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94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Timothy </a:t>
            </a:r>
            <a:r>
              <a:rPr lang="en-US" dirty="0" smtClean="0">
                <a:solidFill>
                  <a:schemeClr val="bg1"/>
                </a:solidFill>
              </a:rPr>
              <a:t>3:1-7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zh-CN" altLang="en-US" dirty="0">
                <a:solidFill>
                  <a:schemeClr val="bg1"/>
                </a:solidFill>
              </a:rPr>
              <a:t>提摩太前</a:t>
            </a:r>
            <a:r>
              <a:rPr lang="zh-CN" altLang="en-US" dirty="0" smtClean="0">
                <a:solidFill>
                  <a:schemeClr val="bg1"/>
                </a:solidFill>
              </a:rPr>
              <a:t>书 </a:t>
            </a:r>
            <a:r>
              <a:rPr lang="en-US" altLang="zh-CN" dirty="0" smtClean="0">
                <a:solidFill>
                  <a:schemeClr val="bg1"/>
                </a:solidFill>
              </a:rPr>
              <a:t>3:1-7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8576" y="1714308"/>
            <a:ext cx="55039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CN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 </a:t>
            </a:r>
            <a:r>
              <a:rPr lang="en-US" altLang="zh-CN" sz="4400" b="1" baseline="30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3 </a:t>
            </a:r>
            <a:r>
              <a:rPr lang="zh-CN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不因酒滋事，不打人，只要温和，不争竞，不贪财； </a:t>
            </a:r>
            <a:r>
              <a:rPr lang="en-US" altLang="zh-CN" sz="4400" b="1" baseline="30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4 </a:t>
            </a:r>
            <a:r>
              <a:rPr lang="zh-CN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好好管理自己的家，使儿女凡事端庄、</a:t>
            </a:r>
            <a:r>
              <a:rPr lang="zh-CN" altLang="en-US" sz="44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顺服。</a:t>
            </a:r>
            <a:r>
              <a:rPr lang="zh-CN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00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331" y="615463"/>
            <a:ext cx="109640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圣</a:t>
            </a:r>
            <a:r>
              <a:rPr lang="zh-CN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灵所结的果子，就是仁爱、喜乐、和平、忍耐、恩慈、良善、信实</a:t>
            </a:r>
            <a:r>
              <a:rPr lang="zh-CN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、</a:t>
            </a:r>
            <a:r>
              <a:rPr lang="en-US" altLang="zh-CN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 </a:t>
            </a:r>
            <a:r>
              <a:rPr lang="zh-CN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温柔、节</a:t>
            </a:r>
            <a:r>
              <a:rPr lang="zh-CN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制</a:t>
            </a:r>
            <a:r>
              <a:rPr lang="en-US" altLang="zh-CN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;</a:t>
            </a:r>
            <a:r>
              <a:rPr lang="zh-CN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CN" alt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786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178" y="1714308"/>
            <a:ext cx="58673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 smtClean="0">
                <a:solidFill>
                  <a:srgbClr val="FFFF00"/>
                </a:solidFill>
              </a:rPr>
              <a:t>5</a:t>
            </a:r>
            <a:r>
              <a:rPr lang="en-US" sz="3600" b="1" baseline="30000" dirty="0">
                <a:solidFill>
                  <a:srgbClr val="FFFF00"/>
                </a:solidFill>
              </a:rPr>
              <a:t> </a:t>
            </a:r>
            <a:r>
              <a:rPr lang="en-US" sz="3600" dirty="0">
                <a:solidFill>
                  <a:srgbClr val="FFFF00"/>
                </a:solidFill>
              </a:rPr>
              <a:t>(If anyone does not know how to manage his own family, how can he take care of God’s church</a:t>
            </a:r>
            <a:r>
              <a:rPr lang="en-US" sz="3600" dirty="0" smtClean="0">
                <a:solidFill>
                  <a:srgbClr val="FFFF00"/>
                </a:solidFill>
              </a:rPr>
              <a:t>?)</a:t>
            </a:r>
          </a:p>
          <a:p>
            <a:r>
              <a:rPr lang="en-US" sz="3600" baseline="30000" dirty="0" smtClean="0">
                <a:solidFill>
                  <a:srgbClr val="FFFF00"/>
                </a:solidFill>
              </a:rPr>
              <a:t>6</a:t>
            </a:r>
            <a:r>
              <a:rPr lang="en-US" sz="3600" baseline="30000" dirty="0">
                <a:solidFill>
                  <a:srgbClr val="FFFF00"/>
                </a:solidFill>
              </a:rPr>
              <a:t> </a:t>
            </a:r>
            <a:r>
              <a:rPr lang="en-US" sz="3600" dirty="0">
                <a:solidFill>
                  <a:srgbClr val="FFFF00"/>
                </a:solidFill>
              </a:rPr>
              <a:t>He must not be a recent convert, or he may become conceited and fall under the same judgment as the devil.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94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Timothy </a:t>
            </a:r>
            <a:r>
              <a:rPr lang="en-US" dirty="0" smtClean="0">
                <a:solidFill>
                  <a:schemeClr val="bg1"/>
                </a:solidFill>
              </a:rPr>
              <a:t>3:1-7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zh-CN" altLang="en-US" dirty="0">
                <a:solidFill>
                  <a:schemeClr val="bg1"/>
                </a:solidFill>
              </a:rPr>
              <a:t>提摩太前</a:t>
            </a:r>
            <a:r>
              <a:rPr lang="zh-CN" altLang="en-US" dirty="0" smtClean="0">
                <a:solidFill>
                  <a:schemeClr val="bg1"/>
                </a:solidFill>
              </a:rPr>
              <a:t>书 </a:t>
            </a:r>
            <a:r>
              <a:rPr lang="en-US" altLang="zh-CN" dirty="0" smtClean="0">
                <a:solidFill>
                  <a:schemeClr val="bg1"/>
                </a:solidFill>
              </a:rPr>
              <a:t>3:1-7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8576" y="1714308"/>
            <a:ext cx="55039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baseline="300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</a:t>
            </a:r>
            <a:r>
              <a:rPr lang="en-US" altLang="zh-CN" sz="4400" b="1" baseline="30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 </a:t>
            </a:r>
            <a:r>
              <a:rPr lang="zh-CN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人若不知道管理自己的家，焉能照管神的教会</a:t>
            </a:r>
            <a:r>
              <a:rPr lang="zh-CN" altLang="en-US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呢</a:t>
            </a:r>
            <a:r>
              <a:rPr lang="en-US" altLang="zh-CN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en-US" altLang="zh-CN" sz="4400" b="1" baseline="30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CN" sz="4400" b="1" baseline="300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</a:t>
            </a:r>
            <a:r>
              <a:rPr lang="zh-CN" altLang="en-US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初</a:t>
            </a:r>
            <a:r>
              <a:rPr lang="zh-CN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入教的不可作监督，恐怕他自高自大，就落在魔鬼所受的刑罚里</a:t>
            </a:r>
            <a:r>
              <a:rPr lang="zh-CN" altLang="en-US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Hans" sz="4400" baseline="30000" dirty="0" smtClean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94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178" y="1714308"/>
            <a:ext cx="5867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 smtClean="0">
                <a:solidFill>
                  <a:srgbClr val="FFFF00"/>
                </a:solidFill>
              </a:rPr>
              <a:t>7 </a:t>
            </a:r>
            <a:r>
              <a:rPr lang="en-US" sz="3600" dirty="0" smtClean="0">
                <a:solidFill>
                  <a:srgbClr val="FFFF00"/>
                </a:solidFill>
              </a:rPr>
              <a:t>He must also have a good reputation with outsiders, so that he will not fall into disgrace and into the devil’s trap. </a:t>
            </a:r>
          </a:p>
          <a:p>
            <a:r>
              <a:rPr lang="en-US" sz="3600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94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Timothy </a:t>
            </a:r>
            <a:r>
              <a:rPr lang="en-US" dirty="0" smtClean="0">
                <a:solidFill>
                  <a:schemeClr val="bg1"/>
                </a:solidFill>
              </a:rPr>
              <a:t>3:1-7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zh-CN" altLang="en-US" dirty="0">
                <a:solidFill>
                  <a:schemeClr val="bg1"/>
                </a:solidFill>
              </a:rPr>
              <a:t>提摩太前</a:t>
            </a:r>
            <a:r>
              <a:rPr lang="zh-CN" altLang="en-US" dirty="0" smtClean="0">
                <a:solidFill>
                  <a:schemeClr val="bg1"/>
                </a:solidFill>
              </a:rPr>
              <a:t>书 </a:t>
            </a:r>
            <a:r>
              <a:rPr lang="en-US" altLang="zh-CN" dirty="0" smtClean="0">
                <a:solidFill>
                  <a:schemeClr val="bg1"/>
                </a:solidFill>
              </a:rPr>
              <a:t>3:1-7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8576" y="1714308"/>
            <a:ext cx="5503986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baseline="300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</a:t>
            </a:r>
            <a:r>
              <a:rPr lang="en-US" altLang="zh-CN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CN" altLang="en-US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监督也必须在教外有好名声，恐怕被人毁谤，落在魔鬼的网罗里。</a:t>
            </a:r>
          </a:p>
          <a:p>
            <a:r>
              <a:rPr lang="zh-CN" altLang="en-US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？</a:t>
            </a:r>
            <a:endParaRPr lang="en-US" altLang="zh-CN" sz="4400" baseline="30000" dirty="0" smtClean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Hans" sz="4400" baseline="30000" dirty="0" smtClean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21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Church Leadership – </a:t>
            </a:r>
            <a:r>
              <a:rPr lang="en-US" sz="6000" dirty="0" smtClean="0"/>
              <a:t>D</a:t>
            </a:r>
            <a:r>
              <a:rPr lang="en-US" sz="6000" dirty="0" smtClean="0"/>
              <a:t>runkenness</a:t>
            </a:r>
            <a:r>
              <a:rPr lang="en-US" sz="6000" dirty="0"/>
              <a:t>, </a:t>
            </a:r>
            <a:r>
              <a:rPr lang="en-US" sz="6000" dirty="0" smtClean="0"/>
              <a:t>Violence, </a:t>
            </a:r>
            <a:r>
              <a:rPr lang="en-US" sz="6000" dirty="0"/>
              <a:t>Money </a:t>
            </a:r>
            <a:endParaRPr lang="en-US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Timothy </a:t>
            </a:r>
            <a:r>
              <a:rPr lang="en-US" dirty="0" smtClean="0"/>
              <a:t>3:3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61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838" y="501163"/>
            <a:ext cx="11183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作</a:t>
            </a:r>
            <a:r>
              <a:rPr lang="zh-CN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监督的，</a:t>
            </a:r>
            <a:r>
              <a:rPr 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… </a:t>
            </a:r>
            <a:r>
              <a:rPr lang="zh-CN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不因酒滋事，不打人，只要温和，不争竞，不贪财；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430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29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7691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3837</TotalTime>
  <Words>282</Words>
  <Application>Microsoft Office PowerPoint</Application>
  <PresentationFormat>Custom</PresentationFormat>
  <Paragraphs>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Retrospect</vt:lpstr>
      <vt:lpstr>1 Timothy 3:1-7 提摩太前书 3:1-7</vt:lpstr>
      <vt:lpstr>1 Timothy 3:1-7 提摩太前书 3:1-7</vt:lpstr>
      <vt:lpstr>1 Timothy 3:1-7 提摩太前书 3:1-7</vt:lpstr>
      <vt:lpstr>1 Timothy 3:1-7 提摩太前书 3:1-7</vt:lpstr>
      <vt:lpstr>Church Leadership – Drunkenness, Violence, Money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Granted us all Things</dc:title>
  <dc:creator>Simon Huang</dc:creator>
  <cp:lastModifiedBy>Simon Huang</cp:lastModifiedBy>
  <cp:revision>219</cp:revision>
  <dcterms:created xsi:type="dcterms:W3CDTF">2014-12-04T23:51:10Z</dcterms:created>
  <dcterms:modified xsi:type="dcterms:W3CDTF">2017-03-12T13:04:59Z</dcterms:modified>
</cp:coreProperties>
</file>