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96" r:id="rId2"/>
    <p:sldId id="651" r:id="rId3"/>
    <p:sldId id="638" r:id="rId4"/>
    <p:sldId id="650" r:id="rId5"/>
    <p:sldId id="654" r:id="rId6"/>
    <p:sldId id="657" r:id="rId7"/>
    <p:sldId id="655" r:id="rId8"/>
    <p:sldId id="656" r:id="rId9"/>
    <p:sldId id="658" r:id="rId10"/>
    <p:sldId id="659" r:id="rId11"/>
    <p:sldId id="661" r:id="rId12"/>
    <p:sldId id="662" r:id="rId13"/>
    <p:sldId id="660" r:id="rId14"/>
    <p:sldId id="664" r:id="rId15"/>
    <p:sldId id="666" r:id="rId16"/>
    <p:sldId id="667" r:id="rId17"/>
    <p:sldId id="668" r:id="rId18"/>
    <p:sldId id="670" r:id="rId19"/>
    <p:sldId id="669" r:id="rId20"/>
    <p:sldId id="671" r:id="rId21"/>
    <p:sldId id="672" r:id="rId22"/>
    <p:sldId id="673" r:id="rId23"/>
    <p:sldId id="674" r:id="rId24"/>
    <p:sldId id="675" r:id="rId25"/>
    <p:sldId id="676" r:id="rId26"/>
    <p:sldId id="677" r:id="rId27"/>
    <p:sldId id="678" r:id="rId28"/>
    <p:sldId id="679" r:id="rId29"/>
    <p:sldId id="680" r:id="rId30"/>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E0C0A0"/>
    <a:srgbClr val="DDDDDD"/>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1039" autoAdjust="0"/>
  </p:normalViewPr>
  <p:slideViewPr>
    <p:cSldViewPr>
      <p:cViewPr>
        <p:scale>
          <a:sx n="140" d="100"/>
          <a:sy n="140" d="100"/>
        </p:scale>
        <p:origin x="-2610" y="-870"/>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2/17/2017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Chelyabinsk meteor</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sz="2800" dirty="0" smtClean="0">
                <a:solidFill>
                  <a:schemeClr val="tx1"/>
                </a:solidFill>
                <a:latin typeface="HanWang WeiBeiMedium-Gb5" pitchFamily="2" charset="-120"/>
                <a:ea typeface="HanWang WeiBeiMedium-Gb5" pitchFamily="2" charset="-120"/>
              </a:rPr>
              <a:t>馬太福音 </a:t>
            </a:r>
            <a:r>
              <a:rPr lang="en-US" altLang="zh-TW" sz="2800" dirty="0" smtClean="0">
                <a:solidFill>
                  <a:schemeClr val="tx1"/>
                </a:solidFill>
                <a:latin typeface="+mn-ea"/>
                <a:ea typeface="+mn-ea"/>
              </a:rPr>
              <a:t>Matthew 11:20-24</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216223" y="683940"/>
            <a:ext cx="2304256"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20</a:t>
            </a:r>
            <a:r>
              <a:rPr lang="zh-TW" altLang="en-US" dirty="0" smtClean="0">
                <a:solidFill>
                  <a:srgbClr val="FFFF00"/>
                </a:solidFill>
                <a:latin typeface="HanWang WeiBeiMedium-Gb5" pitchFamily="2" charset="-120"/>
                <a:ea typeface="HanWang WeiBeiMedium-Gb5" pitchFamily="2" charset="-120"/>
              </a:rPr>
              <a:t> 耶穌在諸城中行了許多異能，那些城的人終不悔改，就在那時候責備他們，說：</a:t>
            </a:r>
            <a:r>
              <a:rPr lang="en-US" altLang="zh-TW" baseline="30000" dirty="0" smtClean="0">
                <a:solidFill>
                  <a:srgbClr val="FFFF00"/>
                </a:solidFill>
                <a:latin typeface="HanWang WeiBeiMedium-Gb5" pitchFamily="2" charset="-120"/>
                <a:ea typeface="HanWang WeiBeiMedium-Gb5" pitchFamily="2" charset="-120"/>
              </a:rPr>
              <a:t>21</a:t>
            </a:r>
            <a:r>
              <a:rPr lang="zh-TW" altLang="en-US" dirty="0" smtClean="0">
                <a:solidFill>
                  <a:srgbClr val="FFFF00"/>
                </a:solidFill>
                <a:latin typeface="HanWang WeiBeiMedium-Gb5" pitchFamily="2" charset="-120"/>
                <a:ea typeface="HanWang WeiBeiMedium-Gb5" pitchFamily="2" charset="-120"/>
              </a:rPr>
              <a:t> 「哥拉汛哪，你有禍了！伯賽大啊，你有禍了！因為在你們中間所行的異能，若行在推羅、西頓，</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79" y="705817"/>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20</a:t>
            </a:r>
            <a:r>
              <a:rPr lang="en-US" sz="1800" dirty="0" smtClean="0">
                <a:latin typeface="Arial Narrow" pitchFamily="34" charset="0"/>
              </a:rPr>
              <a:t> Then Jesus began to denounce the towns in which most of his miracles had been performed, because they did not repent. </a:t>
            </a:r>
            <a:r>
              <a:rPr lang="en-US" sz="1800" baseline="30000" dirty="0" smtClean="0">
                <a:latin typeface="Arial Narrow" pitchFamily="34" charset="0"/>
              </a:rPr>
              <a:t>21</a:t>
            </a:r>
            <a:r>
              <a:rPr lang="en-US" sz="1800" dirty="0" smtClean="0">
                <a:latin typeface="Arial Narrow" pitchFamily="34" charset="0"/>
              </a:rPr>
              <a:t> “Woe to you, </a:t>
            </a:r>
            <a:r>
              <a:rPr lang="en-US" sz="1800" dirty="0" err="1" smtClean="0">
                <a:latin typeface="Arial Narrow" pitchFamily="34" charset="0"/>
              </a:rPr>
              <a:t>Chorazin</a:t>
            </a:r>
            <a:r>
              <a:rPr lang="en-US" sz="1800" dirty="0" smtClean="0">
                <a:latin typeface="Arial Narrow" pitchFamily="34" charset="0"/>
              </a:rPr>
              <a:t>! Woe to you, Bethsaida! For if the miracles that were performed in you had been performed in </a:t>
            </a:r>
            <a:r>
              <a:rPr lang="en-US" sz="1800" dirty="0" err="1" smtClean="0">
                <a:latin typeface="Arial Narrow" pitchFamily="34" charset="0"/>
              </a:rPr>
              <a:t>Tyre</a:t>
            </a:r>
            <a:r>
              <a:rPr lang="en-US" sz="1800" dirty="0" smtClean="0">
                <a:latin typeface="Arial Narrow" pitchFamily="34" charset="0"/>
              </a:rPr>
              <a:t> and Sidon,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288206"/>
            <a:ext cx="5186362" cy="539750"/>
          </a:xfrm>
        </p:spPr>
        <p:txBody>
          <a:bodyPr/>
          <a:lstStyle/>
          <a:p>
            <a:r>
              <a:rPr lang="en-US" dirty="0" smtClean="0">
                <a:solidFill>
                  <a:schemeClr val="tx1"/>
                </a:solidFill>
              </a:rPr>
              <a:t>1. </a:t>
            </a:r>
            <a:r>
              <a:rPr lang="zh-HK" altLang="en-US" dirty="0" smtClean="0">
                <a:solidFill>
                  <a:schemeClr val="tx1"/>
                </a:solidFill>
                <a:latin typeface="HanWang WeiBeiMedium-Gb5" pitchFamily="2" charset="-120"/>
                <a:ea typeface="HanWang WeiBeiMedium-Gb5" pitchFamily="2" charset="-120"/>
              </a:rPr>
              <a:t>悔改是福音期望的反應</a:t>
            </a:r>
            <a:r>
              <a:rPr lang="zh-HK" altLang="en-US" dirty="0" smtClean="0">
                <a:solidFill>
                  <a:schemeClr val="tx1"/>
                </a:solidFill>
              </a:rPr>
              <a:t> </a:t>
            </a:r>
            <a:r>
              <a:rPr lang="en-US" dirty="0" smtClean="0">
                <a:solidFill>
                  <a:schemeClr val="tx1"/>
                </a:solidFill>
              </a:rPr>
              <a:t>Repentance Is the Expected Response for the Gospel (20)</a:t>
            </a:r>
            <a:endParaRPr lang="en-US" dirty="0">
              <a:solidFill>
                <a:schemeClr val="tx1"/>
              </a:solidFill>
            </a:endParaRPr>
          </a:p>
        </p:txBody>
      </p:sp>
      <p:sp>
        <p:nvSpPr>
          <p:cNvPr id="3" name="Content Placeholder 2"/>
          <p:cNvSpPr>
            <a:spLocks noGrp="1"/>
          </p:cNvSpPr>
          <p:nvPr>
            <p:ph idx="1"/>
          </p:nvPr>
        </p:nvSpPr>
        <p:spPr>
          <a:xfrm>
            <a:off x="287338" y="1137865"/>
            <a:ext cx="5186362" cy="2138363"/>
          </a:xfrm>
        </p:spPr>
        <p:txBody>
          <a:bodyPr/>
          <a:lstStyle/>
          <a:p>
            <a:pPr marL="0" indent="0">
              <a:buNone/>
            </a:pPr>
            <a:r>
              <a:rPr lang="en-US" altLang="zh-TW" dirty="0" smtClean="0"/>
              <a:t>Matthew 11:20–21</a:t>
            </a:r>
            <a:r>
              <a:rPr lang="zh-TW" altLang="en-US" dirty="0" smtClean="0"/>
              <a:t> </a:t>
            </a:r>
            <a:r>
              <a:rPr lang="en-US" altLang="zh-TW" dirty="0" smtClean="0"/>
              <a:t> </a:t>
            </a: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耶穌在諸城中行了許多異能，那些城的人</a:t>
            </a:r>
            <a:r>
              <a:rPr lang="zh-TW" altLang="en-US" dirty="0" smtClean="0">
                <a:solidFill>
                  <a:srgbClr val="FFFF00"/>
                </a:solidFill>
                <a:latin typeface="HanWang WeiBeiMedium-Gb5" pitchFamily="2" charset="-120"/>
                <a:ea typeface="HanWang WeiBeiMedium-Gb5" pitchFamily="2" charset="-120"/>
              </a:rPr>
              <a:t>終不悔改</a:t>
            </a:r>
            <a:r>
              <a:rPr lang="zh-TW" altLang="en-US" dirty="0" smtClean="0">
                <a:latin typeface="HanWang WeiBeiMedium-Gb5" pitchFamily="2" charset="-120"/>
                <a:ea typeface="HanWang WeiBeiMedium-Gb5" pitchFamily="2" charset="-120"/>
              </a:rPr>
              <a:t>，就在那時候責備他們，說：</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「哥拉汛哪，你有禍了</a:t>
            </a:r>
            <a:r>
              <a:rPr lang="zh-TW" altLang="en-US" dirty="0" smtClean="0">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20</a:t>
            </a:r>
            <a:r>
              <a:rPr lang="en-US" dirty="0" smtClean="0"/>
              <a:t> </a:t>
            </a:r>
            <a:r>
              <a:rPr lang="en-US" dirty="0" smtClean="0"/>
              <a:t>Then Jesus began to denounce the towns in which most of his miracles had been performed, because they </a:t>
            </a:r>
            <a:r>
              <a:rPr lang="en-US" dirty="0" smtClean="0">
                <a:solidFill>
                  <a:srgbClr val="FFFF00"/>
                </a:solidFill>
              </a:rPr>
              <a:t>did not repent</a:t>
            </a:r>
            <a:r>
              <a:rPr lang="en-US" dirty="0" smtClean="0"/>
              <a:t>. </a:t>
            </a:r>
            <a:r>
              <a:rPr lang="en-US" baseline="30000" dirty="0" smtClean="0"/>
              <a:t>21</a:t>
            </a:r>
            <a:r>
              <a:rPr lang="en-US" dirty="0" smtClean="0"/>
              <a:t> “Woe to you, </a:t>
            </a:r>
            <a:r>
              <a:rPr lang="en-US" dirty="0" err="1" smtClean="0"/>
              <a:t>Chorazin</a:t>
            </a:r>
            <a:r>
              <a:rPr lang="en-US" dirty="0" smtClean="0"/>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591" y="35868"/>
            <a:ext cx="2160240" cy="3024336"/>
          </a:xfrm>
        </p:spPr>
        <p:txBody>
          <a:bodyPr/>
          <a:lstStyle/>
          <a:p>
            <a:pPr marL="0" indent="0">
              <a:buNone/>
            </a:pPr>
            <a:r>
              <a:rPr lang="en-US" altLang="zh-TW" dirty="0" smtClean="0"/>
              <a:t>John </a:t>
            </a:r>
            <a:r>
              <a:rPr lang="en-US" altLang="zh-TW" dirty="0" smtClean="0"/>
              <a:t>10:9</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我就是門；凡從我進來的，必然得救，並且出入得草吃。 </a:t>
            </a:r>
          </a:p>
          <a:p>
            <a:pPr marL="0" indent="0">
              <a:buNone/>
            </a:pPr>
            <a:r>
              <a:rPr lang="en-US" baseline="30000" dirty="0" smtClean="0"/>
              <a:t>9</a:t>
            </a:r>
            <a:r>
              <a:rPr lang="en-US" dirty="0" smtClean="0"/>
              <a:t> </a:t>
            </a:r>
            <a:r>
              <a:rPr lang="en-US" dirty="0" smtClean="0"/>
              <a:t>I am the gate; whoever enters through me will be saved. They will come in and go out, and find pasture.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pic>
        <p:nvPicPr>
          <p:cNvPr id="1026" name="Picture 2" descr="Image result for sheepgate"/>
          <p:cNvPicPr>
            <a:picLocks noChangeAspect="1" noChangeArrowheads="1"/>
          </p:cNvPicPr>
          <p:nvPr/>
        </p:nvPicPr>
        <p:blipFill>
          <a:blip r:embed="rId2" cstate="print"/>
          <a:srcRect l="27475" t="15791" r="3116" b="5255"/>
          <a:stretch>
            <a:fillRect/>
          </a:stretch>
        </p:blipFill>
        <p:spPr bwMode="auto">
          <a:xfrm>
            <a:off x="72207" y="107876"/>
            <a:ext cx="3456384" cy="292396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1:21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你</a:t>
            </a:r>
            <a:r>
              <a:rPr lang="zh-TW" altLang="en-US" dirty="0" smtClean="0">
                <a:latin typeface="HanWang WeiBeiMedium-Gb5" pitchFamily="2" charset="-120"/>
                <a:ea typeface="HanWang WeiBeiMedium-Gb5" pitchFamily="2" charset="-120"/>
              </a:rPr>
              <a:t>要給他起名叫耶穌，因他要將自己的百姓從罪惡裏救出來。」 </a:t>
            </a:r>
          </a:p>
          <a:p>
            <a:pPr marL="0" indent="0">
              <a:buNone/>
            </a:pPr>
            <a:r>
              <a:rPr lang="en-US" baseline="30000" dirty="0" smtClean="0"/>
              <a:t>21</a:t>
            </a:r>
            <a:r>
              <a:rPr lang="en-US" dirty="0" smtClean="0"/>
              <a:t> … you </a:t>
            </a:r>
            <a:r>
              <a:rPr lang="en-US" dirty="0" smtClean="0"/>
              <a:t>are to give him the name Jesus, because he will save his people from their sins.”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11:20–21</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耶穌在諸城中行了許多異能，那些城的人終不悔改，就在那時候責備他們，說：</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「哥拉汛哪，你有禍了</a:t>
            </a:r>
            <a:r>
              <a:rPr lang="zh-TW" altLang="en-US" dirty="0" smtClean="0">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20</a:t>
            </a:r>
            <a:r>
              <a:rPr lang="en-US" dirty="0" smtClean="0"/>
              <a:t> </a:t>
            </a:r>
            <a:r>
              <a:rPr lang="en-US" dirty="0" smtClean="0"/>
              <a:t>Then Jesus began to denounce the towns in which </a:t>
            </a:r>
            <a:r>
              <a:rPr lang="en-US" dirty="0" smtClean="0">
                <a:solidFill>
                  <a:srgbClr val="FFFF00"/>
                </a:solidFill>
              </a:rPr>
              <a:t>most of his miracles </a:t>
            </a:r>
            <a:r>
              <a:rPr lang="en-US" dirty="0" smtClean="0"/>
              <a:t>had been performed, because they did not repent. </a:t>
            </a:r>
            <a:r>
              <a:rPr lang="en-US" baseline="30000" dirty="0" smtClean="0"/>
              <a:t>21</a:t>
            </a:r>
            <a:r>
              <a:rPr lang="en-US" dirty="0" smtClean="0"/>
              <a:t> “Woe to you, </a:t>
            </a:r>
            <a:r>
              <a:rPr lang="en-US" dirty="0" err="1" smtClean="0"/>
              <a:t>Chorazin</a:t>
            </a:r>
            <a:r>
              <a:rPr lang="en-US" dirty="0" smtClean="0"/>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288206"/>
            <a:ext cx="5186362" cy="539750"/>
          </a:xfrm>
        </p:spPr>
        <p:txBody>
          <a:bodyPr/>
          <a:lstStyle/>
          <a:p>
            <a:r>
              <a:rPr lang="en-US" dirty="0" smtClean="0">
                <a:solidFill>
                  <a:schemeClr val="tx1"/>
                </a:solidFill>
              </a:rPr>
              <a:t>2</a:t>
            </a:r>
            <a:r>
              <a:rPr lang="en-US" dirty="0" smtClean="0">
                <a:solidFill>
                  <a:schemeClr val="tx1"/>
                </a:solidFill>
              </a:rPr>
              <a:t>. </a:t>
            </a:r>
            <a:r>
              <a:rPr lang="zh-HK" altLang="en-US" dirty="0" smtClean="0">
                <a:solidFill>
                  <a:schemeClr val="tx1"/>
                </a:solidFill>
                <a:latin typeface="HanWang WeiBeiMedium-Gb5" pitchFamily="2" charset="-120"/>
                <a:ea typeface="HanWang WeiBeiMedium-Gb5" pitchFamily="2" charset="-120"/>
              </a:rPr>
              <a:t>驕傲是不悔改的原</a:t>
            </a:r>
            <a:r>
              <a:rPr lang="zh-HK" altLang="en-US" dirty="0" smtClean="0">
                <a:solidFill>
                  <a:schemeClr val="tx1"/>
                </a:solidFill>
                <a:latin typeface="HanWang WeiBeiMedium-Gb5" pitchFamily="2" charset="-120"/>
                <a:ea typeface="HanWang WeiBeiMedium-Gb5" pitchFamily="2" charset="-120"/>
              </a:rPr>
              <a:t>因</a:t>
            </a:r>
            <a:r>
              <a:rPr lang="en-US" altLang="zh-HK" dirty="0" smtClean="0">
                <a:solidFill>
                  <a:schemeClr val="tx1"/>
                </a:solidFill>
                <a:latin typeface="HanWang WeiBeiMedium-Gb5" pitchFamily="2" charset="-120"/>
                <a:ea typeface="HanWang WeiBeiMedium-Gb5" pitchFamily="2" charset="-120"/>
              </a:rPr>
              <a:t/>
            </a:r>
            <a:br>
              <a:rPr lang="en-US" altLang="zh-HK" dirty="0" smtClean="0">
                <a:solidFill>
                  <a:schemeClr val="tx1"/>
                </a:solidFill>
                <a:latin typeface="HanWang WeiBeiMedium-Gb5" pitchFamily="2" charset="-120"/>
                <a:ea typeface="HanWang WeiBeiMedium-Gb5" pitchFamily="2" charset="-120"/>
              </a:rPr>
            </a:br>
            <a:r>
              <a:rPr lang="en-US" dirty="0" smtClean="0">
                <a:solidFill>
                  <a:schemeClr val="tx1"/>
                </a:solidFill>
              </a:rPr>
              <a:t>Pride Is the Reason for </a:t>
            </a:r>
            <a:r>
              <a:rPr lang="en-US" dirty="0" err="1" smtClean="0">
                <a:solidFill>
                  <a:schemeClr val="tx1"/>
                </a:solidFill>
              </a:rPr>
              <a:t>Unrepentance</a:t>
            </a:r>
            <a:r>
              <a:rPr lang="en-US" dirty="0" smtClean="0">
                <a:solidFill>
                  <a:schemeClr val="tx1"/>
                </a:solidFill>
              </a:rPr>
              <a:t> (21-24)</a:t>
            </a:r>
            <a:endParaRPr lang="en-US" dirty="0">
              <a:solidFill>
                <a:schemeClr val="tx1"/>
              </a:solidFill>
            </a:endParaRPr>
          </a:p>
        </p:txBody>
      </p:sp>
      <p:sp>
        <p:nvSpPr>
          <p:cNvPr id="3" name="Content Placeholder 2"/>
          <p:cNvSpPr>
            <a:spLocks noGrp="1"/>
          </p:cNvSpPr>
          <p:nvPr>
            <p:ph idx="1"/>
          </p:nvPr>
        </p:nvSpPr>
        <p:spPr>
          <a:xfrm>
            <a:off x="287338" y="1137865"/>
            <a:ext cx="5186362" cy="2102223"/>
          </a:xfrm>
        </p:spPr>
        <p:txBody>
          <a:bodyPr/>
          <a:lstStyle/>
          <a:p>
            <a:pPr marL="0" indent="0">
              <a:buNone/>
            </a:pPr>
            <a:r>
              <a:rPr lang="en-US" altLang="zh-TW" dirty="0" smtClean="0"/>
              <a:t>Matthew 11:21</a:t>
            </a:r>
            <a:r>
              <a:rPr lang="zh-TW" altLang="en-US" dirty="0" smtClean="0"/>
              <a:t> </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「哥拉汛哪，你有禍了！伯賽大啊，你有禍了！因為在你們中間所行的異能，若行在推羅、西頓，他們早已披麻蒙灰悔改了。 </a:t>
            </a:r>
          </a:p>
          <a:p>
            <a:pPr marL="0" indent="0">
              <a:buNone/>
            </a:pPr>
            <a:r>
              <a:rPr lang="en-US" baseline="30000" dirty="0" smtClean="0"/>
              <a:t>21</a:t>
            </a:r>
            <a:r>
              <a:rPr lang="en-US" dirty="0" smtClean="0"/>
              <a:t> </a:t>
            </a:r>
            <a:r>
              <a:rPr lang="en-US" dirty="0" smtClean="0"/>
              <a:t>“Woe to you, </a:t>
            </a:r>
            <a:r>
              <a:rPr lang="en-US" dirty="0" err="1" smtClean="0"/>
              <a:t>Chorazin</a:t>
            </a:r>
            <a:r>
              <a:rPr lang="en-US" dirty="0" smtClean="0"/>
              <a:t>! Woe to you, Bethsaida! For if the miracles that were performed in you had been performed in </a:t>
            </a:r>
            <a:r>
              <a:rPr lang="en-US" dirty="0" err="1" smtClean="0"/>
              <a:t>Tyre</a:t>
            </a:r>
            <a:r>
              <a:rPr lang="en-US" dirty="0" smtClean="0"/>
              <a:t> and Sidon, they would have repented long ago in sackcloth and ashes.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15</a:t>
            </a:fld>
            <a:endParaRPr lang="es-ES"/>
          </a:p>
        </p:txBody>
      </p:sp>
      <p:pic>
        <p:nvPicPr>
          <p:cNvPr id="34818" name="Picture 2"/>
          <p:cNvPicPr>
            <a:picLocks noChangeAspect="1" noChangeArrowheads="1"/>
          </p:cNvPicPr>
          <p:nvPr/>
        </p:nvPicPr>
        <p:blipFill>
          <a:blip r:embed="rId2" cstate="print"/>
          <a:srcRect l="9523" b="50024"/>
          <a:stretch>
            <a:fillRect/>
          </a:stretch>
        </p:blipFill>
        <p:spPr bwMode="auto">
          <a:xfrm>
            <a:off x="576064" y="794"/>
            <a:ext cx="4536703" cy="3239294"/>
          </a:xfrm>
          <a:prstGeom prst="rect">
            <a:avLst/>
          </a:prstGeom>
          <a:noFill/>
          <a:ln w="9525">
            <a:noFill/>
            <a:miter lim="800000"/>
            <a:headEnd/>
            <a:tailEnd/>
          </a:ln>
        </p:spPr>
      </p:pic>
      <p:grpSp>
        <p:nvGrpSpPr>
          <p:cNvPr id="14" name="Group 13"/>
          <p:cNvGrpSpPr/>
          <p:nvPr/>
        </p:nvGrpSpPr>
        <p:grpSpPr>
          <a:xfrm>
            <a:off x="784156" y="179884"/>
            <a:ext cx="4184595" cy="2930842"/>
            <a:chOff x="216223" y="179884"/>
            <a:chExt cx="4184595" cy="2930842"/>
          </a:xfrm>
        </p:grpSpPr>
        <p:sp>
          <p:nvSpPr>
            <p:cNvPr id="5" name="Rectangle 4"/>
            <p:cNvSpPr/>
            <p:nvPr/>
          </p:nvSpPr>
          <p:spPr>
            <a:xfrm>
              <a:off x="2664495" y="179884"/>
              <a:ext cx="792088" cy="338554"/>
            </a:xfrm>
            <a:prstGeom prst="rect">
              <a:avLst/>
            </a:prstGeom>
            <a:solidFill>
              <a:schemeClr val="bg1"/>
            </a:solidFill>
          </p:spPr>
          <p:txBody>
            <a:bodyPr wrap="square">
              <a:spAutoFit/>
            </a:bodyPr>
            <a:lstStyle/>
            <a:p>
              <a:pPr algn="ctr"/>
              <a:r>
                <a:rPr lang="zh-TW" altLang="en-US" sz="1600" dirty="0" smtClean="0">
                  <a:latin typeface="HanWang WeiBeiMedium-Gb5" pitchFamily="2" charset="-120"/>
                  <a:ea typeface="HanWang WeiBeiMedium-Gb5" pitchFamily="2" charset="-120"/>
                </a:rPr>
                <a:t>西頓</a:t>
              </a:r>
              <a:endParaRPr lang="en-US" sz="1600" dirty="0"/>
            </a:p>
          </p:txBody>
        </p:sp>
        <p:sp>
          <p:nvSpPr>
            <p:cNvPr id="6" name="Rectangle 5"/>
            <p:cNvSpPr/>
            <p:nvPr/>
          </p:nvSpPr>
          <p:spPr>
            <a:xfrm>
              <a:off x="1296343" y="755948"/>
              <a:ext cx="595035" cy="338554"/>
            </a:xfrm>
            <a:prstGeom prst="rect">
              <a:avLst/>
            </a:prstGeom>
            <a:solidFill>
              <a:schemeClr val="bg1"/>
            </a:solidFill>
          </p:spPr>
          <p:txBody>
            <a:bodyPr wrap="none">
              <a:spAutoFit/>
            </a:bodyPr>
            <a:lstStyle/>
            <a:p>
              <a:r>
                <a:rPr lang="zh-TW" altLang="en-US" sz="1600" dirty="0" smtClean="0">
                  <a:latin typeface="HanWang WeiBeiMedium-Gb5" pitchFamily="2" charset="-120"/>
                  <a:ea typeface="HanWang WeiBeiMedium-Gb5" pitchFamily="2" charset="-120"/>
                </a:rPr>
                <a:t>推</a:t>
              </a:r>
              <a:r>
                <a:rPr lang="zh-TW" altLang="en-US" sz="1600" dirty="0" smtClean="0">
                  <a:latin typeface="HanWang WeiBeiMedium-Gb5" pitchFamily="2" charset="-120"/>
                  <a:ea typeface="HanWang WeiBeiMedium-Gb5" pitchFamily="2" charset="-120"/>
                </a:rPr>
                <a:t>羅</a:t>
              </a:r>
              <a:endParaRPr lang="en-US" sz="1600" dirty="0"/>
            </a:p>
          </p:txBody>
        </p:sp>
        <p:cxnSp>
          <p:nvCxnSpPr>
            <p:cNvPr id="8" name="Straight Arrow Connector 7"/>
            <p:cNvCxnSpPr>
              <a:stCxn id="6" idx="2"/>
            </p:cNvCxnSpPr>
            <p:nvPr/>
          </p:nvCxnSpPr>
          <p:spPr bwMode="auto">
            <a:xfrm>
              <a:off x="1593861" y="1094502"/>
              <a:ext cx="278546" cy="165502"/>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9" name="Rectangle 8"/>
            <p:cNvSpPr/>
            <p:nvPr/>
          </p:nvSpPr>
          <p:spPr>
            <a:xfrm>
              <a:off x="2736503" y="1836068"/>
              <a:ext cx="800219" cy="338554"/>
            </a:xfrm>
            <a:prstGeom prst="rect">
              <a:avLst/>
            </a:prstGeom>
            <a:solidFill>
              <a:schemeClr val="bg1"/>
            </a:solidFill>
          </p:spPr>
          <p:txBody>
            <a:bodyPr wrap="none">
              <a:spAutoFit/>
            </a:bodyPr>
            <a:lstStyle/>
            <a:p>
              <a:r>
                <a:rPr lang="zh-TW" altLang="en-US" sz="1600" dirty="0" smtClean="0">
                  <a:latin typeface="HanWang WeiBeiMedium-Gb5" pitchFamily="2" charset="-120"/>
                  <a:ea typeface="HanWang WeiBeiMedium-Gb5" pitchFamily="2" charset="-120"/>
                </a:rPr>
                <a:t>哥拉汛</a:t>
              </a:r>
              <a:endParaRPr lang="en-US" sz="1600" dirty="0"/>
            </a:p>
          </p:txBody>
        </p:sp>
        <p:sp>
          <p:nvSpPr>
            <p:cNvPr id="10" name="Rectangle 9"/>
            <p:cNvSpPr/>
            <p:nvPr/>
          </p:nvSpPr>
          <p:spPr>
            <a:xfrm>
              <a:off x="3600599" y="2145586"/>
              <a:ext cx="800219" cy="338554"/>
            </a:xfrm>
            <a:prstGeom prst="rect">
              <a:avLst/>
            </a:prstGeom>
            <a:solidFill>
              <a:schemeClr val="bg1"/>
            </a:solidFill>
          </p:spPr>
          <p:txBody>
            <a:bodyPr wrap="none">
              <a:spAutoFit/>
            </a:bodyPr>
            <a:lstStyle/>
            <a:p>
              <a:r>
                <a:rPr lang="zh-TW" altLang="en-US" sz="1600" dirty="0" smtClean="0">
                  <a:latin typeface="HanWang WeiBeiMedium-Gb5" pitchFamily="2" charset="-120"/>
                  <a:ea typeface="HanWang WeiBeiMedium-Gb5" pitchFamily="2" charset="-120"/>
                </a:rPr>
                <a:t>伯賽大</a:t>
              </a:r>
              <a:endParaRPr lang="en-US" sz="1600" dirty="0"/>
            </a:p>
          </p:txBody>
        </p:sp>
        <p:sp>
          <p:nvSpPr>
            <p:cNvPr id="11" name="Rectangle 10"/>
            <p:cNvSpPr/>
            <p:nvPr/>
          </p:nvSpPr>
          <p:spPr>
            <a:xfrm>
              <a:off x="216223" y="2772172"/>
              <a:ext cx="800219" cy="338554"/>
            </a:xfrm>
            <a:prstGeom prst="rect">
              <a:avLst/>
            </a:prstGeom>
            <a:solidFill>
              <a:schemeClr val="bg1"/>
            </a:solidFill>
          </p:spPr>
          <p:txBody>
            <a:bodyPr wrap="none">
              <a:spAutoFit/>
            </a:bodyPr>
            <a:lstStyle/>
            <a:p>
              <a:r>
                <a:rPr lang="zh-TW" altLang="en-US" sz="1600" dirty="0" smtClean="0">
                  <a:latin typeface="HanWang WeiBeiMedium-Gb5" pitchFamily="2" charset="-120"/>
                  <a:ea typeface="HanWang WeiBeiMedium-Gb5" pitchFamily="2" charset="-120"/>
                </a:rPr>
                <a:t>迦百農</a:t>
              </a:r>
              <a:endParaRPr lang="en-US" sz="1600" dirty="0"/>
            </a:p>
          </p:txBody>
        </p:sp>
        <p:cxnSp>
          <p:nvCxnSpPr>
            <p:cNvPr id="13" name="Straight Arrow Connector 12"/>
            <p:cNvCxnSpPr>
              <a:stCxn id="11" idx="3"/>
            </p:cNvCxnSpPr>
            <p:nvPr/>
          </p:nvCxnSpPr>
          <p:spPr bwMode="auto">
            <a:xfrm flipV="1">
              <a:off x="1016442" y="2340124"/>
              <a:ext cx="1288013" cy="601325"/>
            </a:xfrm>
            <a:prstGeom prst="straightConnector1">
              <a:avLst/>
            </a:prstGeom>
            <a:solidFill>
              <a:schemeClr val="accent1"/>
            </a:solidFill>
            <a:ln w="9525" cap="flat" cmpd="sng" algn="ctr">
              <a:solidFill>
                <a:schemeClr val="bg1"/>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07876"/>
            <a:ext cx="5186362" cy="2786137"/>
          </a:xfrm>
        </p:spPr>
        <p:txBody>
          <a:bodyPr/>
          <a:lstStyle/>
          <a:p>
            <a:pPr marL="0" indent="0">
              <a:buNone/>
            </a:pPr>
            <a:r>
              <a:rPr lang="en-US" altLang="zh-TW" dirty="0" smtClean="0"/>
              <a:t>Matthew 11:23</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迦百農啊，你已經升到天上，將來必墜落陰間；因為在你那裏所行的異能，若行在所多瑪，它還可以存到今日。 </a:t>
            </a:r>
          </a:p>
          <a:p>
            <a:pPr marL="0" indent="0">
              <a:buNone/>
            </a:pPr>
            <a:r>
              <a:rPr lang="en-US" baseline="30000" dirty="0" smtClean="0"/>
              <a:t>23</a:t>
            </a:r>
            <a:r>
              <a:rPr lang="en-US" dirty="0" smtClean="0"/>
              <a:t> </a:t>
            </a:r>
            <a:r>
              <a:rPr lang="en-US" dirty="0" smtClean="0"/>
              <a:t>And you, Capernaum, will you be lifted to the heavens? No, you will go down to Hades. For if the miracles that were performed in you had been performed in Sodom, it would have remained to this day.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Jude 7</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又如所多瑪、蛾摩拉和周圍城邑的人，也照他們一味地行淫，隨從逆性的情慾，就受永火的刑罰，作為鑑戒。 </a:t>
            </a:r>
          </a:p>
          <a:p>
            <a:pPr marL="0" indent="0">
              <a:buNone/>
            </a:pPr>
            <a:r>
              <a:rPr lang="en-US" baseline="30000" dirty="0" smtClean="0"/>
              <a:t>7</a:t>
            </a:r>
            <a:r>
              <a:rPr lang="en-US" dirty="0" smtClean="0"/>
              <a:t> </a:t>
            </a:r>
            <a:r>
              <a:rPr lang="en-US" dirty="0" smtClean="0"/>
              <a:t>In a similar way, Sodom and Gomorrah and the surrounding towns gave themselves up to sexual immorality and perversion. They serve as an example of those who suffer the punishment of eternal fire.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07876"/>
            <a:ext cx="5186362" cy="2786137"/>
          </a:xfrm>
        </p:spPr>
        <p:txBody>
          <a:bodyPr/>
          <a:lstStyle/>
          <a:p>
            <a:pPr marL="0" indent="0">
              <a:buNone/>
            </a:pPr>
            <a:r>
              <a:rPr lang="en-US" altLang="zh-TW" dirty="0" smtClean="0"/>
              <a:t>Matthew 11:23</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迦百農啊，你已經升到天上，將來必墜落陰間</a:t>
            </a:r>
            <a:r>
              <a:rPr lang="zh-TW" altLang="en-US"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23</a:t>
            </a:r>
            <a:r>
              <a:rPr lang="en-US" dirty="0" smtClean="0"/>
              <a:t> </a:t>
            </a:r>
            <a:r>
              <a:rPr lang="en-US" dirty="0" smtClean="0"/>
              <a:t>And you, Capernaum, will you be lifted to the heavens? No, you will go down to Hades.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Romans 2:13</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13</a:t>
            </a:r>
            <a:r>
              <a:rPr lang="zh-TW" altLang="en-US" dirty="0" smtClean="0">
                <a:latin typeface="HanWang WeiBeiMedium-Gb5" pitchFamily="2" charset="-120"/>
                <a:ea typeface="HanWang WeiBeiMedium-Gb5" pitchFamily="2" charset="-120"/>
              </a:rPr>
              <a:t> 原來在上帝面前，不是聽律法的為義，乃是行律法的稱義。 </a:t>
            </a:r>
          </a:p>
          <a:p>
            <a:pPr marL="0" indent="0">
              <a:buNone/>
            </a:pPr>
            <a:r>
              <a:rPr lang="en-US" baseline="30000" dirty="0" smtClean="0"/>
              <a:t>13</a:t>
            </a:r>
            <a:r>
              <a:rPr lang="en-US" dirty="0" smtClean="0"/>
              <a:t> </a:t>
            </a:r>
            <a:r>
              <a:rPr lang="en-US" dirty="0" smtClean="0"/>
              <a:t>For it is not those who hear the law who are righteous in God’s sight, but it is those who obey the law who will be declared righteous.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8231" y="58043"/>
            <a:ext cx="2304256" cy="2714129"/>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他們早已披麻蒙灰悔改了。</a:t>
            </a:r>
            <a:r>
              <a:rPr lang="en-US" altLang="zh-TW" baseline="30000" dirty="0" smtClean="0">
                <a:solidFill>
                  <a:srgbClr val="FFFF00"/>
                </a:solidFill>
                <a:latin typeface="HanWang WeiBeiMedium-Gb5" pitchFamily="2" charset="-120"/>
                <a:ea typeface="HanWang WeiBeiMedium-Gb5" pitchFamily="2" charset="-120"/>
              </a:rPr>
              <a:t>22</a:t>
            </a:r>
            <a:r>
              <a:rPr lang="zh-TW" altLang="en-US" dirty="0" smtClean="0">
                <a:solidFill>
                  <a:srgbClr val="FFFF00"/>
                </a:solidFill>
                <a:latin typeface="HanWang WeiBeiMedium-Gb5" pitchFamily="2" charset="-120"/>
                <a:ea typeface="HanWang WeiBeiMedium-Gb5" pitchFamily="2" charset="-120"/>
              </a:rPr>
              <a:t> 但我告訴你們，當審判的日子，推羅、西頓所受的，比你們還容易受呢！</a:t>
            </a:r>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迦百農啊，你已經升到天上，將來必墜落陰間；因為在你那裏所行的異能，若行在所多瑪，它還可以存到今日。</a:t>
            </a: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但我告</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dirty="0"/>
          </a:p>
        </p:txBody>
      </p:sp>
      <p:sp>
        <p:nvSpPr>
          <p:cNvPr id="7" name="Content Placeholder 5"/>
          <p:cNvSpPr txBox="1">
            <a:spLocks/>
          </p:cNvSpPr>
          <p:nvPr/>
        </p:nvSpPr>
        <p:spPr bwMode="auto">
          <a:xfrm>
            <a:off x="2664495" y="107876"/>
            <a:ext cx="3096543" cy="266429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they would have repented long ago in sackcloth and ashes. </a:t>
            </a:r>
            <a:r>
              <a:rPr lang="en-US" sz="1800" baseline="30000" dirty="0" smtClean="0">
                <a:latin typeface="Arial Narrow" pitchFamily="34" charset="0"/>
              </a:rPr>
              <a:t>22</a:t>
            </a:r>
            <a:r>
              <a:rPr lang="en-US" sz="1800" dirty="0" smtClean="0">
                <a:latin typeface="Arial Narrow" pitchFamily="34" charset="0"/>
              </a:rPr>
              <a:t> But I tell you, it will be more bearable for </a:t>
            </a:r>
            <a:r>
              <a:rPr lang="en-US" sz="1800" dirty="0" err="1" smtClean="0">
                <a:latin typeface="Arial Narrow" pitchFamily="34" charset="0"/>
              </a:rPr>
              <a:t>Tyre</a:t>
            </a:r>
            <a:r>
              <a:rPr lang="en-US" sz="1800" dirty="0" smtClean="0">
                <a:latin typeface="Arial Narrow" pitchFamily="34" charset="0"/>
              </a:rPr>
              <a:t> and Sidon on the day of judgment than for you. </a:t>
            </a:r>
            <a:r>
              <a:rPr lang="en-US" sz="1800" baseline="30000" dirty="0" smtClean="0">
                <a:solidFill>
                  <a:srgbClr val="FFFF00"/>
                </a:solidFill>
                <a:latin typeface="Arial Narrow" pitchFamily="34" charset="0"/>
              </a:rPr>
              <a:t>23</a:t>
            </a:r>
            <a:r>
              <a:rPr lang="en-US" sz="1800" dirty="0" smtClean="0">
                <a:solidFill>
                  <a:srgbClr val="FFFF00"/>
                </a:solidFill>
                <a:latin typeface="Arial Narrow" pitchFamily="34" charset="0"/>
              </a:rPr>
              <a:t> And you, Capernaum, will you be lifted to the heavens? No, you will go down to Hades. For if the miracles that were performed in you had been performed in Sodom, it would have remained to this day. </a:t>
            </a:r>
            <a:r>
              <a:rPr lang="en-US" sz="1800" baseline="30000" dirty="0" smtClean="0">
                <a:solidFill>
                  <a:srgbClr val="FFFF00"/>
                </a:solidFill>
                <a:latin typeface="Arial Narrow" pitchFamily="34" charset="0"/>
              </a:rPr>
              <a:t>24</a:t>
            </a:r>
            <a:r>
              <a:rPr lang="en-US" sz="1800" dirty="0" smtClean="0">
                <a:solidFill>
                  <a:srgbClr val="FFFF00"/>
                </a:solidFill>
                <a:latin typeface="Arial Narrow" pitchFamily="34" charset="0"/>
              </a:rPr>
              <a:t> But I tell</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35868"/>
            <a:ext cx="5186362" cy="2786137"/>
          </a:xfrm>
        </p:spPr>
        <p:txBody>
          <a:bodyPr/>
          <a:lstStyle/>
          <a:p>
            <a:pPr marL="0" indent="0">
              <a:buNone/>
            </a:pPr>
            <a:r>
              <a:rPr lang="en-US" altLang="zh-TW" dirty="0" smtClean="0"/>
              <a:t>Romans 7:18–20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立</a:t>
            </a:r>
            <a:r>
              <a:rPr lang="zh-TW" altLang="en-US" dirty="0" smtClean="0">
                <a:latin typeface="HanWang WeiBeiMedium-Gb5" pitchFamily="2" charset="-120"/>
                <a:ea typeface="HanWang WeiBeiMedium-Gb5" pitchFamily="2" charset="-120"/>
              </a:rPr>
              <a:t>志為善由得我，只是行出來由不得我。</a:t>
            </a: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故此，我所願意的善，我反不做；我所不願意的惡，我倒去做。</a:t>
            </a: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若我去做所不願意做的，就不是我做的，乃是住在我裏頭的罪做的。 </a:t>
            </a:r>
          </a:p>
          <a:p>
            <a:pPr marL="0" indent="0">
              <a:buNone/>
            </a:pPr>
            <a:r>
              <a:rPr lang="en-US" baseline="30000" dirty="0" smtClean="0"/>
              <a:t>18</a:t>
            </a:r>
            <a:r>
              <a:rPr lang="en-US" dirty="0" smtClean="0"/>
              <a:t> … For </a:t>
            </a:r>
            <a:r>
              <a:rPr lang="en-US" dirty="0" smtClean="0"/>
              <a:t>I have the desire to do what is good, but I cannot carry it out. </a:t>
            </a:r>
            <a:r>
              <a:rPr lang="en-US" baseline="30000" dirty="0" smtClean="0"/>
              <a:t>19</a:t>
            </a:r>
            <a:r>
              <a:rPr lang="en-US" dirty="0" smtClean="0"/>
              <a:t> For I do not do the good I want to do, but the evil I do not want to do—this I keep on doing. </a:t>
            </a:r>
            <a:r>
              <a:rPr lang="en-US" baseline="30000" dirty="0" smtClean="0"/>
              <a:t>20</a:t>
            </a:r>
            <a:r>
              <a:rPr lang="en-US" dirty="0" smtClean="0"/>
              <a:t> Now if I do what I do not want to do, it is no longer I who do it, but it is sin living in me that does it.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Galatians 3:24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這樣，律法是我們訓蒙的師傅，引我們到基督那裏，使我們因信稱義。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24</a:t>
            </a:r>
            <a:r>
              <a:rPr lang="en-US" dirty="0" smtClean="0"/>
              <a:t> </a:t>
            </a:r>
            <a:r>
              <a:rPr lang="en-US" dirty="0" smtClean="0"/>
              <a:t>So the law was our guardian until Christ came that we might be justified by faith. </a:t>
            </a:r>
          </a:p>
          <a:p>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288206"/>
            <a:ext cx="5186362" cy="539750"/>
          </a:xfrm>
        </p:spPr>
        <p:txBody>
          <a:bodyPr/>
          <a:lstStyle/>
          <a:p>
            <a:r>
              <a:rPr lang="en-US" dirty="0" smtClean="0">
                <a:solidFill>
                  <a:schemeClr val="tx1"/>
                </a:solidFill>
              </a:rPr>
              <a:t>3. </a:t>
            </a:r>
            <a:r>
              <a:rPr lang="zh-HK" altLang="en-US" dirty="0" smtClean="0">
                <a:solidFill>
                  <a:schemeClr val="tx1"/>
                </a:solidFill>
                <a:latin typeface="HanWang WeiBeiMedium-Gb5" pitchFamily="2" charset="-120"/>
                <a:ea typeface="HanWang WeiBeiMedium-Gb5" pitchFamily="2" charset="-120"/>
              </a:rPr>
              <a:t>滅亡</a:t>
            </a:r>
            <a:r>
              <a:rPr lang="zh-HK" altLang="en-US" dirty="0" smtClean="0">
                <a:solidFill>
                  <a:schemeClr val="tx1"/>
                </a:solidFill>
                <a:latin typeface="HanWang WeiBeiMedium-Gb5" pitchFamily="2" charset="-120"/>
                <a:ea typeface="HanWang WeiBeiMedium-Gb5" pitchFamily="2" charset="-120"/>
              </a:rPr>
              <a:t>是</a:t>
            </a:r>
            <a:r>
              <a:rPr lang="zh-HK" altLang="en-US" dirty="0" smtClean="0">
                <a:solidFill>
                  <a:schemeClr val="tx1"/>
                </a:solidFill>
                <a:latin typeface="HanWang WeiBeiMedium-Gb5" pitchFamily="2" charset="-120"/>
                <a:ea typeface="HanWang WeiBeiMedium-Gb5" pitchFamily="2" charset="-120"/>
              </a:rPr>
              <a:t>不悔改的</a:t>
            </a:r>
            <a:r>
              <a:rPr lang="zh-HK" altLang="en-US" dirty="0" smtClean="0">
                <a:solidFill>
                  <a:schemeClr val="tx1"/>
                </a:solidFill>
                <a:latin typeface="HanWang WeiBeiMedium-Gb5" pitchFamily="2" charset="-120"/>
                <a:ea typeface="HanWang WeiBeiMedium-Gb5" pitchFamily="2" charset="-120"/>
              </a:rPr>
              <a:t>結局 </a:t>
            </a:r>
            <a:r>
              <a:rPr lang="en-US" altLang="zh-HK" dirty="0" smtClean="0">
                <a:solidFill>
                  <a:schemeClr val="tx1"/>
                </a:solidFill>
                <a:latin typeface="HanWang WeiBeiMedium-Gb5" pitchFamily="2" charset="-120"/>
                <a:ea typeface="HanWang WeiBeiMedium-Gb5" pitchFamily="2" charset="-120"/>
              </a:rPr>
              <a:t/>
            </a:r>
            <a:br>
              <a:rPr lang="en-US" altLang="zh-HK" dirty="0" smtClean="0">
                <a:solidFill>
                  <a:schemeClr val="tx1"/>
                </a:solidFill>
                <a:latin typeface="HanWang WeiBeiMedium-Gb5" pitchFamily="2" charset="-120"/>
                <a:ea typeface="HanWang WeiBeiMedium-Gb5" pitchFamily="2" charset="-120"/>
              </a:rPr>
            </a:br>
            <a:r>
              <a:rPr lang="en-US" dirty="0" smtClean="0">
                <a:solidFill>
                  <a:schemeClr val="tx1"/>
                </a:solidFill>
              </a:rPr>
              <a:t>Condemnation Is the Consequence of </a:t>
            </a:r>
            <a:r>
              <a:rPr lang="en-US" dirty="0" err="1" smtClean="0">
                <a:solidFill>
                  <a:schemeClr val="tx1"/>
                </a:solidFill>
              </a:rPr>
              <a:t>Unrepentance</a:t>
            </a:r>
            <a:r>
              <a:rPr lang="en-US" dirty="0" smtClean="0">
                <a:solidFill>
                  <a:schemeClr val="tx1"/>
                </a:solidFill>
              </a:rPr>
              <a:t> (21-24)</a:t>
            </a:r>
            <a:endParaRPr lang="en-US" dirty="0">
              <a:solidFill>
                <a:schemeClr val="tx1"/>
              </a:solidFill>
            </a:endParaRPr>
          </a:p>
        </p:txBody>
      </p:sp>
      <p:sp>
        <p:nvSpPr>
          <p:cNvPr id="3" name="Content Placeholder 2"/>
          <p:cNvSpPr>
            <a:spLocks noGrp="1"/>
          </p:cNvSpPr>
          <p:nvPr>
            <p:ph idx="1"/>
          </p:nvPr>
        </p:nvSpPr>
        <p:spPr>
          <a:xfrm>
            <a:off x="287338" y="1137865"/>
            <a:ext cx="5186362" cy="2102223"/>
          </a:xfrm>
        </p:spPr>
        <p:txBody>
          <a:bodyPr/>
          <a:lstStyle/>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Matthew 11:21–23</a:t>
            </a:r>
            <a:r>
              <a:rPr lang="zh-TW" altLang="en-US" dirty="0" smtClean="0"/>
              <a:t> </a:t>
            </a:r>
            <a:r>
              <a:rPr lang="en-US" altLang="zh-TW" dirty="0" smtClean="0"/>
              <a:t>(CUV) </a:t>
            </a:r>
          </a:p>
          <a:p>
            <a:pPr marL="0" indent="0">
              <a:buNone/>
            </a:pP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因</a:t>
            </a:r>
            <a:r>
              <a:rPr lang="zh-TW" altLang="en-US" dirty="0" smtClean="0">
                <a:latin typeface="HanWang WeiBeiMedium-Gb5" pitchFamily="2" charset="-120"/>
                <a:ea typeface="HanWang WeiBeiMedium-Gb5" pitchFamily="2" charset="-120"/>
              </a:rPr>
              <a:t>為在你們中間所行的異能，若行在泰爾、西頓，他們早已披麻蒙灰</a:t>
            </a:r>
            <a:r>
              <a:rPr lang="zh-TW" altLang="en-US" dirty="0" smtClean="0">
                <a:solidFill>
                  <a:srgbClr val="FFFF00"/>
                </a:solidFill>
                <a:latin typeface="HanWang WeiBeiMedium-Gb5" pitchFamily="2" charset="-120"/>
                <a:ea typeface="HanWang WeiBeiMedium-Gb5" pitchFamily="2" charset="-120"/>
              </a:rPr>
              <a:t>悔改</a:t>
            </a:r>
            <a:r>
              <a:rPr lang="zh-TW" altLang="en-US" dirty="0" smtClean="0">
                <a:latin typeface="HanWang WeiBeiMedium-Gb5" pitchFamily="2" charset="-120"/>
                <a:ea typeface="HanWang WeiBeiMedium-Gb5" pitchFamily="2" charset="-120"/>
              </a:rPr>
              <a:t>了</a:t>
            </a:r>
            <a:r>
              <a:rPr lang="zh-TW" altLang="en-US" dirty="0" smtClean="0">
                <a:latin typeface="HanWang WeiBeiMedium-Gb5" pitchFamily="2" charset="-120"/>
                <a:ea typeface="HanWang WeiBeiMedium-Gb5" pitchFamily="2" charset="-120"/>
              </a:rPr>
              <a:t>。</a:t>
            </a:r>
            <a:r>
              <a:rPr lang="en-US" altLang="zh-TW" baseline="30000"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若</a:t>
            </a:r>
            <a:r>
              <a:rPr lang="zh-TW" altLang="en-US" dirty="0" smtClean="0">
                <a:latin typeface="HanWang WeiBeiMedium-Gb5" pitchFamily="2" charset="-120"/>
                <a:ea typeface="HanWang WeiBeiMedium-Gb5" pitchFamily="2" charset="-120"/>
              </a:rPr>
              <a:t>行在所多瑪，它還可以</a:t>
            </a:r>
            <a:r>
              <a:rPr lang="zh-TW" altLang="en-US" dirty="0" smtClean="0">
                <a:solidFill>
                  <a:srgbClr val="FFFF00"/>
                </a:solidFill>
                <a:latin typeface="HanWang WeiBeiMedium-Gb5" pitchFamily="2" charset="-120"/>
                <a:ea typeface="HanWang WeiBeiMedium-Gb5" pitchFamily="2" charset="-120"/>
              </a:rPr>
              <a:t>存到今日</a:t>
            </a:r>
            <a:r>
              <a:rPr lang="zh-TW" altLang="en-US" dirty="0" smtClean="0">
                <a:latin typeface="HanWang WeiBeiMedium-Gb5" pitchFamily="2" charset="-120"/>
                <a:ea typeface="HanWang WeiBeiMedium-Gb5" pitchFamily="2" charset="-120"/>
              </a:rPr>
              <a:t>。 </a:t>
            </a:r>
          </a:p>
          <a:p>
            <a:pPr marL="0" indent="0">
              <a:buNone/>
            </a:pPr>
            <a:r>
              <a:rPr lang="en-US" baseline="30000" dirty="0" smtClean="0"/>
              <a:t>21</a:t>
            </a:r>
            <a:r>
              <a:rPr lang="en-US" dirty="0" smtClean="0"/>
              <a:t> …For </a:t>
            </a:r>
            <a:r>
              <a:rPr lang="en-US" dirty="0" smtClean="0"/>
              <a:t>if the miracles that were performed in you had been performed in </a:t>
            </a:r>
            <a:r>
              <a:rPr lang="en-US" dirty="0" err="1" smtClean="0"/>
              <a:t>Tyre</a:t>
            </a:r>
            <a:r>
              <a:rPr lang="en-US" dirty="0" smtClean="0"/>
              <a:t> and Sidon, they would have </a:t>
            </a:r>
            <a:r>
              <a:rPr lang="en-US" dirty="0" smtClean="0">
                <a:solidFill>
                  <a:srgbClr val="FFFF00"/>
                </a:solidFill>
              </a:rPr>
              <a:t>repented</a:t>
            </a:r>
            <a:r>
              <a:rPr lang="en-US" dirty="0" smtClean="0"/>
              <a:t> long ago in sackcloth and ashes. </a:t>
            </a:r>
            <a:r>
              <a:rPr lang="en-US" baseline="30000" dirty="0" smtClean="0"/>
              <a:t>… </a:t>
            </a:r>
            <a:r>
              <a:rPr lang="en-US" dirty="0" smtClean="0"/>
              <a:t>had </a:t>
            </a:r>
            <a:r>
              <a:rPr lang="en-US" dirty="0" smtClean="0"/>
              <a:t>been performed in Sodom, it would have </a:t>
            </a:r>
            <a:r>
              <a:rPr lang="en-US" dirty="0" smtClean="0">
                <a:solidFill>
                  <a:srgbClr val="FFFF00"/>
                </a:solidFill>
              </a:rPr>
              <a:t>remained to this day</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Matthew </a:t>
            </a:r>
            <a:r>
              <a:rPr lang="en-US" altLang="zh-TW" dirty="0" smtClean="0"/>
              <a:t>11:22, 24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但我告訴你們，當審判的日子，泰爾、西頓所受的，比你們還容易受呢！ </a:t>
            </a:r>
            <a:endParaRPr lang="en-US" altLang="zh-TW" dirty="0" smtClean="0">
              <a:latin typeface="HanWang WeiBeiMedium-Gb5" pitchFamily="2" charset="-120"/>
              <a:ea typeface="HanWang WeiBeiMedium-Gb5" pitchFamily="2" charset="-120"/>
            </a:endParaRPr>
          </a:p>
          <a:p>
            <a:pPr marL="0" indent="0">
              <a:buNone/>
            </a:pP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但我告訴你們，當審判的日子，所多瑪所受的，比你還容易受呢！」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22</a:t>
            </a:r>
            <a:r>
              <a:rPr lang="en-US" dirty="0" smtClean="0"/>
              <a:t> </a:t>
            </a:r>
            <a:r>
              <a:rPr lang="en-US" dirty="0" smtClean="0"/>
              <a:t>But I tell you, it will be more bearable for </a:t>
            </a:r>
            <a:r>
              <a:rPr lang="en-US" dirty="0" err="1" smtClean="0"/>
              <a:t>Tyre</a:t>
            </a:r>
            <a:r>
              <a:rPr lang="en-US" dirty="0" smtClean="0"/>
              <a:t> and Sidon on the day of judgment than for you. </a:t>
            </a:r>
          </a:p>
          <a:p>
            <a:pPr marL="0" indent="0">
              <a:buNone/>
            </a:pPr>
            <a:r>
              <a:rPr lang="en-US" baseline="30000" dirty="0" smtClean="0"/>
              <a:t>24</a:t>
            </a:r>
            <a:r>
              <a:rPr lang="en-US" dirty="0" smtClean="0"/>
              <a:t> </a:t>
            </a:r>
            <a:r>
              <a:rPr lang="en-US" dirty="0" smtClean="0"/>
              <a:t>But I tell you that it will be more bearable for Sodom on the day of judgment than for you.”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Romans </a:t>
            </a:r>
            <a:r>
              <a:rPr lang="en-US" altLang="zh-TW" dirty="0" smtClean="0"/>
              <a:t>1:20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自從造天地以來，上帝的永能和神性是明明可知的，雖是眼不能見，但藉著所造之物就可以曉得，叫人無可推諉。 </a:t>
            </a:r>
          </a:p>
          <a:p>
            <a:pPr marL="0" indent="0">
              <a:buNone/>
            </a:pPr>
            <a:r>
              <a:rPr lang="en-US" baseline="30000" dirty="0" smtClean="0"/>
              <a:t>20</a:t>
            </a:r>
            <a:r>
              <a:rPr lang="en-US" dirty="0" smtClean="0"/>
              <a:t> </a:t>
            </a:r>
            <a:r>
              <a:rPr lang="en-US" dirty="0" smtClean="0"/>
              <a:t>For since the creation of the world God’s invisible qualities—his eternal power and divine nature—have been clearly seen, being understood from what has been made, so that people are without excuse.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26</a:t>
            </a:fld>
            <a:endParaRPr lang="es-ES"/>
          </a:p>
        </p:txBody>
      </p:sp>
      <p:pic>
        <p:nvPicPr>
          <p:cNvPr id="35842" name="Picture 2" descr="Image result for 8 planets in order from the sun"/>
          <p:cNvPicPr>
            <a:picLocks noChangeAspect="1" noChangeArrowheads="1"/>
          </p:cNvPicPr>
          <p:nvPr/>
        </p:nvPicPr>
        <p:blipFill>
          <a:blip r:embed="rId2" cstate="print"/>
          <a:srcRect/>
          <a:stretch>
            <a:fillRect/>
          </a:stretch>
        </p:blipFill>
        <p:spPr bwMode="auto">
          <a:xfrm>
            <a:off x="72206" y="611932"/>
            <a:ext cx="5624551" cy="2376264"/>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27</a:t>
            </a:fld>
            <a:endParaRPr lang="es-ES"/>
          </a:p>
        </p:txBody>
      </p:sp>
      <p:pic>
        <p:nvPicPr>
          <p:cNvPr id="47106" name="Picture 2" descr="The Moon, showing part of its far side, photographed from the Apollo 16 spacecraft in April 1972"/>
          <p:cNvPicPr>
            <a:picLocks noChangeAspect="1" noChangeArrowheads="1"/>
          </p:cNvPicPr>
          <p:nvPr/>
        </p:nvPicPr>
        <p:blipFill>
          <a:blip r:embed="rId2" cstate="print"/>
          <a:srcRect/>
          <a:stretch>
            <a:fillRect/>
          </a:stretch>
        </p:blipFill>
        <p:spPr bwMode="auto">
          <a:xfrm>
            <a:off x="45679" y="179884"/>
            <a:ext cx="3050864" cy="2694931"/>
          </a:xfrm>
          <a:prstGeom prst="rect">
            <a:avLst/>
          </a:prstGeom>
          <a:noFill/>
        </p:spPr>
      </p:pic>
      <p:pic>
        <p:nvPicPr>
          <p:cNvPr id="47108" name="Picture 4" descr="Image result for moon surface"/>
          <p:cNvPicPr>
            <a:picLocks noChangeAspect="1" noChangeArrowheads="1"/>
          </p:cNvPicPr>
          <p:nvPr/>
        </p:nvPicPr>
        <p:blipFill>
          <a:blip r:embed="rId3" cstate="print"/>
          <a:srcRect l="5707" r="27231"/>
          <a:stretch>
            <a:fillRect/>
          </a:stretch>
        </p:blipFill>
        <p:spPr bwMode="auto">
          <a:xfrm>
            <a:off x="3240559" y="611932"/>
            <a:ext cx="2316324" cy="1656184"/>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2/15/2013 </a:t>
            </a:r>
            <a:r>
              <a:rPr lang="en-US" dirty="0" smtClean="0">
                <a:solidFill>
                  <a:schemeClr val="tx1"/>
                </a:solidFill>
              </a:rPr>
              <a:t>Chelyabinsk </a:t>
            </a:r>
            <a:r>
              <a:rPr lang="en-US" dirty="0" smtClean="0">
                <a:solidFill>
                  <a:schemeClr val="tx1"/>
                </a:solidFill>
              </a:rPr>
              <a:t>meteor </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28</a:t>
            </a:fld>
            <a:endParaRPr lang="es-ES"/>
          </a:p>
        </p:txBody>
      </p:sp>
      <p:pic>
        <p:nvPicPr>
          <p:cNvPr id="48130" name="Picture 2" descr="Image result for meteorite hitting earth"/>
          <p:cNvPicPr>
            <a:picLocks noChangeAspect="1" noChangeArrowheads="1"/>
          </p:cNvPicPr>
          <p:nvPr/>
        </p:nvPicPr>
        <p:blipFill>
          <a:blip r:embed="rId3" cstate="print"/>
          <a:srcRect t="25000"/>
          <a:stretch>
            <a:fillRect/>
          </a:stretch>
        </p:blipFill>
        <p:spPr bwMode="auto">
          <a:xfrm>
            <a:off x="290864" y="827956"/>
            <a:ext cx="5037927" cy="2376264"/>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Matthew </a:t>
            </a:r>
            <a:r>
              <a:rPr lang="en-US" altLang="zh-TW" dirty="0" smtClean="0"/>
              <a:t>11:22, 24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但我告訴你們，當審判的日子，泰爾、西頓所受的，比你們還容易受呢！ </a:t>
            </a:r>
            <a:endParaRPr lang="en-US" altLang="zh-TW" dirty="0" smtClean="0">
              <a:latin typeface="HanWang WeiBeiMedium-Gb5" pitchFamily="2" charset="-120"/>
              <a:ea typeface="HanWang WeiBeiMedium-Gb5" pitchFamily="2" charset="-120"/>
            </a:endParaRPr>
          </a:p>
          <a:p>
            <a:pPr marL="0" indent="0">
              <a:buNone/>
            </a:pP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但我告訴你們，當審判的日子，所多瑪所受的，比你還容易受呢！」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22</a:t>
            </a:r>
            <a:r>
              <a:rPr lang="en-US" dirty="0" smtClean="0"/>
              <a:t> </a:t>
            </a:r>
            <a:r>
              <a:rPr lang="en-US" dirty="0" smtClean="0"/>
              <a:t>But I tell you, it will be more bearable for </a:t>
            </a:r>
            <a:r>
              <a:rPr lang="en-US" dirty="0" err="1" smtClean="0"/>
              <a:t>Tyre</a:t>
            </a:r>
            <a:r>
              <a:rPr lang="en-US" dirty="0" smtClean="0"/>
              <a:t> and Sidon on the day of judgment than for you. </a:t>
            </a:r>
          </a:p>
          <a:p>
            <a:pPr marL="0" indent="0">
              <a:buNone/>
            </a:pPr>
            <a:r>
              <a:rPr lang="en-US" baseline="30000" dirty="0" smtClean="0"/>
              <a:t>24</a:t>
            </a:r>
            <a:r>
              <a:rPr lang="en-US" dirty="0" smtClean="0"/>
              <a:t> </a:t>
            </a:r>
            <a:r>
              <a:rPr lang="en-US" dirty="0" smtClean="0"/>
              <a:t>But I tell you that it will be more bearable for Sodom on the day of judgment than for you.”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8231" y="58043"/>
            <a:ext cx="2304256" cy="2714129"/>
          </a:xfrm>
        </p:spPr>
        <p:txBody>
          <a:bodyPr/>
          <a:lstStyle/>
          <a:p>
            <a:pPr marL="0" indent="0">
              <a:buNone/>
            </a:pPr>
            <a:r>
              <a:rPr lang="zh-TW" altLang="en-US" dirty="0" smtClean="0">
                <a:latin typeface="HanWang WeiBeiMedium-Gb5" pitchFamily="2" charset="-120"/>
                <a:ea typeface="HanWang WeiBeiMedium-Gb5" pitchFamily="2" charset="-120"/>
              </a:rPr>
              <a:t>訴你們，當審判的日子，所多瑪所受的，比你還容易受呢</a:t>
            </a:r>
            <a:r>
              <a:rPr lang="zh-TW" altLang="en-US" dirty="0" smtClean="0">
                <a:latin typeface="HanWang WeiBeiMedium-Gb5" pitchFamily="2" charset="-120"/>
                <a:ea typeface="HanWang WeiBeiMedium-Gb5" pitchFamily="2" charset="-120"/>
              </a:rPr>
              <a:t>！」</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dirty="0"/>
          </a:p>
        </p:txBody>
      </p:sp>
      <p:sp>
        <p:nvSpPr>
          <p:cNvPr id="7" name="Content Placeholder 5"/>
          <p:cNvSpPr txBox="1">
            <a:spLocks/>
          </p:cNvSpPr>
          <p:nvPr/>
        </p:nvSpPr>
        <p:spPr bwMode="auto">
          <a:xfrm>
            <a:off x="2664495" y="107876"/>
            <a:ext cx="3096543" cy="266429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you that it will be more bearable for Sodom on the day of judgment than for you</a:t>
            </a:r>
            <a:r>
              <a:rPr lang="en-US" sz="1800" dirty="0" smtClean="0">
                <a:solidFill>
                  <a:srgbClr val="FFFF00"/>
                </a:solidFill>
                <a:latin typeface="Arial Narrow" pitchFamily="34" charset="0"/>
              </a:rPr>
              <a:t>.”</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06475"/>
            <a:ext cx="5761038" cy="695325"/>
          </a:xfrm>
        </p:spPr>
        <p:txBody>
          <a:bodyPr/>
          <a:lstStyle/>
          <a:p>
            <a:r>
              <a:rPr lang="zh-HK" altLang="en-US" dirty="0" smtClean="0">
                <a:solidFill>
                  <a:schemeClr val="tx1"/>
                </a:solidFill>
                <a:latin typeface="HanWang WeiBeiMedium-Gb5" pitchFamily="2" charset="-120"/>
                <a:ea typeface="HanWang WeiBeiMedium-Gb5" pitchFamily="2" charset="-120"/>
              </a:rPr>
              <a:t> 臨界點</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The Critical Point</a:t>
            </a:r>
            <a:endParaRPr lang="en-US" dirty="0">
              <a:solidFill>
                <a:schemeClr val="tx1"/>
              </a:solidFill>
            </a:endParaRPr>
          </a:p>
        </p:txBody>
      </p:sp>
      <p:sp>
        <p:nvSpPr>
          <p:cNvPr id="3" name="Subtitle 2"/>
          <p:cNvSpPr>
            <a:spLocks noGrp="1"/>
          </p:cNvSpPr>
          <p:nvPr>
            <p:ph type="subTitle" idx="1"/>
          </p:nvPr>
        </p:nvSpPr>
        <p:spPr>
          <a:xfrm>
            <a:off x="912164" y="1908052"/>
            <a:ext cx="4032727" cy="828022"/>
          </a:xfrm>
        </p:spPr>
        <p:txBody>
          <a:bodyPr/>
          <a:lstStyle/>
          <a:p>
            <a:r>
              <a:rPr lang="zh-TW" altLang="en-US" dirty="0" smtClean="0">
                <a:latin typeface="HanWang WeiBeiMedium-Gb5" pitchFamily="2" charset="-120"/>
                <a:ea typeface="HanWang WeiBeiMedium-Gb5" pitchFamily="2" charset="-120"/>
              </a:rPr>
              <a:t>馬太福音 </a:t>
            </a:r>
            <a:r>
              <a:rPr lang="en-US" altLang="zh-TW" dirty="0" smtClean="0">
                <a:latin typeface="+mn-ea"/>
              </a:rPr>
              <a:t>Matthew 11:20-24</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pic>
        <p:nvPicPr>
          <p:cNvPr id="1026" name="Picture 2"/>
          <p:cNvPicPr>
            <a:picLocks noChangeAspect="1" noChangeArrowheads="1"/>
          </p:cNvPicPr>
          <p:nvPr/>
        </p:nvPicPr>
        <p:blipFill>
          <a:blip r:embed="rId2" cstate="print"/>
          <a:srcRect l="19295" t="7269" r="23612" b="9863"/>
          <a:stretch>
            <a:fillRect/>
          </a:stretch>
        </p:blipFill>
        <p:spPr bwMode="auto">
          <a:xfrm>
            <a:off x="851520" y="23838"/>
            <a:ext cx="4045223" cy="31803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6</a:t>
            </a:fld>
            <a:endParaRPr lang="es-ES"/>
          </a:p>
        </p:txBody>
      </p:sp>
      <p:pic>
        <p:nvPicPr>
          <p:cNvPr id="4099" name="Picture 3"/>
          <p:cNvPicPr>
            <a:picLocks noChangeAspect="1" noChangeArrowheads="1"/>
          </p:cNvPicPr>
          <p:nvPr/>
        </p:nvPicPr>
        <p:blipFill>
          <a:blip r:embed="rId2" cstate="print"/>
          <a:srcRect l="11807" t="26893" r="56214" b="4508"/>
          <a:stretch>
            <a:fillRect/>
          </a:stretch>
        </p:blipFill>
        <p:spPr bwMode="auto">
          <a:xfrm>
            <a:off x="576263" y="94925"/>
            <a:ext cx="4307989" cy="3037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7</a:t>
            </a:fld>
            <a:endParaRPr lang="es-ES"/>
          </a:p>
        </p:txBody>
      </p:sp>
      <p:pic>
        <p:nvPicPr>
          <p:cNvPr id="2050" name="Picture 2"/>
          <p:cNvPicPr>
            <a:picLocks noChangeAspect="1" noChangeArrowheads="1"/>
          </p:cNvPicPr>
          <p:nvPr/>
        </p:nvPicPr>
        <p:blipFill>
          <a:blip r:embed="rId2" cstate="print"/>
          <a:srcRect l="23232" t="7996" r="41725" b="9287"/>
          <a:stretch>
            <a:fillRect/>
          </a:stretch>
        </p:blipFill>
        <p:spPr bwMode="auto">
          <a:xfrm>
            <a:off x="288231" y="102213"/>
            <a:ext cx="2376264" cy="303822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22838" t="18535" r="41725" b="7320"/>
          <a:stretch>
            <a:fillRect/>
          </a:stretch>
        </p:blipFill>
        <p:spPr bwMode="auto">
          <a:xfrm>
            <a:off x="3024535" y="179884"/>
            <a:ext cx="2520280" cy="2856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8</a:t>
            </a:fld>
            <a:endParaRPr lang="es-ES"/>
          </a:p>
        </p:txBody>
      </p:sp>
      <p:pic>
        <p:nvPicPr>
          <p:cNvPr id="3076" name="Picture 4"/>
          <p:cNvPicPr>
            <a:picLocks noChangeAspect="1" noChangeArrowheads="1"/>
          </p:cNvPicPr>
          <p:nvPr/>
        </p:nvPicPr>
        <p:blipFill>
          <a:blip r:embed="rId2" cstate="print"/>
          <a:srcRect l="20071" t="6377" r="27561" b="20932"/>
          <a:stretch>
            <a:fillRect/>
          </a:stretch>
        </p:blipFill>
        <p:spPr bwMode="auto">
          <a:xfrm>
            <a:off x="792287" y="9880"/>
            <a:ext cx="4248472" cy="31943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a:buNone/>
            </a:pPr>
            <a:r>
              <a:rPr lang="en-US" altLang="zh-TW" dirty="0" smtClean="0"/>
              <a:t>Matthew 11:12</a:t>
            </a:r>
          </a:p>
          <a:p>
            <a:pPr marL="0" indent="0">
              <a:buNone/>
            </a:pPr>
            <a:r>
              <a:rPr lang="en-US" b="1" baseline="30000" dirty="0" smtClean="0">
                <a:latin typeface="HanWang WeiBeiMedium-Gb5" pitchFamily="2" charset="-120"/>
                <a:ea typeface="HanWang WeiBeiMedium-Gb5" pitchFamily="2" charset="-120"/>
              </a:rPr>
              <a:t>12 </a:t>
            </a:r>
            <a:r>
              <a:rPr lang="zh-HK" altLang="en-US" dirty="0" smtClean="0">
                <a:latin typeface="HanWang WeiBeiMedium-Gb5" pitchFamily="2" charset="-120"/>
                <a:ea typeface="HanWang WeiBeiMedium-Gb5" pitchFamily="2" charset="-120"/>
              </a:rPr>
              <a:t>從施洗的約翰的時候直到現在，天國不斷遭受猛烈的攻擊，</a:t>
            </a:r>
            <a:r>
              <a:rPr lang="zh-HK" altLang="en-US" dirty="0" smtClean="0">
                <a:solidFill>
                  <a:srgbClr val="FFFF00"/>
                </a:solidFill>
                <a:latin typeface="HanWang WeiBeiMedium-Gb5" pitchFamily="2" charset="-120"/>
                <a:ea typeface="HanWang WeiBeiMedium-Gb5" pitchFamily="2" charset="-120"/>
              </a:rPr>
              <a:t>強暴的人企圖把它奪去</a:t>
            </a:r>
            <a:r>
              <a:rPr lang="zh-HK" altLang="en-US" dirty="0" smtClean="0">
                <a:latin typeface="HanWang WeiBeiMedium-Gb5" pitchFamily="2" charset="-120"/>
                <a:ea typeface="HanWang WeiBeiMedium-Gb5" pitchFamily="2" charset="-120"/>
              </a:rPr>
              <a:t>。</a:t>
            </a:r>
            <a:r>
              <a:rPr lang="en-US" dirty="0" smtClean="0"/>
              <a:t>(CNVT)</a:t>
            </a:r>
          </a:p>
          <a:p>
            <a:pPr marL="0" indent="0">
              <a:buNone/>
            </a:pPr>
            <a:r>
              <a:rPr lang="en-US" baseline="30000" dirty="0" smtClean="0"/>
              <a:t>12</a:t>
            </a:r>
            <a:r>
              <a:rPr lang="en-US" dirty="0" smtClean="0"/>
              <a:t> From the days of John the Baptist until now, the kingdom of heaven has been subjected to violence, and </a:t>
            </a:r>
            <a:r>
              <a:rPr lang="en-US" dirty="0" smtClean="0">
                <a:solidFill>
                  <a:srgbClr val="FFFF00"/>
                </a:solidFill>
              </a:rPr>
              <a:t>violent people have been raiding it</a:t>
            </a:r>
            <a:r>
              <a:rPr lang="en-US" dirty="0" smtClean="0"/>
              <a:t>. </a:t>
            </a:r>
          </a:p>
          <a:p>
            <a:pPr>
              <a:buNone/>
            </a:pPr>
            <a:endParaRPr lang="en-US" dirty="0" smtClean="0"/>
          </a:p>
          <a:p>
            <a:pPr>
              <a:buNone/>
            </a:pPr>
            <a:endParaRPr lang="zh-HK" altLang="en-US" dirty="0" smtClean="0"/>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81590</TotalTime>
  <Words>1777</Words>
  <Application>Microsoft Office PowerPoint</Application>
  <PresentationFormat>Custom</PresentationFormat>
  <Paragraphs>104</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Diseño predeterminado</vt:lpstr>
      <vt:lpstr>馬太福音 Matthew 11:20-24</vt:lpstr>
      <vt:lpstr>Slide 2</vt:lpstr>
      <vt:lpstr>Slide 3</vt:lpstr>
      <vt:lpstr> 臨界點 The Critical Point</vt:lpstr>
      <vt:lpstr>Slide 5</vt:lpstr>
      <vt:lpstr>Slide 6</vt:lpstr>
      <vt:lpstr>Slide 7</vt:lpstr>
      <vt:lpstr>Slide 8</vt:lpstr>
      <vt:lpstr>Slide 9</vt:lpstr>
      <vt:lpstr>1. 悔改是福音期望的反應 Repentance Is the Expected Response for the Gospel (20)</vt:lpstr>
      <vt:lpstr>Slide 11</vt:lpstr>
      <vt:lpstr>Slide 12</vt:lpstr>
      <vt:lpstr>Slide 13</vt:lpstr>
      <vt:lpstr>2. 驕傲是不悔改的原因 Pride Is the Reason for Unrepentance (21-24)</vt:lpstr>
      <vt:lpstr>Slide 15</vt:lpstr>
      <vt:lpstr>Slide 16</vt:lpstr>
      <vt:lpstr>Slide 17</vt:lpstr>
      <vt:lpstr>Slide 18</vt:lpstr>
      <vt:lpstr>Slide 19</vt:lpstr>
      <vt:lpstr>Slide 20</vt:lpstr>
      <vt:lpstr>Slide 21</vt:lpstr>
      <vt:lpstr>3. 滅亡是不悔改的結局  Condemnation Is the Consequence of Unrepentance (21-24)</vt:lpstr>
      <vt:lpstr>Slide 23</vt:lpstr>
      <vt:lpstr>Slide 24</vt:lpstr>
      <vt:lpstr>Slide 25</vt:lpstr>
      <vt:lpstr>Slide 26</vt:lpstr>
      <vt:lpstr>Slide 27</vt:lpstr>
      <vt:lpstr>2/15/2013 Chelyabinsk meteor </vt:lpstr>
      <vt:lpstr>Slide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1831</cp:revision>
  <dcterms:created xsi:type="dcterms:W3CDTF">2010-05-23T14:28:12Z</dcterms:created>
  <dcterms:modified xsi:type="dcterms:W3CDTF">2017-02-17T22:08:03Z</dcterms:modified>
</cp:coreProperties>
</file>