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496" r:id="rId2"/>
    <p:sldId id="652" r:id="rId3"/>
    <p:sldId id="776" r:id="rId4"/>
    <p:sldId id="777" r:id="rId5"/>
    <p:sldId id="778" r:id="rId6"/>
    <p:sldId id="779" r:id="rId7"/>
    <p:sldId id="780" r:id="rId8"/>
    <p:sldId id="781" r:id="rId9"/>
    <p:sldId id="650" r:id="rId10"/>
    <p:sldId id="782" r:id="rId11"/>
    <p:sldId id="783" r:id="rId12"/>
    <p:sldId id="784" r:id="rId13"/>
    <p:sldId id="785" r:id="rId14"/>
    <p:sldId id="787" r:id="rId15"/>
    <p:sldId id="786" r:id="rId16"/>
    <p:sldId id="789" r:id="rId17"/>
    <p:sldId id="790" r:id="rId18"/>
    <p:sldId id="791" r:id="rId19"/>
    <p:sldId id="788" r:id="rId20"/>
    <p:sldId id="792" r:id="rId21"/>
    <p:sldId id="793" r:id="rId22"/>
    <p:sldId id="794" r:id="rId23"/>
    <p:sldId id="795" r:id="rId24"/>
    <p:sldId id="796" r:id="rId25"/>
    <p:sldId id="797" r:id="rId26"/>
    <p:sldId id="805" r:id="rId27"/>
    <p:sldId id="799" r:id="rId28"/>
    <p:sldId id="800" r:id="rId29"/>
    <p:sldId id="798" r:id="rId30"/>
    <p:sldId id="801" r:id="rId31"/>
    <p:sldId id="802" r:id="rId32"/>
    <p:sldId id="803" r:id="rId33"/>
    <p:sldId id="804" r:id="rId34"/>
    <p:sldId id="806" r:id="rId35"/>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91039" autoAdjust="0"/>
  </p:normalViewPr>
  <p:slideViewPr>
    <p:cSldViewPr>
      <p:cViewPr>
        <p:scale>
          <a:sx n="170" d="100"/>
          <a:sy n="170" d="100"/>
        </p:scale>
        <p:origin x="-2064" y="-558"/>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4/29/2017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https://en.wikipedia.org/wiki/Fall_of_Mosul</a:t>
            </a:r>
          </a:p>
          <a:p>
            <a:endParaRPr lang="en-US" dirty="0"/>
          </a:p>
        </p:txBody>
      </p:sp>
      <p:sp>
        <p:nvSpPr>
          <p:cNvPr id="4" name="Slide Number Placeholder 3"/>
          <p:cNvSpPr>
            <a:spLocks noGrp="1"/>
          </p:cNvSpPr>
          <p:nvPr>
            <p:ph type="sldNum" sz="quarter" idx="10"/>
          </p:nvPr>
        </p:nvSpPr>
        <p:spPr/>
        <p:txBody>
          <a:bodyPr/>
          <a:lstStyle/>
          <a:p>
            <a:fld id="{560AC23B-4CA4-4E5B-BA78-A8C7B41E8D5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zh-TW" altLang="en-US" sz="2800" dirty="0" smtClean="0">
                <a:solidFill>
                  <a:schemeClr val="tx1"/>
                </a:solidFill>
                <a:latin typeface="HanWang WeiBeiMedium-Gb5" pitchFamily="2" charset="-120"/>
                <a:ea typeface="HanWang WeiBeiMedium-Gb5" pitchFamily="2" charset="-120"/>
              </a:rPr>
              <a:t>馬太福音 </a:t>
            </a:r>
            <a:r>
              <a:rPr lang="en-US" altLang="zh-TW" sz="2800" dirty="0" smtClean="0">
                <a:solidFill>
                  <a:schemeClr val="tx1"/>
                </a:solidFill>
                <a:latin typeface="+mn-ea"/>
                <a:ea typeface="+mn-ea"/>
              </a:rPr>
              <a:t>Matthew </a:t>
            </a:r>
            <a:r>
              <a:rPr lang="en-US" sz="2800" dirty="0" smtClean="0">
                <a:solidFill>
                  <a:schemeClr val="tx1"/>
                </a:solidFill>
              </a:rPr>
              <a:t>13:1–23</a:t>
            </a:r>
            <a:endParaRPr lang="en-US" altLang="zh-CN" sz="2800" dirty="0" smtClean="0">
              <a:solidFill>
                <a:schemeClr val="tx1"/>
              </a:solidFill>
              <a:latin typeface="+mn-ea"/>
              <a:ea typeface="+mn-ea"/>
            </a:endParaRPr>
          </a:p>
        </p:txBody>
      </p:sp>
      <p:sp>
        <p:nvSpPr>
          <p:cNvPr id="6" name="Content Placeholder 5"/>
          <p:cNvSpPr>
            <a:spLocks noGrp="1"/>
          </p:cNvSpPr>
          <p:nvPr>
            <p:ph idx="1"/>
          </p:nvPr>
        </p:nvSpPr>
        <p:spPr>
          <a:xfrm>
            <a:off x="72207" y="683940"/>
            <a:ext cx="2448272"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a:t>
            </a:r>
            <a:r>
              <a:rPr lang="zh-TW" altLang="en-US" dirty="0" smtClean="0">
                <a:solidFill>
                  <a:srgbClr val="FFFF00"/>
                </a:solidFill>
                <a:latin typeface="HanWang WeiBeiMedium-Gb5" pitchFamily="2" charset="-120"/>
                <a:ea typeface="HanWang WeiBeiMedium-Gb5" pitchFamily="2" charset="-120"/>
              </a:rPr>
              <a:t> 當那一天，耶穌從房子裏出來，坐在海邊。</a:t>
            </a:r>
            <a:r>
              <a:rPr lang="en-US" altLang="zh-TW" baseline="30000" dirty="0" smtClean="0">
                <a:solidFill>
                  <a:srgbClr val="FFFF00"/>
                </a:solidFill>
                <a:latin typeface="HanWang WeiBeiMedium-Gb5" pitchFamily="2" charset="-120"/>
                <a:ea typeface="HanWang WeiBeiMedium-Gb5" pitchFamily="2" charset="-120"/>
              </a:rPr>
              <a:t>2</a:t>
            </a:r>
            <a:r>
              <a:rPr lang="zh-TW" altLang="en-US" dirty="0" smtClean="0">
                <a:solidFill>
                  <a:srgbClr val="FFFF00"/>
                </a:solidFill>
                <a:latin typeface="HanWang WeiBeiMedium-Gb5" pitchFamily="2" charset="-120"/>
                <a:ea typeface="HanWang WeiBeiMedium-Gb5" pitchFamily="2" charset="-120"/>
              </a:rPr>
              <a:t> 有許多人到他那裏聚集，他只得上船坐下，眾人都站在岸上。</a:t>
            </a:r>
            <a:r>
              <a:rPr lang="en-US" altLang="zh-TW" baseline="30000" dirty="0" smtClean="0">
                <a:solidFill>
                  <a:srgbClr val="FFFF00"/>
                </a:solidFill>
                <a:latin typeface="HanWang WeiBeiMedium-Gb5" pitchFamily="2" charset="-120"/>
                <a:ea typeface="HanWang WeiBeiMedium-Gb5" pitchFamily="2" charset="-120"/>
              </a:rPr>
              <a:t>3</a:t>
            </a:r>
            <a:r>
              <a:rPr lang="zh-TW" altLang="en-US" dirty="0" smtClean="0">
                <a:solidFill>
                  <a:srgbClr val="FFFF00"/>
                </a:solidFill>
                <a:latin typeface="HanWang WeiBeiMedium-Gb5" pitchFamily="2" charset="-120"/>
                <a:ea typeface="HanWang WeiBeiMedium-Gb5" pitchFamily="2" charset="-120"/>
              </a:rPr>
              <a:t> 他用比喻對他們講許多道理，說：「有一個撒種的出去撒種；</a:t>
            </a:r>
            <a:r>
              <a:rPr lang="en-US" altLang="zh-TW" baseline="30000" dirty="0" smtClean="0">
                <a:solidFill>
                  <a:srgbClr val="FFFF00"/>
                </a:solidFill>
                <a:latin typeface="HanWang WeiBeiMedium-Gb5" pitchFamily="2" charset="-120"/>
                <a:ea typeface="HanWang WeiBeiMedium-Gb5" pitchFamily="2" charset="-120"/>
              </a:rPr>
              <a:t>4</a:t>
            </a:r>
            <a:r>
              <a:rPr lang="zh-TW" altLang="en-US" dirty="0" smtClean="0">
                <a:solidFill>
                  <a:srgbClr val="FFFF00"/>
                </a:solidFill>
                <a:latin typeface="HanWang WeiBeiMedium-Gb5" pitchFamily="2" charset="-120"/>
                <a:ea typeface="HanWang WeiBeiMedium-Gb5" pitchFamily="2" charset="-120"/>
              </a:rPr>
              <a:t> 撒的時候，有落在路旁的，</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a:t>
            </a:fld>
            <a:endParaRPr lang="es-ES" dirty="0"/>
          </a:p>
        </p:txBody>
      </p:sp>
      <p:sp>
        <p:nvSpPr>
          <p:cNvPr id="7" name="Content Placeholder 5"/>
          <p:cNvSpPr txBox="1">
            <a:spLocks/>
          </p:cNvSpPr>
          <p:nvPr/>
        </p:nvSpPr>
        <p:spPr bwMode="auto">
          <a:xfrm>
            <a:off x="2520480" y="683940"/>
            <a:ext cx="3240558"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a:t>
            </a:r>
            <a:r>
              <a:rPr lang="en-US" sz="1800" dirty="0" smtClean="0">
                <a:latin typeface="Arial Narrow" pitchFamily="34" charset="0"/>
              </a:rPr>
              <a:t> That same day Jesus went out of the house and sat by the lake. </a:t>
            </a:r>
            <a:r>
              <a:rPr lang="en-US" sz="1800" baseline="30000" dirty="0" smtClean="0">
                <a:latin typeface="Arial Narrow" pitchFamily="34" charset="0"/>
              </a:rPr>
              <a:t>2</a:t>
            </a:r>
            <a:r>
              <a:rPr lang="en-US" sz="1800" dirty="0" smtClean="0">
                <a:latin typeface="Arial Narrow" pitchFamily="34" charset="0"/>
              </a:rPr>
              <a:t> Such large crowds gathered around him that he got into a boat and sat in it, while all the people stood on the shore. </a:t>
            </a:r>
            <a:r>
              <a:rPr lang="en-US" sz="1800" baseline="30000" dirty="0" smtClean="0">
                <a:latin typeface="Arial Narrow" pitchFamily="34" charset="0"/>
              </a:rPr>
              <a:t>3</a:t>
            </a:r>
            <a:r>
              <a:rPr lang="en-US" sz="1800" dirty="0" smtClean="0">
                <a:latin typeface="Arial Narrow" pitchFamily="34" charset="0"/>
              </a:rPr>
              <a:t> Then he told them many things in parables, saying: “A farmer went out to sow his seed. </a:t>
            </a:r>
            <a:r>
              <a:rPr lang="en-US" sz="1800" baseline="30000" dirty="0" smtClean="0">
                <a:latin typeface="Arial Narrow" pitchFamily="34" charset="0"/>
              </a:rPr>
              <a:t>4</a:t>
            </a:r>
            <a:r>
              <a:rPr lang="en-US" sz="1800" dirty="0" smtClean="0">
                <a:latin typeface="Arial Narrow" pitchFamily="34" charset="0"/>
              </a:rPr>
              <a:t> As he was scattering the seed, some fell</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a:p>
        </p:txBody>
      </p:sp>
      <p:pic>
        <p:nvPicPr>
          <p:cNvPr id="1026" name="Picture 2" descr="Image result for hot iron and child"/>
          <p:cNvPicPr>
            <a:picLocks noChangeAspect="1" noChangeArrowheads="1"/>
          </p:cNvPicPr>
          <p:nvPr/>
        </p:nvPicPr>
        <p:blipFill>
          <a:blip r:embed="rId2" cstate="print"/>
          <a:srcRect/>
          <a:stretch>
            <a:fillRect/>
          </a:stretch>
        </p:blipFill>
        <p:spPr bwMode="auto">
          <a:xfrm>
            <a:off x="46038" y="35868"/>
            <a:ext cx="5642793" cy="3169370"/>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87338" y="179884"/>
            <a:ext cx="5186362" cy="2714129"/>
          </a:xfrm>
        </p:spPr>
        <p:txBody>
          <a:bodyPr/>
          <a:lstStyle/>
          <a:p>
            <a:pPr marL="0" indent="0">
              <a:buNone/>
            </a:pPr>
            <a:r>
              <a:rPr lang="en-US" altLang="zh-TW" dirty="0" smtClean="0"/>
              <a:t>Matthew 13:1–3</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a:t>
            </a:r>
            <a:r>
              <a:rPr lang="zh-TW" altLang="en-US" dirty="0" smtClean="0">
                <a:solidFill>
                  <a:srgbClr val="FFFF00"/>
                </a:solidFill>
                <a:latin typeface="HanWang WeiBeiMedium-Gb5" pitchFamily="2" charset="-120"/>
                <a:ea typeface="HanWang WeiBeiMedium-Gb5" pitchFamily="2" charset="-120"/>
              </a:rPr>
              <a:t>當那一天</a:t>
            </a:r>
            <a:r>
              <a:rPr lang="zh-TW" altLang="en-US" dirty="0" smtClean="0">
                <a:latin typeface="HanWang WeiBeiMedium-Gb5" pitchFamily="2" charset="-120"/>
                <a:ea typeface="HanWang WeiBeiMedium-Gb5" pitchFamily="2" charset="-120"/>
              </a:rPr>
              <a:t>，耶穌從房子裏出來，坐在海邊。</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有許多人到他那裏聚集，他只得上船坐下，眾人都站在岸上。</a:t>
            </a: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他</a:t>
            </a:r>
            <a:r>
              <a:rPr lang="zh-TW" altLang="en-US" dirty="0" smtClean="0">
                <a:solidFill>
                  <a:srgbClr val="FFFF00"/>
                </a:solidFill>
                <a:latin typeface="HanWang WeiBeiMedium-Gb5" pitchFamily="2" charset="-120"/>
                <a:ea typeface="HanWang WeiBeiMedium-Gb5" pitchFamily="2" charset="-120"/>
              </a:rPr>
              <a:t>用比喻</a:t>
            </a:r>
            <a:r>
              <a:rPr lang="zh-TW" altLang="en-US" dirty="0" smtClean="0">
                <a:latin typeface="HanWang WeiBeiMedium-Gb5" pitchFamily="2" charset="-120"/>
                <a:ea typeface="HanWang WeiBeiMedium-Gb5" pitchFamily="2" charset="-120"/>
              </a:rPr>
              <a:t>對他們講許多道理，說</a:t>
            </a:r>
          </a:p>
          <a:p>
            <a:pPr marL="0" indent="0">
              <a:buNone/>
            </a:pPr>
            <a:r>
              <a:rPr lang="en-US" baseline="30000" dirty="0" smtClean="0"/>
              <a:t>1</a:t>
            </a:r>
            <a:r>
              <a:rPr lang="en-US" dirty="0" smtClean="0"/>
              <a:t> </a:t>
            </a:r>
            <a:r>
              <a:rPr lang="en-US" dirty="0" smtClean="0">
                <a:solidFill>
                  <a:srgbClr val="FFFF00"/>
                </a:solidFill>
              </a:rPr>
              <a:t>That same day </a:t>
            </a:r>
            <a:r>
              <a:rPr lang="en-US" dirty="0" smtClean="0"/>
              <a:t>Jesus went out of the house and sat by the lake. </a:t>
            </a:r>
            <a:r>
              <a:rPr lang="en-US" baseline="30000" dirty="0" smtClean="0"/>
              <a:t>2</a:t>
            </a:r>
            <a:r>
              <a:rPr lang="en-US" dirty="0" smtClean="0"/>
              <a:t> Such large crowds gathered around him that he got into a boat and sat in it, while all the people stood on the shore. </a:t>
            </a:r>
            <a:r>
              <a:rPr lang="en-US" baseline="30000" dirty="0" smtClean="0"/>
              <a:t>3</a:t>
            </a:r>
            <a:r>
              <a:rPr lang="en-US" dirty="0" smtClean="0"/>
              <a:t> Then he told them many things </a:t>
            </a:r>
            <a:r>
              <a:rPr lang="en-US" dirty="0" smtClean="0">
                <a:solidFill>
                  <a:srgbClr val="FFFF00"/>
                </a:solidFill>
              </a:rPr>
              <a:t>in parables</a:t>
            </a:r>
            <a:r>
              <a:rPr lang="en-US" dirty="0" smtClean="0"/>
              <a:t>, saying:</a:t>
            </a:r>
          </a:p>
          <a:p>
            <a:endParaRPr lang="en-US" dirty="0"/>
          </a:p>
        </p:txBody>
      </p:sp>
      <p:sp>
        <p:nvSpPr>
          <p:cNvPr id="2" name="Slide Number Placeholder 1"/>
          <p:cNvSpPr>
            <a:spLocks noGrp="1"/>
          </p:cNvSpPr>
          <p:nvPr>
            <p:ph type="sldNum" sz="quarter" idx="12"/>
          </p:nvPr>
        </p:nvSpPr>
        <p:spPr/>
        <p:txBody>
          <a:bodyPr/>
          <a:lstStyle/>
          <a:p>
            <a:fld id="{2B726DD6-E10B-455A-8847-22580AC42F8F}" type="slidenum">
              <a:rPr lang="es-ES" smtClean="0"/>
              <a:pPr/>
              <a:t>11</a:t>
            </a:fld>
            <a:endParaRPr lang="es-E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p>
            <a:pPr marL="0" indent="0">
              <a:buNone/>
            </a:pPr>
            <a:r>
              <a:rPr lang="en-US" altLang="zh-TW" dirty="0" smtClean="0"/>
              <a:t>Matthew 13:10</a:t>
            </a:r>
            <a:r>
              <a:rPr lang="zh-TW" altLang="en-US" dirty="0" smtClean="0"/>
              <a:t> </a:t>
            </a:r>
            <a:r>
              <a:rPr lang="en-US" altLang="zh-TW" dirty="0" smtClean="0"/>
              <a:t> </a:t>
            </a:r>
          </a:p>
          <a:p>
            <a:pPr marL="0" indent="0">
              <a:buNone/>
            </a:pP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門徒進前來，問耶穌說：「對眾人講話，為甚麼用比喻呢？」 </a:t>
            </a:r>
            <a:endParaRPr lang="en-US" altLang="zh-TW" dirty="0" smtClean="0">
              <a:latin typeface="HanWang WeiBeiMedium-Gb5" pitchFamily="2" charset="-120"/>
              <a:ea typeface="HanWang WeiBeiMedium-Gb5" pitchFamily="2" charset="-120"/>
            </a:endParaRPr>
          </a:p>
          <a:p>
            <a:pPr marL="0" indent="0">
              <a:buNone/>
            </a:pPr>
            <a:r>
              <a:rPr lang="en-US" baseline="30000" dirty="0" smtClean="0"/>
              <a:t>10</a:t>
            </a:r>
            <a:r>
              <a:rPr lang="en-US" dirty="0" smtClean="0"/>
              <a:t> The disciples came to him and asked, “Why do you speak to the people in parables?”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a:t>
            </a:r>
            <a:r>
              <a:rPr lang="zh-HK" altLang="en-US" dirty="0" smtClean="0">
                <a:solidFill>
                  <a:schemeClr val="tx1"/>
                </a:solidFill>
                <a:latin typeface="HanWang WeiBeiMedium-Gb5" pitchFamily="2" charset="-120"/>
                <a:ea typeface="HanWang WeiBeiMedium-Gb5" pitchFamily="2" charset="-120"/>
              </a:rPr>
              <a:t>比喻的功能</a:t>
            </a:r>
            <a:r>
              <a:rPr lang="zh-HK" altLang="en-US" dirty="0" smtClean="0">
                <a:solidFill>
                  <a:schemeClr val="tx1"/>
                </a:solidFill>
              </a:rPr>
              <a:t> </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The Functions of Parable (11-17)</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lphaLcPeriod"/>
            </a:pPr>
            <a:r>
              <a:rPr lang="zh-HK" altLang="en-US" dirty="0" smtClean="0">
                <a:latin typeface="HanWang WeiBeiMedium-Gb5" pitchFamily="2" charset="-120"/>
                <a:ea typeface="HanWang WeiBeiMedium-Gb5" pitchFamily="2" charset="-120"/>
              </a:rPr>
              <a:t>啟示神的真理</a:t>
            </a:r>
            <a:r>
              <a:rPr lang="zh-HK" altLang="en-US" dirty="0" smtClean="0"/>
              <a:t> </a:t>
            </a:r>
            <a:r>
              <a:rPr lang="en-US" altLang="zh-HK" dirty="0" smtClean="0"/>
              <a:t>Reveal God’s truth (11a)</a:t>
            </a:r>
          </a:p>
          <a:p>
            <a:pPr marL="0" indent="0">
              <a:buNone/>
            </a:pPr>
            <a:r>
              <a:rPr lang="en-US" altLang="zh-TW" dirty="0" smtClean="0"/>
              <a:t>Matthew 13:11</a:t>
            </a:r>
            <a:r>
              <a:rPr lang="zh-TW" altLang="en-US" dirty="0" smtClean="0"/>
              <a:t> </a:t>
            </a:r>
            <a:r>
              <a:rPr lang="en-US" altLang="zh-TW" dirty="0" smtClean="0"/>
              <a:t> </a:t>
            </a:r>
          </a:p>
          <a:p>
            <a:pPr marL="0" indent="0">
              <a:buNone/>
            </a:pP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耶穌回答說：「因為</a:t>
            </a:r>
            <a:r>
              <a:rPr lang="zh-TW" altLang="en-US" dirty="0" smtClean="0">
                <a:solidFill>
                  <a:srgbClr val="FFFF00"/>
                </a:solidFill>
                <a:latin typeface="HanWang WeiBeiMedium-Gb5" pitchFamily="2" charset="-120"/>
                <a:ea typeface="HanWang WeiBeiMedium-Gb5" pitchFamily="2" charset="-120"/>
              </a:rPr>
              <a:t>天國的奧祕</a:t>
            </a:r>
            <a:r>
              <a:rPr lang="zh-TW" altLang="en-US" dirty="0" smtClean="0">
                <a:latin typeface="HanWang WeiBeiMedium-Gb5" pitchFamily="2" charset="-120"/>
                <a:ea typeface="HanWang WeiBeiMedium-Gb5" pitchFamily="2" charset="-120"/>
              </a:rPr>
              <a:t>只叫你們知道，不叫他們知道。 </a:t>
            </a:r>
          </a:p>
          <a:p>
            <a:pPr marL="0" indent="0">
              <a:buNone/>
            </a:pPr>
            <a:r>
              <a:rPr lang="en-US" baseline="30000" dirty="0" smtClean="0"/>
              <a:t>11</a:t>
            </a:r>
            <a:r>
              <a:rPr lang="en-US" dirty="0" smtClean="0"/>
              <a:t> He replied, “Because the knowledge of </a:t>
            </a:r>
            <a:r>
              <a:rPr lang="en-US" dirty="0" smtClean="0">
                <a:solidFill>
                  <a:srgbClr val="FFFF00"/>
                </a:solidFill>
              </a:rPr>
              <a:t>the secrets of the kingdom of heaven</a:t>
            </a:r>
            <a:r>
              <a:rPr lang="en-US" dirty="0" smtClean="0"/>
              <a:t> has been given to you, but not to them. </a:t>
            </a:r>
          </a:p>
          <a:p>
            <a:pPr marL="342900" indent="-342900">
              <a:buFont typeface="+mj-lt"/>
              <a:buAutoNum type="alphaLcPeriod"/>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330" y="58043"/>
            <a:ext cx="5401493" cy="2786137"/>
          </a:xfrm>
        </p:spPr>
        <p:txBody>
          <a:bodyPr/>
          <a:lstStyle/>
          <a:p>
            <a:pPr marL="0" indent="0">
              <a:buNone/>
            </a:pPr>
            <a:r>
              <a:rPr lang="en-US" altLang="zh-TW" dirty="0" smtClean="0"/>
              <a:t>Romans 16:25–26 </a:t>
            </a:r>
            <a:r>
              <a:rPr lang="zh-TW" altLang="en-US" dirty="0" smtClean="0">
                <a:latin typeface="HanWang WeiBeiMedium-Gb5" pitchFamily="2" charset="-120"/>
                <a:ea typeface="HanWang WeiBeiMedium-Gb5" pitchFamily="2" charset="-120"/>
              </a:rPr>
              <a:t>惟有上帝能照我所傳的福音和所講的耶穌基督，並照永古隱藏不言的奧祕，堅固你們的心。</a:t>
            </a: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這奧祕如今顯明出來，而且按著永生上帝的命，藉眾先知的書指示萬國的民，使他們信服真道。 </a:t>
            </a:r>
            <a:endParaRPr lang="en-US" altLang="zh-TW" dirty="0" smtClean="0">
              <a:latin typeface="HanWang WeiBeiMedium-Gb5" pitchFamily="2" charset="-120"/>
              <a:ea typeface="HanWang WeiBeiMedium-Gb5" pitchFamily="2" charset="-120"/>
            </a:endParaRPr>
          </a:p>
          <a:p>
            <a:pPr marL="0" indent="0">
              <a:buNone/>
            </a:pPr>
            <a:r>
              <a:rPr lang="en-US" baseline="30000" dirty="0" smtClean="0">
                <a:latin typeface="Arial Narrow" pitchFamily="34" charset="0"/>
              </a:rPr>
              <a:t>25</a:t>
            </a:r>
            <a:r>
              <a:rPr lang="en-US" dirty="0" smtClean="0">
                <a:latin typeface="Arial Narrow" pitchFamily="34" charset="0"/>
              </a:rPr>
              <a:t> Now to him who is able to establish you in accordance with my gospel, the message I proclaim about Jesus Christ, in keeping with the revelation of the mystery hidden for long ages past, </a:t>
            </a:r>
            <a:r>
              <a:rPr lang="en-US" baseline="30000" dirty="0" smtClean="0">
                <a:latin typeface="Arial Narrow" pitchFamily="34" charset="0"/>
              </a:rPr>
              <a:t>26</a:t>
            </a:r>
            <a:r>
              <a:rPr lang="en-US" dirty="0" smtClean="0">
                <a:latin typeface="Arial Narrow" pitchFamily="34" charset="0"/>
              </a:rPr>
              <a:t> but now revealed and made known through the prophetic writings by the command of the eternal God, so that all the Gentiles might come to the obedience that comes from faith—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a:t>
            </a:r>
            <a:r>
              <a:rPr lang="zh-HK" altLang="en-US" dirty="0" smtClean="0">
                <a:solidFill>
                  <a:schemeClr val="tx1"/>
                </a:solidFill>
                <a:latin typeface="HanWang WeiBeiMedium-Gb5" pitchFamily="2" charset="-120"/>
                <a:ea typeface="HanWang WeiBeiMedium-Gb5" pitchFamily="2" charset="-120"/>
              </a:rPr>
              <a:t>比喻的功能</a:t>
            </a:r>
            <a:r>
              <a:rPr lang="zh-HK" altLang="en-US" dirty="0" smtClean="0">
                <a:solidFill>
                  <a:schemeClr val="tx1"/>
                </a:solidFill>
              </a:rPr>
              <a:t> </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The Functions of Parable (11-17)</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lphaLcPeriod"/>
            </a:pPr>
            <a:r>
              <a:rPr lang="zh-HK" altLang="en-US" dirty="0" smtClean="0">
                <a:latin typeface="HanWang WeiBeiMedium-Gb5" pitchFamily="2" charset="-120"/>
                <a:ea typeface="HanWang WeiBeiMedium-Gb5" pitchFamily="2" charset="-120"/>
              </a:rPr>
              <a:t>啟示神的真理</a:t>
            </a:r>
            <a:r>
              <a:rPr lang="zh-HK" altLang="en-US" dirty="0" smtClean="0"/>
              <a:t> </a:t>
            </a:r>
            <a:r>
              <a:rPr lang="en-US" altLang="zh-HK" dirty="0" smtClean="0"/>
              <a:t>Reveal God’s truth (11a)</a:t>
            </a:r>
          </a:p>
          <a:p>
            <a:pPr marL="342900" indent="-342900">
              <a:buFont typeface="+mj-lt"/>
              <a:buAutoNum type="alphaLcPeriod"/>
            </a:pPr>
            <a:r>
              <a:rPr lang="zh-HK" altLang="en-US" dirty="0" smtClean="0">
                <a:latin typeface="HanWang WeiBeiMedium-Gb5" pitchFamily="2" charset="-120"/>
                <a:ea typeface="HanWang WeiBeiMedium-Gb5" pitchFamily="2" charset="-120"/>
              </a:rPr>
              <a:t>顯明神的審判</a:t>
            </a:r>
            <a:r>
              <a:rPr lang="zh-HK" altLang="en-US" dirty="0" smtClean="0"/>
              <a:t> </a:t>
            </a:r>
            <a:r>
              <a:rPr lang="en-US" altLang="zh-HK" dirty="0" smtClean="0"/>
              <a:t/>
            </a:r>
            <a:br>
              <a:rPr lang="en-US" altLang="zh-HK" dirty="0" smtClean="0"/>
            </a:br>
            <a:r>
              <a:rPr lang="en-US" altLang="zh-HK" dirty="0" smtClean="0"/>
              <a:t>Demonstrate God’s judgment (11-13, 16-17)</a:t>
            </a:r>
          </a:p>
          <a:p>
            <a:pPr marL="0" indent="0">
              <a:buNone/>
            </a:pPr>
            <a:r>
              <a:rPr lang="en-US" altLang="zh-TW" dirty="0" smtClean="0"/>
              <a:t>Matthew 13:11</a:t>
            </a:r>
            <a:r>
              <a:rPr lang="zh-TW" altLang="en-US" dirty="0" smtClean="0"/>
              <a:t> </a:t>
            </a:r>
            <a:r>
              <a:rPr lang="en-US" altLang="zh-TW" dirty="0" smtClean="0"/>
              <a:t> </a:t>
            </a: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耶穌回答說：「因為天國的奧祕</a:t>
            </a:r>
            <a:r>
              <a:rPr lang="zh-TW" altLang="en-US" dirty="0" smtClean="0">
                <a:solidFill>
                  <a:srgbClr val="FFFF00"/>
                </a:solidFill>
                <a:latin typeface="HanWang WeiBeiMedium-Gb5" pitchFamily="2" charset="-120"/>
                <a:ea typeface="HanWang WeiBeiMedium-Gb5" pitchFamily="2" charset="-120"/>
              </a:rPr>
              <a:t>只叫你們知道，不叫他們知道</a:t>
            </a:r>
            <a:r>
              <a:rPr lang="zh-TW" altLang="en-US" dirty="0" smtClean="0">
                <a:latin typeface="HanWang WeiBeiMedium-Gb5" pitchFamily="2" charset="-120"/>
                <a:ea typeface="HanWang WeiBeiMedium-Gb5" pitchFamily="2" charset="-120"/>
              </a:rPr>
              <a:t>。 </a:t>
            </a:r>
          </a:p>
          <a:p>
            <a:pPr marL="0" indent="0">
              <a:buNone/>
            </a:pPr>
            <a:r>
              <a:rPr lang="en-US" baseline="30000" dirty="0" smtClean="0"/>
              <a:t>11</a:t>
            </a:r>
            <a:r>
              <a:rPr lang="en-US" dirty="0" smtClean="0"/>
              <a:t> He replied, “Because the knowledge of the secrets of the kingdom of heaven </a:t>
            </a:r>
            <a:r>
              <a:rPr lang="en-US" dirty="0" smtClean="0">
                <a:solidFill>
                  <a:srgbClr val="FFFF00"/>
                </a:solidFill>
              </a:rPr>
              <a:t>has been given to you, but not to them. </a:t>
            </a:r>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13:12</a:t>
            </a:r>
            <a:r>
              <a:rPr lang="zh-TW" altLang="en-US" dirty="0" smtClean="0"/>
              <a:t> </a:t>
            </a:r>
            <a:r>
              <a:rPr lang="en-US" altLang="zh-TW" dirty="0" smtClean="0"/>
              <a:t> </a:t>
            </a:r>
          </a:p>
          <a:p>
            <a:pPr marL="0" indent="0">
              <a:buNone/>
            </a:pP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凡有的，還要加給他，叫他有餘；凡沒有的，連他所有的，也要奪去。 </a:t>
            </a:r>
          </a:p>
          <a:p>
            <a:pPr marL="0" indent="0">
              <a:buNone/>
            </a:pPr>
            <a:r>
              <a:rPr lang="en-US" baseline="30000" dirty="0" smtClean="0"/>
              <a:t>12</a:t>
            </a:r>
            <a:r>
              <a:rPr lang="en-US" dirty="0" smtClean="0"/>
              <a:t> Whoever has will be given more, and they will have an abundance. Whoever does not have, even what they have will be taken from them.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p>
            <a:pPr marL="0" indent="0">
              <a:buNone/>
            </a:pPr>
            <a:r>
              <a:rPr lang="en-US" altLang="zh-TW" dirty="0" smtClean="0"/>
              <a:t>Matthew 13:13</a:t>
            </a:r>
            <a:r>
              <a:rPr lang="zh-TW" altLang="en-US" dirty="0" smtClean="0"/>
              <a:t> </a:t>
            </a:r>
            <a:r>
              <a:rPr lang="en-US" altLang="zh-TW" dirty="0" smtClean="0"/>
              <a:t> </a:t>
            </a:r>
          </a:p>
          <a:p>
            <a:pPr marL="0" indent="0">
              <a:buNone/>
            </a:pP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所以我用比喻對他們講，是因他們看也看不見，聽也聽不見，也不明白。 </a:t>
            </a:r>
          </a:p>
          <a:p>
            <a:pPr marL="0" indent="0">
              <a:buNone/>
            </a:pPr>
            <a:r>
              <a:rPr lang="en-US" baseline="30000" dirty="0" smtClean="0"/>
              <a:t>13</a:t>
            </a:r>
            <a:r>
              <a:rPr lang="en-US" dirty="0" smtClean="0"/>
              <a:t> This is why I speak to them in parables: “Though seeing, they do not see; though hearing, they do not hear or understand.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p>
            <a:pPr marL="0" indent="0">
              <a:buNone/>
            </a:pPr>
            <a:r>
              <a:rPr lang="en-US" altLang="zh-TW" dirty="0" smtClean="0"/>
              <a:t>Matthew 13:16</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「但你們的眼睛是有福的，因為看見了；你們的耳朵也是有福的，因為聽見了。 </a:t>
            </a:r>
          </a:p>
          <a:p>
            <a:pPr marL="0" indent="0">
              <a:buNone/>
            </a:pPr>
            <a:r>
              <a:rPr lang="en-US" baseline="30000" dirty="0" smtClean="0"/>
              <a:t>16</a:t>
            </a:r>
            <a:r>
              <a:rPr lang="en-US" dirty="0" smtClean="0"/>
              <a:t> But blessed are your eyes because they see, and your ears because they hear. </a:t>
            </a:r>
          </a:p>
          <a:p>
            <a:pPr>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a:t>
            </a:r>
            <a:r>
              <a:rPr lang="zh-HK" altLang="en-US" dirty="0" smtClean="0">
                <a:solidFill>
                  <a:schemeClr val="tx1"/>
                </a:solidFill>
                <a:latin typeface="HanWang WeiBeiMedium-Gb5" pitchFamily="2" charset="-120"/>
                <a:ea typeface="HanWang WeiBeiMedium-Gb5" pitchFamily="2" charset="-120"/>
              </a:rPr>
              <a:t>比喻的功能</a:t>
            </a:r>
            <a:r>
              <a:rPr lang="zh-HK" altLang="en-US" dirty="0" smtClean="0">
                <a:solidFill>
                  <a:schemeClr val="tx1"/>
                </a:solidFill>
              </a:rPr>
              <a:t> </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The Functions of Parable (11-17)</a:t>
            </a:r>
            <a:endParaRPr lang="en-US" dirty="0">
              <a:solidFill>
                <a:schemeClr val="tx1"/>
              </a:solidFill>
            </a:endParaRPr>
          </a:p>
        </p:txBody>
      </p:sp>
      <p:sp>
        <p:nvSpPr>
          <p:cNvPr id="3" name="Content Placeholder 2"/>
          <p:cNvSpPr>
            <a:spLocks noGrp="1"/>
          </p:cNvSpPr>
          <p:nvPr>
            <p:ph idx="1"/>
          </p:nvPr>
        </p:nvSpPr>
        <p:spPr/>
        <p:txBody>
          <a:bodyPr/>
          <a:lstStyle/>
          <a:p>
            <a:pPr marL="342900" indent="-342900">
              <a:buFont typeface="+mj-lt"/>
              <a:buAutoNum type="alphaLcPeriod"/>
            </a:pPr>
            <a:r>
              <a:rPr lang="zh-HK" altLang="en-US" dirty="0" smtClean="0">
                <a:latin typeface="HanWang WeiBeiMedium-Gb5" pitchFamily="2" charset="-120"/>
                <a:ea typeface="HanWang WeiBeiMedium-Gb5" pitchFamily="2" charset="-120"/>
              </a:rPr>
              <a:t>啟示神的真理</a:t>
            </a:r>
            <a:r>
              <a:rPr lang="zh-HK" altLang="en-US" dirty="0" smtClean="0"/>
              <a:t> </a:t>
            </a:r>
            <a:r>
              <a:rPr lang="en-US" altLang="zh-HK" dirty="0" smtClean="0"/>
              <a:t>Reveal God’s truth (11a)</a:t>
            </a:r>
          </a:p>
          <a:p>
            <a:pPr marL="342900" indent="-342900">
              <a:buFont typeface="+mj-lt"/>
              <a:buAutoNum type="alphaLcPeriod"/>
            </a:pPr>
            <a:r>
              <a:rPr lang="zh-HK" altLang="en-US" dirty="0" smtClean="0">
                <a:latin typeface="HanWang WeiBeiMedium-Gb5" pitchFamily="2" charset="-120"/>
                <a:ea typeface="HanWang WeiBeiMedium-Gb5" pitchFamily="2" charset="-120"/>
              </a:rPr>
              <a:t>顯明神的審判</a:t>
            </a:r>
            <a:r>
              <a:rPr lang="zh-HK" altLang="en-US" dirty="0" smtClean="0"/>
              <a:t> </a:t>
            </a:r>
            <a:r>
              <a:rPr lang="en-US" altLang="zh-HK" dirty="0" smtClean="0"/>
              <a:t/>
            </a:r>
            <a:br>
              <a:rPr lang="en-US" altLang="zh-HK" dirty="0" smtClean="0"/>
            </a:br>
            <a:r>
              <a:rPr lang="en-US" altLang="zh-HK" dirty="0" smtClean="0"/>
              <a:t>Demonstrate God’s judgment (11-13, 16-17)</a:t>
            </a:r>
          </a:p>
          <a:p>
            <a:pPr marL="342900" indent="-342900">
              <a:buFont typeface="+mj-lt"/>
              <a:buAutoNum type="alphaLcPeriod"/>
            </a:pPr>
            <a:r>
              <a:rPr lang="zh-HK" altLang="en-US" dirty="0" smtClean="0">
                <a:latin typeface="HanWang WeiBeiMedium-Gb5" pitchFamily="2" charset="-120"/>
                <a:ea typeface="HanWang WeiBeiMedium-Gb5" pitchFamily="2" charset="-120"/>
              </a:rPr>
              <a:t>解釋神的揀選和人的選擇的關係</a:t>
            </a:r>
            <a:r>
              <a:rPr lang="en-US" altLang="zh-HK" dirty="0" smtClean="0"/>
              <a:t/>
            </a:r>
            <a:br>
              <a:rPr lang="en-US" altLang="zh-HK" dirty="0" smtClean="0"/>
            </a:br>
            <a:r>
              <a:rPr lang="en-US" dirty="0" smtClean="0"/>
              <a:t>Explain the relationship between God’s election and Men’s choice (14-15)</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4215" y="58043"/>
            <a:ext cx="2304256" cy="2714129"/>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飛鳥來吃盡了；</a:t>
            </a:r>
            <a:r>
              <a:rPr lang="en-US" altLang="zh-TW" baseline="30000" dirty="0" smtClean="0">
                <a:solidFill>
                  <a:srgbClr val="FFFF00"/>
                </a:solidFill>
                <a:latin typeface="HanWang WeiBeiMedium-Gb5" pitchFamily="2" charset="-120"/>
                <a:ea typeface="HanWang WeiBeiMedium-Gb5" pitchFamily="2" charset="-120"/>
              </a:rPr>
              <a:t>5</a:t>
            </a:r>
            <a:r>
              <a:rPr lang="zh-TW" altLang="en-US" dirty="0" smtClean="0">
                <a:solidFill>
                  <a:srgbClr val="FFFF00"/>
                </a:solidFill>
                <a:latin typeface="HanWang WeiBeiMedium-Gb5" pitchFamily="2" charset="-120"/>
                <a:ea typeface="HanWang WeiBeiMedium-Gb5" pitchFamily="2" charset="-120"/>
              </a:rPr>
              <a:t> 有落在土淺石頭地上的，土既不深，發苗最快，</a:t>
            </a:r>
            <a:r>
              <a:rPr lang="en-US" altLang="zh-TW" baseline="30000" dirty="0" smtClean="0">
                <a:solidFill>
                  <a:srgbClr val="FFFF00"/>
                </a:solidFill>
                <a:latin typeface="HanWang WeiBeiMedium-Gb5" pitchFamily="2" charset="-120"/>
                <a:ea typeface="HanWang WeiBeiMedium-Gb5" pitchFamily="2" charset="-120"/>
              </a:rPr>
              <a:t>6</a:t>
            </a:r>
            <a:r>
              <a:rPr lang="zh-TW" altLang="en-US" dirty="0" smtClean="0">
                <a:solidFill>
                  <a:srgbClr val="FFFF00"/>
                </a:solidFill>
                <a:latin typeface="HanWang WeiBeiMedium-Gb5" pitchFamily="2" charset="-120"/>
                <a:ea typeface="HanWang WeiBeiMedium-Gb5" pitchFamily="2" charset="-120"/>
              </a:rPr>
              <a:t> 日頭出來一曬，因為沒有根，就枯乾了；</a:t>
            </a:r>
            <a:r>
              <a:rPr lang="en-US" altLang="zh-TW" baseline="30000" dirty="0" smtClean="0">
                <a:solidFill>
                  <a:srgbClr val="FFFF00"/>
                </a:solidFill>
                <a:latin typeface="HanWang WeiBeiMedium-Gb5" pitchFamily="2" charset="-120"/>
                <a:ea typeface="HanWang WeiBeiMedium-Gb5" pitchFamily="2" charset="-120"/>
              </a:rPr>
              <a:t>7</a:t>
            </a:r>
            <a:r>
              <a:rPr lang="zh-TW" altLang="en-US" dirty="0" smtClean="0">
                <a:solidFill>
                  <a:srgbClr val="FFFF00"/>
                </a:solidFill>
                <a:latin typeface="HanWang WeiBeiMedium-Gb5" pitchFamily="2" charset="-120"/>
                <a:ea typeface="HanWang WeiBeiMedium-Gb5" pitchFamily="2" charset="-120"/>
              </a:rPr>
              <a:t> 有落在荊棘裏的，荊棘長起來，把它擠住了；</a:t>
            </a:r>
            <a:r>
              <a:rPr lang="en-US" altLang="zh-TW" baseline="30000" dirty="0" smtClean="0">
                <a:solidFill>
                  <a:srgbClr val="FFFF00"/>
                </a:solidFill>
                <a:latin typeface="HanWang WeiBeiMedium-Gb5" pitchFamily="2" charset="-120"/>
                <a:ea typeface="HanWang WeiBeiMedium-Gb5" pitchFamily="2" charset="-120"/>
              </a:rPr>
              <a:t>8</a:t>
            </a:r>
            <a:r>
              <a:rPr lang="zh-TW" altLang="en-US" dirty="0" smtClean="0">
                <a:solidFill>
                  <a:srgbClr val="FFFF00"/>
                </a:solidFill>
                <a:latin typeface="HanWang WeiBeiMedium-Gb5" pitchFamily="2" charset="-120"/>
                <a:ea typeface="HanWang WeiBeiMedium-Gb5" pitchFamily="2" charset="-120"/>
              </a:rPr>
              <a:t> 又有落在好土裏的，就結實，</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7" name="Content Placeholder 5"/>
          <p:cNvSpPr txBox="1">
            <a:spLocks/>
          </p:cNvSpPr>
          <p:nvPr/>
        </p:nvSpPr>
        <p:spPr bwMode="auto">
          <a:xfrm>
            <a:off x="2520479" y="35868"/>
            <a:ext cx="3240559"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along the path, and the birds came and ate it up. </a:t>
            </a:r>
            <a:r>
              <a:rPr lang="en-US" sz="1800" baseline="30000" dirty="0" smtClean="0">
                <a:latin typeface="Arial Narrow" pitchFamily="34" charset="0"/>
              </a:rPr>
              <a:t>5</a:t>
            </a:r>
            <a:r>
              <a:rPr lang="en-US" sz="1800" dirty="0" smtClean="0">
                <a:latin typeface="Arial Narrow" pitchFamily="34" charset="0"/>
              </a:rPr>
              <a:t> Some fell on rocky places, where it did not have much soil. It sprang up quickly, because the soil was shallow. </a:t>
            </a:r>
            <a:r>
              <a:rPr lang="en-US" sz="1800" baseline="30000" dirty="0" smtClean="0">
                <a:latin typeface="Arial Narrow" pitchFamily="34" charset="0"/>
              </a:rPr>
              <a:t>6</a:t>
            </a:r>
            <a:r>
              <a:rPr lang="en-US" sz="1800" dirty="0" smtClean="0">
                <a:latin typeface="Arial Narrow" pitchFamily="34" charset="0"/>
              </a:rPr>
              <a:t> But when the sun came up, the plants were scorched, and they withered because they had no root. </a:t>
            </a:r>
            <a:r>
              <a:rPr lang="en-US" sz="1800" baseline="30000" dirty="0" smtClean="0">
                <a:latin typeface="Arial Narrow" pitchFamily="34" charset="0"/>
              </a:rPr>
              <a:t>7</a:t>
            </a:r>
            <a:r>
              <a:rPr lang="en-US" sz="1800" dirty="0" smtClean="0">
                <a:latin typeface="Arial Narrow" pitchFamily="34" charset="0"/>
              </a:rPr>
              <a:t> Other seed fell among thorns, which grew up and choked the plants. </a:t>
            </a:r>
            <a:r>
              <a:rPr lang="en-US" sz="1800" baseline="30000" dirty="0" smtClean="0">
                <a:latin typeface="Arial Narrow" pitchFamily="34" charset="0"/>
              </a:rPr>
              <a:t>8</a:t>
            </a:r>
            <a:r>
              <a:rPr lang="en-US" sz="1800" dirty="0" smtClean="0">
                <a:latin typeface="Arial Narrow" pitchFamily="34" charset="0"/>
              </a:rPr>
              <a:t> Still other seed fell on good soil, where it produced a crop—</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08" y="35868"/>
            <a:ext cx="5688831" cy="2786137"/>
          </a:xfrm>
        </p:spPr>
        <p:txBody>
          <a:bodyPr/>
          <a:lstStyle/>
          <a:p>
            <a:pPr marL="0" indent="0">
              <a:buNone/>
            </a:pPr>
            <a:r>
              <a:rPr lang="en-US" altLang="zh-TW" dirty="0" smtClean="0"/>
              <a:t>Matthew 13:14–15</a:t>
            </a:r>
            <a:r>
              <a:rPr lang="zh-TW" altLang="en-US" dirty="0" smtClean="0"/>
              <a:t> </a:t>
            </a:r>
            <a:r>
              <a:rPr lang="en-US" altLang="zh-TW" dirty="0" smtClean="0"/>
              <a:t> </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在他們身上，正應了以賽亞的預言，說： 你們聽是要聽見，卻不明白； 看是要看見，卻不曉得； </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因為這百姓油蒙了心， 耳朵發沉， </a:t>
            </a:r>
            <a:r>
              <a:rPr lang="zh-TW" altLang="en-US" dirty="0" smtClean="0">
                <a:solidFill>
                  <a:srgbClr val="FFFF00"/>
                </a:solidFill>
                <a:latin typeface="HanWang WeiBeiMedium-Gb5" pitchFamily="2" charset="-120"/>
                <a:ea typeface="HanWang WeiBeiMedium-Gb5" pitchFamily="2" charset="-120"/>
              </a:rPr>
              <a:t>眼睛閉著</a:t>
            </a:r>
            <a:r>
              <a:rPr lang="zh-TW" altLang="en-US" dirty="0" smtClean="0">
                <a:latin typeface="HanWang WeiBeiMedium-Gb5" pitchFamily="2" charset="-120"/>
                <a:ea typeface="HanWang WeiBeiMedium-Gb5" pitchFamily="2" charset="-120"/>
              </a:rPr>
              <a:t>， 恐怕眼睛看見， 耳朵聽見， 心裏明白，回轉過來， 我就醫治他們。 </a:t>
            </a:r>
            <a:endParaRPr lang="en-US" altLang="zh-TW" dirty="0" smtClean="0">
              <a:latin typeface="HanWang WeiBeiMedium-Gb5" pitchFamily="2" charset="-120"/>
              <a:ea typeface="HanWang WeiBeiMedium-Gb5" pitchFamily="2" charset="-120"/>
            </a:endParaRPr>
          </a:p>
          <a:p>
            <a:pPr marL="0" indent="0">
              <a:buNone/>
            </a:pPr>
            <a:r>
              <a:rPr lang="en-US" baseline="30000" dirty="0" smtClean="0">
                <a:latin typeface="Arial Narrow" pitchFamily="34" charset="0"/>
              </a:rPr>
              <a:t>14</a:t>
            </a:r>
            <a:r>
              <a:rPr lang="en-US" dirty="0" smtClean="0">
                <a:latin typeface="Arial Narrow" pitchFamily="34" charset="0"/>
              </a:rPr>
              <a:t> In them is fulfilled the prophecy of Isaiah: “ ‘You will be ever hearing but never understanding; you will be ever seeing but never perceiving. </a:t>
            </a:r>
            <a:r>
              <a:rPr lang="en-US" baseline="30000" dirty="0" smtClean="0">
                <a:latin typeface="Arial Narrow" pitchFamily="34" charset="0"/>
              </a:rPr>
              <a:t>15</a:t>
            </a:r>
            <a:r>
              <a:rPr lang="en-US" dirty="0" smtClean="0">
                <a:latin typeface="Arial Narrow" pitchFamily="34" charset="0"/>
              </a:rPr>
              <a:t> For this people’s heart has become calloused; they hardly hear with their ears, and </a:t>
            </a:r>
            <a:r>
              <a:rPr lang="en-US" dirty="0" smtClean="0">
                <a:solidFill>
                  <a:srgbClr val="FFFF00"/>
                </a:solidFill>
                <a:latin typeface="Arial Narrow" pitchFamily="34" charset="0"/>
              </a:rPr>
              <a:t>they have closed their eyes</a:t>
            </a:r>
            <a:r>
              <a:rPr lang="en-US" dirty="0" smtClean="0">
                <a:latin typeface="Arial Narrow" pitchFamily="34" charset="0"/>
              </a:rPr>
              <a:t>. Otherwise they might see with their eyes, hear with their ears, understand with their hearts and turn, and I would heal them.’ </a:t>
            </a:r>
            <a:endParaRPr lang="zh-TW" altLang="en-US" dirty="0">
              <a:latin typeface="Arial Narrow" pitchFamily="34" charset="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a:t>
            </a:r>
            <a:r>
              <a:rPr lang="zh-HK" altLang="en-US" dirty="0" smtClean="0">
                <a:solidFill>
                  <a:schemeClr val="tx1"/>
                </a:solidFill>
                <a:latin typeface="HanWang WeiBeiMedium-Gb5" pitchFamily="2" charset="-120"/>
                <a:ea typeface="HanWang WeiBeiMedium-Gb5" pitchFamily="2" charset="-120"/>
              </a:rPr>
              <a:t>撒種的比喻的意義</a:t>
            </a:r>
            <a:r>
              <a:rPr lang="zh-HK" altLang="en-US" dirty="0" smtClean="0">
                <a:solidFill>
                  <a:schemeClr val="tx1"/>
                </a:solidFill>
              </a:rPr>
              <a:t> </a:t>
            </a:r>
            <a:r>
              <a:rPr lang="en-US" altLang="zh-HK" dirty="0" smtClean="0">
                <a:solidFill>
                  <a:schemeClr val="tx1"/>
                </a:solidFill>
              </a:rPr>
              <a:t>(3-9, 18-23)</a:t>
            </a:r>
            <a:br>
              <a:rPr lang="en-US" altLang="zh-HK" dirty="0" smtClean="0">
                <a:solidFill>
                  <a:schemeClr val="tx1"/>
                </a:solidFill>
              </a:rPr>
            </a:br>
            <a:r>
              <a:rPr lang="en-US" altLang="zh-HK" dirty="0" smtClean="0">
                <a:solidFill>
                  <a:schemeClr val="tx1"/>
                </a:solidFill>
                <a:latin typeface="Arial Narrow" pitchFamily="34" charset="0"/>
              </a:rPr>
              <a:t>The Meaning of the Parable of the </a:t>
            </a:r>
            <a:r>
              <a:rPr lang="en-US" altLang="zh-HK" dirty="0" err="1" smtClean="0">
                <a:solidFill>
                  <a:schemeClr val="tx1"/>
                </a:solidFill>
                <a:latin typeface="Arial Narrow" pitchFamily="34" charset="0"/>
              </a:rPr>
              <a:t>Sower</a:t>
            </a:r>
            <a:endParaRPr lang="en-US" dirty="0">
              <a:solidFill>
                <a:schemeClr val="tx1"/>
              </a:solidFill>
              <a:latin typeface="Arial Narrow" pitchFamily="34" charset="0"/>
            </a:endParaRPr>
          </a:p>
        </p:txBody>
      </p:sp>
      <p:sp>
        <p:nvSpPr>
          <p:cNvPr id="3" name="Content Placeholder 2"/>
          <p:cNvSpPr>
            <a:spLocks noGrp="1"/>
          </p:cNvSpPr>
          <p:nvPr>
            <p:ph idx="1"/>
          </p:nvPr>
        </p:nvSpPr>
        <p:spPr>
          <a:xfrm>
            <a:off x="144215" y="755650"/>
            <a:ext cx="2305149" cy="2138363"/>
          </a:xfrm>
        </p:spPr>
        <p:txBody>
          <a:bodyPr/>
          <a:lstStyle/>
          <a:p>
            <a:pPr marL="0" indent="0">
              <a:buNone/>
            </a:pPr>
            <a:r>
              <a:rPr lang="en-US" altLang="zh-TW" dirty="0" smtClean="0"/>
              <a:t>Matthew 13:4</a:t>
            </a:r>
            <a:r>
              <a:rPr lang="zh-TW" altLang="en-US" dirty="0" smtClean="0"/>
              <a:t> </a:t>
            </a:r>
            <a:r>
              <a:rPr lang="zh-TW" altLang="en-US" dirty="0" smtClean="0">
                <a:latin typeface="HanWang WeiBeiMedium-Gb5" pitchFamily="2" charset="-120"/>
                <a:ea typeface="HanWang WeiBeiMedium-Gb5" pitchFamily="2" charset="-120"/>
              </a:rPr>
              <a:t>撒的時候，有落在路旁的，飛鳥來吃盡了； </a:t>
            </a:r>
            <a:endParaRPr lang="en-US" altLang="zh-TW" dirty="0" smtClean="0">
              <a:latin typeface="HanWang WeiBeiMedium-Gb5" pitchFamily="2" charset="-120"/>
              <a:ea typeface="HanWang WeiBeiMedium-Gb5" pitchFamily="2" charset="-120"/>
            </a:endParaRPr>
          </a:p>
          <a:p>
            <a:pPr marL="0" indent="0">
              <a:buNone/>
            </a:pPr>
            <a:endParaRPr lang="zh-TW" altLang="en-US" dirty="0" smtClean="0">
              <a:latin typeface="HanWang WeiBeiMedium-Gb5" pitchFamily="2" charset="-120"/>
              <a:ea typeface="HanWang WeiBeiMedium-Gb5" pitchFamily="2" charset="-120"/>
            </a:endParaRPr>
          </a:p>
          <a:p>
            <a:pPr marL="0" indent="0">
              <a:buNone/>
            </a:pPr>
            <a:r>
              <a:rPr lang="en-US" sz="1600" baseline="30000" dirty="0" smtClean="0">
                <a:latin typeface="Arial Narrow" pitchFamily="34" charset="0"/>
              </a:rPr>
              <a:t>4</a:t>
            </a:r>
            <a:r>
              <a:rPr lang="en-US" sz="1600" dirty="0" smtClean="0">
                <a:latin typeface="Arial Narrow" pitchFamily="34" charset="0"/>
              </a:rPr>
              <a:t> As he was scattering the seed, some fell along the path, and the birds came and ate it up.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21</a:t>
            </a:fld>
            <a:endParaRPr lang="es-ES"/>
          </a:p>
        </p:txBody>
      </p:sp>
      <p:sp>
        <p:nvSpPr>
          <p:cNvPr id="5" name="Content Placeholder 2"/>
          <p:cNvSpPr txBox="1">
            <a:spLocks/>
          </p:cNvSpPr>
          <p:nvPr/>
        </p:nvSpPr>
        <p:spPr bwMode="auto">
          <a:xfrm>
            <a:off x="2376463" y="755948"/>
            <a:ext cx="3312368"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altLang="zh-TW" sz="1800" dirty="0" smtClean="0"/>
              <a:t>Matthew 13:19</a:t>
            </a:r>
            <a:r>
              <a:rPr lang="zh-TW" altLang="en-US" sz="1800" dirty="0" smtClean="0"/>
              <a:t> </a:t>
            </a:r>
            <a:r>
              <a:rPr lang="zh-TW" altLang="en-US" sz="1800" dirty="0" smtClean="0">
                <a:latin typeface="HanWang WeiBeiMedium-Gb5" pitchFamily="2" charset="-120"/>
                <a:ea typeface="HanWang WeiBeiMedium-Gb5" pitchFamily="2" charset="-120"/>
              </a:rPr>
              <a:t>凡聽見天國道理不明白的，那惡者就來，把所撒在他心裏的奪了去；這就是撒在路旁的了。 </a:t>
            </a:r>
          </a:p>
          <a:p>
            <a:r>
              <a:rPr lang="en-US" sz="1600" baseline="30000" dirty="0" smtClean="0">
                <a:latin typeface="Arial Narrow" pitchFamily="34" charset="0"/>
              </a:rPr>
              <a:t>19</a:t>
            </a:r>
            <a:r>
              <a:rPr lang="en-US" sz="1600" dirty="0" smtClean="0">
                <a:latin typeface="Arial Narrow" pitchFamily="34" charset="0"/>
              </a:rPr>
              <a:t> When anyone hears the message about the kingdom and does not understand it, the evil one comes and snatches away what was sown in their heart. This is the seed sown along the path. </a:t>
            </a:r>
          </a:p>
          <a:p>
            <a:pPr marL="193675" marR="0" lvl="0" indent="-193675" algn="l" defTabSz="51435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chemeClr val="tx1"/>
              </a:solidFill>
              <a:effectLst/>
              <a:uLnTx/>
              <a:uFillTx/>
              <a:latin typeface="Arial Narrow" pitchFamily="34" charset="0"/>
              <a:cs typeface="+mn-cs"/>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a:t>
            </a:r>
            <a:r>
              <a:rPr lang="zh-HK" altLang="en-US" dirty="0" smtClean="0">
                <a:solidFill>
                  <a:schemeClr val="tx1"/>
                </a:solidFill>
                <a:latin typeface="HanWang WeiBeiMedium-Gb5" pitchFamily="2" charset="-120"/>
                <a:ea typeface="HanWang WeiBeiMedium-Gb5" pitchFamily="2" charset="-120"/>
              </a:rPr>
              <a:t>撒種的比喻的意義</a:t>
            </a:r>
            <a:r>
              <a:rPr lang="zh-HK" altLang="en-US" dirty="0" smtClean="0">
                <a:solidFill>
                  <a:schemeClr val="tx1"/>
                </a:solidFill>
              </a:rPr>
              <a:t> </a:t>
            </a:r>
            <a:r>
              <a:rPr lang="en-US" altLang="zh-HK" dirty="0" smtClean="0">
                <a:solidFill>
                  <a:schemeClr val="tx1"/>
                </a:solidFill>
              </a:rPr>
              <a:t>(3-9, 18-23)</a:t>
            </a:r>
            <a:br>
              <a:rPr lang="en-US" altLang="zh-HK" dirty="0" smtClean="0">
                <a:solidFill>
                  <a:schemeClr val="tx1"/>
                </a:solidFill>
              </a:rPr>
            </a:br>
            <a:r>
              <a:rPr lang="en-US" altLang="zh-HK" dirty="0" smtClean="0">
                <a:solidFill>
                  <a:schemeClr val="tx1"/>
                </a:solidFill>
                <a:latin typeface="Arial Narrow" pitchFamily="34" charset="0"/>
              </a:rPr>
              <a:t>The Meaning of the Parable of the </a:t>
            </a:r>
            <a:r>
              <a:rPr lang="en-US" altLang="zh-HK" dirty="0" err="1" smtClean="0">
                <a:solidFill>
                  <a:schemeClr val="tx1"/>
                </a:solidFill>
                <a:latin typeface="Arial Narrow" pitchFamily="34" charset="0"/>
              </a:rPr>
              <a:t>Sower</a:t>
            </a:r>
            <a:endParaRPr lang="en-US" dirty="0"/>
          </a:p>
        </p:txBody>
      </p:sp>
      <p:sp>
        <p:nvSpPr>
          <p:cNvPr id="3" name="Content Placeholder 2"/>
          <p:cNvSpPr>
            <a:spLocks noGrp="1"/>
          </p:cNvSpPr>
          <p:nvPr>
            <p:ph idx="1"/>
          </p:nvPr>
        </p:nvSpPr>
        <p:spPr/>
        <p:txBody>
          <a:bodyPr/>
          <a:lstStyle/>
          <a:p>
            <a:pPr marL="342900" indent="-342900">
              <a:buFont typeface="+mj-lt"/>
              <a:buAutoNum type="alphaLcPeriod"/>
            </a:pPr>
            <a:r>
              <a:rPr lang="zh-HK" altLang="en-US" dirty="0" smtClean="0">
                <a:latin typeface="HanWang WeiBeiMedium-Gb5" pitchFamily="2" charset="-120"/>
                <a:ea typeface="HanWang WeiBeiMedium-Gb5" pitchFamily="2" charset="-120"/>
              </a:rPr>
              <a:t>不明白</a:t>
            </a:r>
            <a:r>
              <a:rPr lang="zh-HK" altLang="en-US" dirty="0" smtClean="0"/>
              <a:t> </a:t>
            </a:r>
            <a:r>
              <a:rPr lang="en-US" altLang="zh-HK" dirty="0" smtClean="0"/>
              <a:t>No understanding</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a:t>
            </a:r>
            <a:r>
              <a:rPr lang="zh-HK" altLang="en-US" dirty="0" smtClean="0">
                <a:solidFill>
                  <a:schemeClr val="tx1"/>
                </a:solidFill>
                <a:latin typeface="HanWang WeiBeiMedium-Gb5" pitchFamily="2" charset="-120"/>
                <a:ea typeface="HanWang WeiBeiMedium-Gb5" pitchFamily="2" charset="-120"/>
              </a:rPr>
              <a:t>撒種的比喻的意義</a:t>
            </a:r>
            <a:r>
              <a:rPr lang="zh-HK" altLang="en-US" dirty="0" smtClean="0">
                <a:solidFill>
                  <a:schemeClr val="tx1"/>
                </a:solidFill>
              </a:rPr>
              <a:t> </a:t>
            </a:r>
            <a:r>
              <a:rPr lang="en-US" altLang="zh-HK" dirty="0" smtClean="0">
                <a:solidFill>
                  <a:schemeClr val="tx1"/>
                </a:solidFill>
              </a:rPr>
              <a:t>(3-9, 18-23)</a:t>
            </a:r>
            <a:br>
              <a:rPr lang="en-US" altLang="zh-HK" dirty="0" smtClean="0">
                <a:solidFill>
                  <a:schemeClr val="tx1"/>
                </a:solidFill>
              </a:rPr>
            </a:br>
            <a:r>
              <a:rPr lang="en-US" altLang="zh-HK" dirty="0" smtClean="0">
                <a:solidFill>
                  <a:schemeClr val="tx1"/>
                </a:solidFill>
                <a:latin typeface="Arial Narrow" pitchFamily="34" charset="0"/>
              </a:rPr>
              <a:t>The Meaning of the Parable of the </a:t>
            </a:r>
            <a:r>
              <a:rPr lang="en-US" altLang="zh-HK" dirty="0" err="1" smtClean="0">
                <a:solidFill>
                  <a:schemeClr val="tx1"/>
                </a:solidFill>
                <a:latin typeface="Arial Narrow" pitchFamily="34" charset="0"/>
              </a:rPr>
              <a:t>Sower</a:t>
            </a:r>
            <a:endParaRPr lang="en-US" dirty="0"/>
          </a:p>
        </p:txBody>
      </p:sp>
      <p:sp>
        <p:nvSpPr>
          <p:cNvPr id="3" name="Content Placeholder 2"/>
          <p:cNvSpPr>
            <a:spLocks noGrp="1"/>
          </p:cNvSpPr>
          <p:nvPr>
            <p:ph idx="1"/>
          </p:nvPr>
        </p:nvSpPr>
        <p:spPr/>
        <p:txBody>
          <a:bodyPr/>
          <a:lstStyle/>
          <a:p>
            <a:pPr marL="0" indent="0">
              <a:buNone/>
            </a:pPr>
            <a:r>
              <a:rPr lang="en-US" altLang="zh-TW" dirty="0" smtClean="0"/>
              <a:t>Matthew 13:5–6</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5</a:t>
            </a:r>
            <a:r>
              <a:rPr lang="zh-TW" altLang="en-US" dirty="0" smtClean="0">
                <a:latin typeface="HanWang WeiBeiMedium-Gb5" pitchFamily="2" charset="-120"/>
                <a:ea typeface="HanWang WeiBeiMedium-Gb5" pitchFamily="2" charset="-120"/>
              </a:rPr>
              <a:t> 有落在土淺石頭地上的，土既不深，發苗最快，</a:t>
            </a:r>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日頭出來一曬，因為沒有根，就枯乾了； </a:t>
            </a:r>
          </a:p>
          <a:p>
            <a:pPr marL="0" indent="0">
              <a:buNone/>
            </a:pPr>
            <a:r>
              <a:rPr lang="en-US" baseline="30000" dirty="0" smtClean="0"/>
              <a:t>5</a:t>
            </a:r>
            <a:r>
              <a:rPr lang="en-US" dirty="0" smtClean="0"/>
              <a:t> Some fell on rocky places, where it did not have much soil. It sprang up quickly, because the soil was shallow. </a:t>
            </a:r>
            <a:r>
              <a:rPr lang="en-US" baseline="30000" dirty="0" smtClean="0"/>
              <a:t>6</a:t>
            </a:r>
            <a:r>
              <a:rPr lang="en-US" dirty="0" smtClean="0"/>
              <a:t> But when the sun came up, the plants were scorched, and they withered because they had no root. </a:t>
            </a:r>
          </a:p>
          <a:p>
            <a:pPr marL="342900" indent="-34290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13:20–21</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撒在石頭地上的，就是人聽了道，當下歡喜領受，</a:t>
            </a:r>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只因心裏沒有根，不過是暫時的，及至為道遭了患難，或是受了逼迫，立刻就跌倒了。 </a:t>
            </a:r>
          </a:p>
          <a:p>
            <a:pPr marL="0" indent="0">
              <a:buNone/>
            </a:pPr>
            <a:r>
              <a:rPr lang="en-US" baseline="30000" dirty="0" smtClean="0"/>
              <a:t>20</a:t>
            </a:r>
            <a:r>
              <a:rPr lang="en-US" dirty="0" smtClean="0"/>
              <a:t> The seed falling on rocky ground refers to someone who hears the word and at once receives it with joy. </a:t>
            </a:r>
            <a:r>
              <a:rPr lang="en-US" baseline="30000" dirty="0" smtClean="0"/>
              <a:t>21</a:t>
            </a:r>
            <a:r>
              <a:rPr lang="en-US" dirty="0" smtClean="0"/>
              <a:t> But since they have no root, they last only a short time. When trouble or persecution comes because of the word, they quickly fall away.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a:t>
            </a:r>
            <a:r>
              <a:rPr lang="zh-HK" altLang="en-US" dirty="0" smtClean="0">
                <a:solidFill>
                  <a:schemeClr val="tx1"/>
                </a:solidFill>
                <a:latin typeface="HanWang WeiBeiMedium-Gb5" pitchFamily="2" charset="-120"/>
                <a:ea typeface="HanWang WeiBeiMedium-Gb5" pitchFamily="2" charset="-120"/>
              </a:rPr>
              <a:t>撒種的比喻的意義</a:t>
            </a:r>
            <a:r>
              <a:rPr lang="zh-HK" altLang="en-US" dirty="0" smtClean="0">
                <a:solidFill>
                  <a:schemeClr val="tx1"/>
                </a:solidFill>
              </a:rPr>
              <a:t> </a:t>
            </a:r>
            <a:r>
              <a:rPr lang="en-US" altLang="zh-HK" dirty="0" smtClean="0">
                <a:solidFill>
                  <a:schemeClr val="tx1"/>
                </a:solidFill>
              </a:rPr>
              <a:t>(3-9, 18-23)</a:t>
            </a:r>
            <a:br>
              <a:rPr lang="en-US" altLang="zh-HK" dirty="0" smtClean="0">
                <a:solidFill>
                  <a:schemeClr val="tx1"/>
                </a:solidFill>
              </a:rPr>
            </a:br>
            <a:r>
              <a:rPr lang="en-US" altLang="zh-HK" dirty="0" smtClean="0">
                <a:solidFill>
                  <a:schemeClr val="tx1"/>
                </a:solidFill>
                <a:latin typeface="Arial Narrow" pitchFamily="34" charset="0"/>
              </a:rPr>
              <a:t>The Meaning of the Parable of the </a:t>
            </a:r>
            <a:r>
              <a:rPr lang="en-US" altLang="zh-HK" dirty="0" err="1" smtClean="0">
                <a:solidFill>
                  <a:schemeClr val="tx1"/>
                </a:solidFill>
                <a:latin typeface="Arial Narrow" pitchFamily="34" charset="0"/>
              </a:rPr>
              <a:t>Sower</a:t>
            </a:r>
            <a:endParaRPr lang="en-US" dirty="0"/>
          </a:p>
        </p:txBody>
      </p:sp>
      <p:sp>
        <p:nvSpPr>
          <p:cNvPr id="3" name="Content Placeholder 2"/>
          <p:cNvSpPr>
            <a:spLocks noGrp="1"/>
          </p:cNvSpPr>
          <p:nvPr>
            <p:ph idx="1"/>
          </p:nvPr>
        </p:nvSpPr>
        <p:spPr/>
        <p:txBody>
          <a:bodyPr/>
          <a:lstStyle/>
          <a:p>
            <a:pPr marL="342900" indent="-342900">
              <a:buFont typeface="+mj-lt"/>
              <a:buAutoNum type="alphaLcPeriod"/>
            </a:pPr>
            <a:r>
              <a:rPr lang="zh-HK" altLang="en-US" dirty="0" smtClean="0">
                <a:latin typeface="HanWang WeiBeiMedium-Gb5" pitchFamily="2" charset="-120"/>
                <a:ea typeface="HanWang WeiBeiMedium-Gb5" pitchFamily="2" charset="-120"/>
              </a:rPr>
              <a:t>不明白</a:t>
            </a:r>
            <a:r>
              <a:rPr lang="zh-HK" altLang="en-US" dirty="0" smtClean="0"/>
              <a:t> </a:t>
            </a:r>
            <a:r>
              <a:rPr lang="en-US" altLang="zh-HK" dirty="0" smtClean="0"/>
              <a:t>No understanding</a:t>
            </a:r>
          </a:p>
          <a:p>
            <a:pPr marL="342900" indent="-342900">
              <a:buFont typeface="+mj-lt"/>
              <a:buAutoNum type="alphaLcPeriod"/>
            </a:pPr>
            <a:r>
              <a:rPr lang="zh-HK" altLang="en-US" dirty="0" smtClean="0">
                <a:latin typeface="HanWang WeiBeiMedium-Gb5" pitchFamily="2" charset="-120"/>
                <a:ea typeface="HanWang WeiBeiMedium-Gb5" pitchFamily="2" charset="-120"/>
              </a:rPr>
              <a:t>不投身</a:t>
            </a:r>
            <a:r>
              <a:rPr lang="zh-HK" altLang="en-US" dirty="0" smtClean="0">
                <a:ea typeface="HanWang WeiBeiMedium-Gb5" pitchFamily="2" charset="-120"/>
              </a:rPr>
              <a:t> </a:t>
            </a:r>
            <a:r>
              <a:rPr lang="en-US" altLang="zh-HK" dirty="0" smtClean="0"/>
              <a:t>No commitment</a:t>
            </a:r>
          </a:p>
          <a:p>
            <a:pPr marL="342900" indent="-34290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79884"/>
            <a:ext cx="5186362" cy="2714129"/>
          </a:xfrm>
        </p:spPr>
        <p:txBody>
          <a:bodyPr/>
          <a:lstStyle/>
          <a:p>
            <a:pPr marL="0" indent="0">
              <a:buNone/>
            </a:pPr>
            <a:r>
              <a:rPr lang="en-US" altLang="zh-TW" dirty="0" smtClean="0"/>
              <a:t>Matthew 13:20–21</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撒在石頭地上的，就是人聽了道，當下歡喜領受，</a:t>
            </a:r>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只因心裏沒有根，不過是暫時的，及至為道遭了患難，或是受了逼迫，立刻就跌倒了。 </a:t>
            </a:r>
          </a:p>
          <a:p>
            <a:pPr marL="0" indent="0">
              <a:buNone/>
            </a:pPr>
            <a:r>
              <a:rPr lang="en-US" baseline="30000" dirty="0" smtClean="0"/>
              <a:t>20</a:t>
            </a:r>
            <a:r>
              <a:rPr lang="en-US" dirty="0" smtClean="0"/>
              <a:t> The seed falling on rocky ground refers to someone who hears the word and at once receives it with joy. </a:t>
            </a:r>
            <a:r>
              <a:rPr lang="en-US" baseline="30000" dirty="0" smtClean="0"/>
              <a:t>21</a:t>
            </a:r>
            <a:r>
              <a:rPr lang="en-US" dirty="0" smtClean="0"/>
              <a:t> But since they have no root, they last only a short time. When trouble or persecution comes because of the word, they quickly fall away.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26</a:t>
            </a:fld>
            <a:endParaRPr lang="es-E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a:t>
            </a:r>
            <a:r>
              <a:rPr lang="zh-HK" altLang="en-US" dirty="0" smtClean="0">
                <a:solidFill>
                  <a:schemeClr val="tx1"/>
                </a:solidFill>
                <a:latin typeface="HanWang WeiBeiMedium-Gb5" pitchFamily="2" charset="-120"/>
                <a:ea typeface="HanWang WeiBeiMedium-Gb5" pitchFamily="2" charset="-120"/>
              </a:rPr>
              <a:t>撒種的比喻的意義</a:t>
            </a:r>
            <a:r>
              <a:rPr lang="zh-HK" altLang="en-US" dirty="0" smtClean="0">
                <a:solidFill>
                  <a:schemeClr val="tx1"/>
                </a:solidFill>
              </a:rPr>
              <a:t> </a:t>
            </a:r>
            <a:r>
              <a:rPr lang="en-US" altLang="zh-HK" dirty="0" smtClean="0">
                <a:solidFill>
                  <a:schemeClr val="tx1"/>
                </a:solidFill>
              </a:rPr>
              <a:t>(3-9, 18-23)</a:t>
            </a:r>
            <a:br>
              <a:rPr lang="en-US" altLang="zh-HK" dirty="0" smtClean="0">
                <a:solidFill>
                  <a:schemeClr val="tx1"/>
                </a:solidFill>
              </a:rPr>
            </a:br>
            <a:r>
              <a:rPr lang="en-US" altLang="zh-HK" dirty="0" smtClean="0">
                <a:solidFill>
                  <a:schemeClr val="tx1"/>
                </a:solidFill>
                <a:latin typeface="Arial Narrow" pitchFamily="34" charset="0"/>
              </a:rPr>
              <a:t>The Meaning of the Parable of the </a:t>
            </a:r>
            <a:r>
              <a:rPr lang="en-US" altLang="zh-HK" dirty="0" err="1" smtClean="0">
                <a:solidFill>
                  <a:schemeClr val="tx1"/>
                </a:solidFill>
                <a:latin typeface="Arial Narrow" pitchFamily="34" charset="0"/>
              </a:rPr>
              <a:t>Sower</a:t>
            </a:r>
            <a:endParaRPr lang="en-US" dirty="0"/>
          </a:p>
        </p:txBody>
      </p:sp>
      <p:sp>
        <p:nvSpPr>
          <p:cNvPr id="3" name="Content Placeholder 2"/>
          <p:cNvSpPr>
            <a:spLocks noGrp="1"/>
          </p:cNvSpPr>
          <p:nvPr>
            <p:ph idx="1"/>
          </p:nvPr>
        </p:nvSpPr>
        <p:spPr/>
        <p:txBody>
          <a:bodyPr/>
          <a:lstStyle/>
          <a:p>
            <a:pPr marL="0" indent="0">
              <a:buNone/>
            </a:pPr>
            <a:r>
              <a:rPr lang="en-US" altLang="zh-TW" dirty="0" smtClean="0"/>
              <a:t>Matthew </a:t>
            </a:r>
            <a:r>
              <a:rPr lang="en-US" altLang="zh-TW" dirty="0" smtClean="0"/>
              <a:t>13:7</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有落在荊棘裏的，荊棘長起來，把它擠住了</a:t>
            </a:r>
            <a:r>
              <a:rPr lang="zh-TW" altLang="en-US" dirty="0" smtClean="0">
                <a:latin typeface="HanWang WeiBeiMedium-Gb5" pitchFamily="2" charset="-120"/>
                <a:ea typeface="HanWang WeiBeiMedium-Gb5" pitchFamily="2" charset="-120"/>
              </a:rPr>
              <a:t>；</a:t>
            </a:r>
            <a:endParaRPr lang="zh-TW" altLang="en-US" dirty="0" smtClean="0">
              <a:latin typeface="HanWang WeiBeiMedium-Gb5" pitchFamily="2" charset="-120"/>
              <a:ea typeface="HanWang WeiBeiMedium-Gb5" pitchFamily="2" charset="-120"/>
            </a:endParaRPr>
          </a:p>
          <a:p>
            <a:pPr marL="0" indent="0">
              <a:buNone/>
            </a:pPr>
            <a:r>
              <a:rPr lang="en-US" baseline="30000" dirty="0" smtClean="0"/>
              <a:t>7</a:t>
            </a:r>
            <a:r>
              <a:rPr lang="en-US" dirty="0" smtClean="0"/>
              <a:t> Other seed fell among thorns, which grew up and choked the plants.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ltLang="zh-TW" dirty="0" smtClean="0"/>
              <a:t>Matthew 13:22</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撒在荊棘裏的，就是人聽了道，後來有世上的思慮、錢財的迷惑把道擠住了，不能結實。 </a:t>
            </a:r>
          </a:p>
          <a:p>
            <a:pPr marL="0" indent="0">
              <a:buNone/>
            </a:pPr>
            <a:r>
              <a:rPr lang="en-US" baseline="30000" dirty="0" smtClean="0"/>
              <a:t>22</a:t>
            </a:r>
            <a:r>
              <a:rPr lang="en-US" dirty="0" smtClean="0"/>
              <a:t> The seed falling among the thorns refers to someone who hears the word, but the worries of this life and the deceitfulness of wealth choke the word, making it unfruitful.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a:t>
            </a:r>
            <a:r>
              <a:rPr lang="zh-HK" altLang="en-US" dirty="0" smtClean="0">
                <a:solidFill>
                  <a:schemeClr val="tx1"/>
                </a:solidFill>
                <a:latin typeface="HanWang WeiBeiMedium-Gb5" pitchFamily="2" charset="-120"/>
                <a:ea typeface="HanWang WeiBeiMedium-Gb5" pitchFamily="2" charset="-120"/>
              </a:rPr>
              <a:t>撒種的比喻的意義</a:t>
            </a:r>
            <a:r>
              <a:rPr lang="zh-HK" altLang="en-US" dirty="0" smtClean="0">
                <a:solidFill>
                  <a:schemeClr val="tx1"/>
                </a:solidFill>
              </a:rPr>
              <a:t> </a:t>
            </a:r>
            <a:r>
              <a:rPr lang="en-US" altLang="zh-HK" dirty="0" smtClean="0">
                <a:solidFill>
                  <a:schemeClr val="tx1"/>
                </a:solidFill>
              </a:rPr>
              <a:t>(3-9, 18-23)</a:t>
            </a:r>
            <a:br>
              <a:rPr lang="en-US" altLang="zh-HK" dirty="0" smtClean="0">
                <a:solidFill>
                  <a:schemeClr val="tx1"/>
                </a:solidFill>
              </a:rPr>
            </a:br>
            <a:r>
              <a:rPr lang="en-US" altLang="zh-HK" dirty="0" smtClean="0">
                <a:solidFill>
                  <a:schemeClr val="tx1"/>
                </a:solidFill>
                <a:latin typeface="Arial Narrow" pitchFamily="34" charset="0"/>
              </a:rPr>
              <a:t>The Meaning of the Parable of the </a:t>
            </a:r>
            <a:r>
              <a:rPr lang="en-US" altLang="zh-HK" dirty="0" err="1" smtClean="0">
                <a:solidFill>
                  <a:schemeClr val="tx1"/>
                </a:solidFill>
                <a:latin typeface="Arial Narrow" pitchFamily="34" charset="0"/>
              </a:rPr>
              <a:t>Sower</a:t>
            </a:r>
            <a:endParaRPr lang="en-US" dirty="0"/>
          </a:p>
        </p:txBody>
      </p:sp>
      <p:sp>
        <p:nvSpPr>
          <p:cNvPr id="3" name="Content Placeholder 2"/>
          <p:cNvSpPr>
            <a:spLocks noGrp="1"/>
          </p:cNvSpPr>
          <p:nvPr>
            <p:ph idx="1"/>
          </p:nvPr>
        </p:nvSpPr>
        <p:spPr/>
        <p:txBody>
          <a:bodyPr/>
          <a:lstStyle/>
          <a:p>
            <a:pPr marL="342900" indent="-342900">
              <a:buFont typeface="+mj-lt"/>
              <a:buAutoNum type="alphaLcPeriod"/>
            </a:pPr>
            <a:r>
              <a:rPr lang="zh-HK" altLang="en-US" dirty="0" smtClean="0">
                <a:latin typeface="HanWang WeiBeiMedium-Gb5" pitchFamily="2" charset="-120"/>
                <a:ea typeface="HanWang WeiBeiMedium-Gb5" pitchFamily="2" charset="-120"/>
              </a:rPr>
              <a:t>不明白</a:t>
            </a:r>
            <a:r>
              <a:rPr lang="zh-HK" altLang="en-US" dirty="0" smtClean="0"/>
              <a:t> </a:t>
            </a:r>
            <a:r>
              <a:rPr lang="en-US" altLang="zh-HK" dirty="0" smtClean="0"/>
              <a:t>No understanding</a:t>
            </a:r>
          </a:p>
          <a:p>
            <a:pPr marL="342900" indent="-342900">
              <a:buFont typeface="+mj-lt"/>
              <a:buAutoNum type="alphaLcPeriod"/>
            </a:pPr>
            <a:r>
              <a:rPr lang="zh-HK" altLang="en-US" dirty="0" smtClean="0">
                <a:latin typeface="HanWang WeiBeiMedium-Gb5" pitchFamily="2" charset="-120"/>
                <a:ea typeface="HanWang WeiBeiMedium-Gb5" pitchFamily="2" charset="-120"/>
              </a:rPr>
              <a:t>不投身</a:t>
            </a:r>
            <a:r>
              <a:rPr lang="zh-HK" altLang="en-US" dirty="0" smtClean="0">
                <a:ea typeface="HanWang WeiBeiMedium-Gb5" pitchFamily="2" charset="-120"/>
              </a:rPr>
              <a:t> </a:t>
            </a:r>
            <a:r>
              <a:rPr lang="en-US" altLang="zh-HK" dirty="0" smtClean="0"/>
              <a:t>No commitment</a:t>
            </a:r>
          </a:p>
          <a:p>
            <a:pPr marL="342900" indent="-342900">
              <a:buFont typeface="+mj-lt"/>
              <a:buAutoNum type="alphaLcPeriod"/>
            </a:pPr>
            <a:r>
              <a:rPr lang="zh-HK" altLang="en-US" dirty="0" smtClean="0">
                <a:latin typeface="HanWang WeiBeiMedium-Gb5" pitchFamily="2" charset="-120"/>
                <a:ea typeface="HanWang WeiBeiMedium-Gb5" pitchFamily="2" charset="-120"/>
              </a:rPr>
              <a:t>不專一</a:t>
            </a:r>
            <a:r>
              <a:rPr lang="zh-HK" altLang="en-US" dirty="0" smtClean="0"/>
              <a:t> </a:t>
            </a:r>
            <a:r>
              <a:rPr lang="en-US" altLang="zh-HK" dirty="0" smtClean="0"/>
              <a:t>No focus</a:t>
            </a:r>
          </a:p>
          <a:p>
            <a:pPr marL="342900" indent="-34290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4215" y="58043"/>
            <a:ext cx="2304256" cy="2714129"/>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有一百倍的，有六十倍的，有三十倍的。</a:t>
            </a:r>
            <a:r>
              <a:rPr lang="en-US" altLang="zh-TW" baseline="30000" dirty="0" smtClean="0">
                <a:solidFill>
                  <a:srgbClr val="FFFF00"/>
                </a:solidFill>
                <a:latin typeface="HanWang WeiBeiMedium-Gb5" pitchFamily="2" charset="-120"/>
                <a:ea typeface="HanWang WeiBeiMedium-Gb5" pitchFamily="2" charset="-120"/>
              </a:rPr>
              <a:t>9</a:t>
            </a:r>
            <a:r>
              <a:rPr lang="zh-TW" altLang="en-US" dirty="0" smtClean="0">
                <a:solidFill>
                  <a:srgbClr val="FFFF00"/>
                </a:solidFill>
                <a:latin typeface="HanWang WeiBeiMedium-Gb5" pitchFamily="2" charset="-120"/>
                <a:ea typeface="HanWang WeiBeiMedium-Gb5" pitchFamily="2" charset="-120"/>
              </a:rPr>
              <a:t> 有耳可聽的，就應當聽！」 </a:t>
            </a:r>
            <a:r>
              <a:rPr lang="en-US" altLang="zh-TW" baseline="30000" dirty="0" smtClean="0">
                <a:solidFill>
                  <a:srgbClr val="FFFF00"/>
                </a:solidFill>
                <a:latin typeface="HanWang WeiBeiMedium-Gb5" pitchFamily="2" charset="-120"/>
                <a:ea typeface="HanWang WeiBeiMedium-Gb5" pitchFamily="2" charset="-120"/>
              </a:rPr>
              <a:t>10</a:t>
            </a:r>
            <a:r>
              <a:rPr lang="zh-TW" altLang="en-US" dirty="0" smtClean="0">
                <a:solidFill>
                  <a:srgbClr val="FFFF00"/>
                </a:solidFill>
                <a:latin typeface="HanWang WeiBeiMedium-Gb5" pitchFamily="2" charset="-120"/>
                <a:ea typeface="HanWang WeiBeiMedium-Gb5" pitchFamily="2" charset="-120"/>
              </a:rPr>
              <a:t> 門徒進前來，問耶穌說：「對眾人講話，為甚麼用比喻呢？」</a:t>
            </a:r>
            <a:r>
              <a:rPr lang="en-US" altLang="zh-TW" baseline="30000" dirty="0" smtClean="0">
                <a:solidFill>
                  <a:srgbClr val="FFFF00"/>
                </a:solidFill>
                <a:latin typeface="HanWang WeiBeiMedium-Gb5" pitchFamily="2" charset="-120"/>
                <a:ea typeface="HanWang WeiBeiMedium-Gb5" pitchFamily="2" charset="-120"/>
              </a:rPr>
              <a:t>11</a:t>
            </a:r>
            <a:r>
              <a:rPr lang="zh-TW" altLang="en-US" dirty="0" smtClean="0">
                <a:solidFill>
                  <a:srgbClr val="FFFF00"/>
                </a:solidFill>
                <a:latin typeface="HanWang WeiBeiMedium-Gb5" pitchFamily="2" charset="-120"/>
                <a:ea typeface="HanWang WeiBeiMedium-Gb5" pitchFamily="2" charset="-120"/>
              </a:rPr>
              <a:t> 耶穌回答說：「因為天國的奧祕只叫你們知道，不叫他們知道。</a:t>
            </a:r>
            <a:r>
              <a:rPr lang="en-US" altLang="zh-TW" baseline="30000" dirty="0" smtClean="0">
                <a:solidFill>
                  <a:srgbClr val="FFFF00"/>
                </a:solidFill>
                <a:latin typeface="HanWang WeiBeiMedium-Gb5" pitchFamily="2" charset="-120"/>
                <a:ea typeface="HanWang WeiBeiMedium-Gb5" pitchFamily="2" charset="-120"/>
              </a:rPr>
              <a:t>12</a:t>
            </a:r>
            <a:r>
              <a:rPr lang="zh-TW" altLang="en-US" dirty="0" smtClean="0">
                <a:solidFill>
                  <a:srgbClr val="FFFF00"/>
                </a:solidFill>
                <a:latin typeface="HanWang WeiBeiMedium-Gb5" pitchFamily="2" charset="-120"/>
                <a:ea typeface="HanWang WeiBeiMedium-Gb5" pitchFamily="2" charset="-120"/>
              </a:rPr>
              <a:t> 凡有的，還要加給他，</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7" name="Content Placeholder 5"/>
          <p:cNvSpPr txBox="1">
            <a:spLocks/>
          </p:cNvSpPr>
          <p:nvPr/>
        </p:nvSpPr>
        <p:spPr bwMode="auto">
          <a:xfrm>
            <a:off x="2520479" y="35868"/>
            <a:ext cx="3240559"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hundred, sixty or thirty times what was sown. </a:t>
            </a:r>
            <a:r>
              <a:rPr lang="en-US" sz="1800" baseline="30000" dirty="0" smtClean="0">
                <a:latin typeface="Arial Narrow" pitchFamily="34" charset="0"/>
              </a:rPr>
              <a:t>9</a:t>
            </a:r>
            <a:r>
              <a:rPr lang="en-US" sz="1800" dirty="0" smtClean="0">
                <a:latin typeface="Arial Narrow" pitchFamily="34" charset="0"/>
              </a:rPr>
              <a:t> Whoever has ears, let them hear.” </a:t>
            </a:r>
            <a:r>
              <a:rPr lang="en-US" sz="1800" baseline="30000" dirty="0" smtClean="0">
                <a:latin typeface="Arial Narrow" pitchFamily="34" charset="0"/>
              </a:rPr>
              <a:t>10</a:t>
            </a:r>
            <a:r>
              <a:rPr lang="en-US" sz="1800" dirty="0" smtClean="0">
                <a:latin typeface="Arial Narrow" pitchFamily="34" charset="0"/>
              </a:rPr>
              <a:t> The disciples came to him and asked, “Why do you speak to the people in parables?” </a:t>
            </a:r>
            <a:r>
              <a:rPr lang="en-US" sz="1800" baseline="30000" dirty="0" smtClean="0">
                <a:latin typeface="Arial Narrow" pitchFamily="34" charset="0"/>
              </a:rPr>
              <a:t>11</a:t>
            </a:r>
            <a:r>
              <a:rPr lang="en-US" sz="1800" dirty="0" smtClean="0">
                <a:latin typeface="Arial Narrow" pitchFamily="34" charset="0"/>
              </a:rPr>
              <a:t> He replied, “Because the knowledge of the secrets of the kingdom of heaven has been given to you, but not to them. </a:t>
            </a:r>
            <a:r>
              <a:rPr lang="en-US" sz="1800" baseline="30000" dirty="0" smtClean="0">
                <a:latin typeface="Arial Narrow" pitchFamily="34" charset="0"/>
              </a:rPr>
              <a:t>12</a:t>
            </a:r>
            <a:r>
              <a:rPr lang="en-US" sz="1800" dirty="0" smtClean="0">
                <a:latin typeface="Arial Narrow" pitchFamily="34" charset="0"/>
              </a:rPr>
              <a:t> Whoever has will be given more, and they will have an abundance.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239" y="107876"/>
            <a:ext cx="5186362" cy="2952328"/>
          </a:xfrm>
        </p:spPr>
        <p:txBody>
          <a:bodyPr/>
          <a:lstStyle/>
          <a:p>
            <a:pPr marL="0" indent="0">
              <a:buNone/>
            </a:pPr>
            <a:r>
              <a:rPr lang="en-US" altLang="zh-TW" dirty="0" smtClean="0"/>
              <a:t>Matthew 13:8</a:t>
            </a:r>
            <a:r>
              <a:rPr lang="zh-TW" altLang="en-US" dirty="0" smtClean="0"/>
              <a:t> </a:t>
            </a:r>
            <a:r>
              <a:rPr lang="en-US" altLang="zh-TW" dirty="0" smtClean="0"/>
              <a:t> </a:t>
            </a:r>
          </a:p>
          <a:p>
            <a:pPr marL="0" indent="0">
              <a:buNone/>
            </a:pPr>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又有落在好土裏的，就結實，有一百倍的，有六十倍的，有三十倍的。 </a:t>
            </a:r>
          </a:p>
          <a:p>
            <a:pPr marL="0" indent="0">
              <a:buNone/>
            </a:pPr>
            <a:r>
              <a:rPr lang="en-US" baseline="30000" dirty="0" smtClean="0"/>
              <a:t>8</a:t>
            </a:r>
            <a:r>
              <a:rPr lang="en-US" dirty="0" smtClean="0"/>
              <a:t> Still other seed fell on good soil, where it produced a crop—a hundred, sixty or thirty times what was sown. </a:t>
            </a:r>
          </a:p>
        </p:txBody>
      </p:sp>
      <p:sp>
        <p:nvSpPr>
          <p:cNvPr id="4" name="Slide Number Placeholder 3"/>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239" y="107876"/>
            <a:ext cx="5186362" cy="2952328"/>
          </a:xfrm>
        </p:spPr>
        <p:txBody>
          <a:bodyPr/>
          <a:lstStyle/>
          <a:p>
            <a:pPr marL="0" indent="0">
              <a:buNone/>
            </a:pPr>
            <a:r>
              <a:rPr lang="en-US" altLang="zh-TW" dirty="0" smtClean="0"/>
              <a:t>Matthew 13:23</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撒在好地上的，就是人聽道明白了，後來結實，有一百倍的，有六十倍的，有三十倍的。」 </a:t>
            </a:r>
          </a:p>
          <a:p>
            <a:pPr marL="0" indent="0">
              <a:buNone/>
            </a:pPr>
            <a:r>
              <a:rPr lang="en-US" baseline="30000" dirty="0" smtClean="0"/>
              <a:t>23</a:t>
            </a:r>
            <a:r>
              <a:rPr lang="en-US" dirty="0" smtClean="0"/>
              <a:t> But the seed falling on good soil refers to someone who hears the word and understands it. This is the one who produces a crop, yielding a hundred, sixty or thirty times what was sown.”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2. </a:t>
            </a:r>
            <a:r>
              <a:rPr lang="zh-HK" altLang="en-US" dirty="0" smtClean="0">
                <a:solidFill>
                  <a:schemeClr val="tx1"/>
                </a:solidFill>
                <a:latin typeface="HanWang WeiBeiMedium-Gb5" pitchFamily="2" charset="-120"/>
                <a:ea typeface="HanWang WeiBeiMedium-Gb5" pitchFamily="2" charset="-120"/>
              </a:rPr>
              <a:t>撒種的比喻的意義</a:t>
            </a:r>
            <a:r>
              <a:rPr lang="zh-HK" altLang="en-US" dirty="0" smtClean="0">
                <a:solidFill>
                  <a:schemeClr val="tx1"/>
                </a:solidFill>
              </a:rPr>
              <a:t> </a:t>
            </a:r>
            <a:r>
              <a:rPr lang="en-US" altLang="zh-HK" dirty="0" smtClean="0">
                <a:solidFill>
                  <a:schemeClr val="tx1"/>
                </a:solidFill>
              </a:rPr>
              <a:t>(3-9, 18-23)</a:t>
            </a:r>
            <a:br>
              <a:rPr lang="en-US" altLang="zh-HK" dirty="0" smtClean="0">
                <a:solidFill>
                  <a:schemeClr val="tx1"/>
                </a:solidFill>
              </a:rPr>
            </a:br>
            <a:r>
              <a:rPr lang="en-US" altLang="zh-HK" dirty="0" smtClean="0">
                <a:solidFill>
                  <a:schemeClr val="tx1"/>
                </a:solidFill>
                <a:latin typeface="Arial Narrow" pitchFamily="34" charset="0"/>
              </a:rPr>
              <a:t>The Meaning of the Parable of the </a:t>
            </a:r>
            <a:r>
              <a:rPr lang="en-US" altLang="zh-HK" dirty="0" err="1" smtClean="0">
                <a:solidFill>
                  <a:schemeClr val="tx1"/>
                </a:solidFill>
                <a:latin typeface="Arial Narrow" pitchFamily="34" charset="0"/>
              </a:rPr>
              <a:t>Sower</a:t>
            </a:r>
            <a:endParaRPr lang="en-US" dirty="0"/>
          </a:p>
        </p:txBody>
      </p:sp>
      <p:sp>
        <p:nvSpPr>
          <p:cNvPr id="3" name="Content Placeholder 2"/>
          <p:cNvSpPr>
            <a:spLocks noGrp="1"/>
          </p:cNvSpPr>
          <p:nvPr>
            <p:ph idx="1"/>
          </p:nvPr>
        </p:nvSpPr>
        <p:spPr/>
        <p:txBody>
          <a:bodyPr/>
          <a:lstStyle/>
          <a:p>
            <a:pPr marL="342900" indent="-342900">
              <a:buFont typeface="+mj-lt"/>
              <a:buAutoNum type="alphaLcPeriod"/>
            </a:pPr>
            <a:r>
              <a:rPr lang="zh-HK" altLang="en-US" dirty="0" smtClean="0">
                <a:latin typeface="HanWang WeiBeiMedium-Gb5" pitchFamily="2" charset="-120"/>
                <a:ea typeface="HanWang WeiBeiMedium-Gb5" pitchFamily="2" charset="-120"/>
              </a:rPr>
              <a:t>不明白</a:t>
            </a:r>
            <a:r>
              <a:rPr lang="zh-HK" altLang="en-US" dirty="0" smtClean="0"/>
              <a:t> </a:t>
            </a:r>
            <a:r>
              <a:rPr lang="en-US" altLang="zh-HK" dirty="0" smtClean="0"/>
              <a:t>No understanding</a:t>
            </a:r>
          </a:p>
          <a:p>
            <a:pPr marL="342900" indent="-342900">
              <a:buFont typeface="+mj-lt"/>
              <a:buAutoNum type="alphaLcPeriod"/>
            </a:pPr>
            <a:r>
              <a:rPr lang="zh-HK" altLang="en-US" dirty="0" smtClean="0">
                <a:latin typeface="HanWang WeiBeiMedium-Gb5" pitchFamily="2" charset="-120"/>
                <a:ea typeface="HanWang WeiBeiMedium-Gb5" pitchFamily="2" charset="-120"/>
              </a:rPr>
              <a:t>不投身</a:t>
            </a:r>
            <a:r>
              <a:rPr lang="zh-HK" altLang="en-US" dirty="0" smtClean="0">
                <a:ea typeface="HanWang WeiBeiMedium-Gb5" pitchFamily="2" charset="-120"/>
              </a:rPr>
              <a:t> </a:t>
            </a:r>
            <a:r>
              <a:rPr lang="en-US" altLang="zh-HK" dirty="0" smtClean="0"/>
              <a:t>No commitment</a:t>
            </a:r>
          </a:p>
          <a:p>
            <a:pPr marL="342900" indent="-342900">
              <a:buFont typeface="+mj-lt"/>
              <a:buAutoNum type="alphaLcPeriod"/>
            </a:pPr>
            <a:r>
              <a:rPr lang="zh-HK" altLang="en-US" dirty="0" smtClean="0">
                <a:latin typeface="HanWang WeiBeiMedium-Gb5" pitchFamily="2" charset="-120"/>
                <a:ea typeface="HanWang WeiBeiMedium-Gb5" pitchFamily="2" charset="-120"/>
              </a:rPr>
              <a:t>不專一</a:t>
            </a:r>
            <a:r>
              <a:rPr lang="zh-HK" altLang="en-US" dirty="0" smtClean="0"/>
              <a:t> </a:t>
            </a:r>
            <a:r>
              <a:rPr lang="en-US" altLang="zh-HK" dirty="0" smtClean="0"/>
              <a:t>No focus</a:t>
            </a:r>
          </a:p>
          <a:p>
            <a:pPr marL="342900" indent="-342900">
              <a:buFont typeface="+mj-lt"/>
              <a:buAutoNum type="alphaLcPeriod"/>
            </a:pPr>
            <a:r>
              <a:rPr lang="zh-HK" altLang="en-US" dirty="0" smtClean="0">
                <a:latin typeface="HanWang WeiBeiMedium-Gb5" pitchFamily="2" charset="-120"/>
                <a:ea typeface="HanWang WeiBeiMedium-Gb5" pitchFamily="2" charset="-120"/>
              </a:rPr>
              <a:t>不一樣</a:t>
            </a:r>
            <a:r>
              <a:rPr lang="zh-HK" altLang="en-US" dirty="0" smtClean="0"/>
              <a:t> </a:t>
            </a:r>
            <a:r>
              <a:rPr lang="en-US" altLang="zh-HK" dirty="0" smtClean="0"/>
              <a:t>No comparison</a:t>
            </a:r>
          </a:p>
          <a:p>
            <a:pPr marL="342900" indent="-34290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32</a:t>
            </a:fld>
            <a:endParaRPr lang="es-E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3. </a:t>
            </a:r>
            <a:r>
              <a:rPr lang="zh-HK" altLang="en-US" dirty="0" smtClean="0">
                <a:solidFill>
                  <a:schemeClr val="tx1"/>
                </a:solidFill>
                <a:latin typeface="HanWang WeiBeiMedium-Gb5" pitchFamily="2" charset="-120"/>
                <a:ea typeface="HanWang WeiBeiMedium-Gb5" pitchFamily="2" charset="-120"/>
              </a:rPr>
              <a:t>撒種的比喻的功能</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latin typeface="Arial Narrow" pitchFamily="34" charset="0"/>
              </a:rPr>
              <a:t>The Function of the Parable of the </a:t>
            </a:r>
            <a:r>
              <a:rPr lang="en-US" altLang="zh-HK" dirty="0" err="1" smtClean="0">
                <a:solidFill>
                  <a:schemeClr val="tx1"/>
                </a:solidFill>
                <a:latin typeface="Arial Narrow" pitchFamily="34" charset="0"/>
              </a:rPr>
              <a:t>Sower</a:t>
            </a:r>
            <a:endParaRPr lang="en-US" dirty="0"/>
          </a:p>
        </p:txBody>
      </p:sp>
      <p:sp>
        <p:nvSpPr>
          <p:cNvPr id="3" name="Content Placeholder 2"/>
          <p:cNvSpPr>
            <a:spLocks noGrp="1"/>
          </p:cNvSpPr>
          <p:nvPr>
            <p:ph idx="1"/>
          </p:nvPr>
        </p:nvSpPr>
        <p:spPr/>
        <p:txBody>
          <a:bodyPr/>
          <a:lstStyle/>
          <a:p>
            <a:pPr marL="0" indent="0">
              <a:buNone/>
            </a:pPr>
            <a:r>
              <a:rPr lang="en-US" altLang="zh-TW" dirty="0" smtClean="0"/>
              <a:t>Mark 4:13</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又對他們說：「你們不明白這比喻嗎？這樣怎能明白一切的比喻呢？ </a:t>
            </a:r>
          </a:p>
          <a:p>
            <a:pPr marL="0" indent="0">
              <a:buNone/>
            </a:pPr>
            <a:r>
              <a:rPr lang="en-US" baseline="30000" dirty="0" smtClean="0"/>
              <a:t>13</a:t>
            </a:r>
            <a:r>
              <a:rPr lang="en-US" dirty="0" smtClean="0"/>
              <a:t> </a:t>
            </a:r>
            <a:r>
              <a:rPr lang="en-US" dirty="0" smtClean="0"/>
              <a:t>Then Jesus said to them, “Don’t you understand this parable? How then will you understand any parable? </a:t>
            </a:r>
          </a:p>
          <a:p>
            <a:pPr marL="342900" indent="-34290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33</a:t>
            </a:fld>
            <a:endParaRPr lang="es-E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3. </a:t>
            </a:r>
            <a:r>
              <a:rPr lang="zh-HK" altLang="en-US" dirty="0" smtClean="0">
                <a:solidFill>
                  <a:schemeClr val="tx1"/>
                </a:solidFill>
                <a:latin typeface="HanWang WeiBeiMedium-Gb5" pitchFamily="2" charset="-120"/>
                <a:ea typeface="HanWang WeiBeiMedium-Gb5" pitchFamily="2" charset="-120"/>
              </a:rPr>
              <a:t>撒種的比喻的功能</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latin typeface="Arial Narrow" pitchFamily="34" charset="0"/>
              </a:rPr>
              <a:t>The Function of the Parable of the </a:t>
            </a:r>
            <a:r>
              <a:rPr lang="en-US" altLang="zh-HK" dirty="0" err="1" smtClean="0">
                <a:solidFill>
                  <a:schemeClr val="tx1"/>
                </a:solidFill>
                <a:latin typeface="Arial Narrow" pitchFamily="34" charset="0"/>
              </a:rPr>
              <a:t>Sower</a:t>
            </a:r>
            <a:endParaRPr lang="en-US" dirty="0"/>
          </a:p>
        </p:txBody>
      </p:sp>
      <p:sp>
        <p:nvSpPr>
          <p:cNvPr id="3" name="Content Placeholder 2"/>
          <p:cNvSpPr>
            <a:spLocks noGrp="1"/>
          </p:cNvSpPr>
          <p:nvPr>
            <p:ph idx="1"/>
          </p:nvPr>
        </p:nvSpPr>
        <p:spPr/>
        <p:txBody>
          <a:bodyPr/>
          <a:lstStyle/>
          <a:p>
            <a:pPr marL="342900" indent="-342900">
              <a:buFont typeface="+mj-lt"/>
              <a:buAutoNum type="alphaLcPeriod"/>
            </a:pPr>
            <a:r>
              <a:rPr lang="zh-HK" altLang="en-US" dirty="0" smtClean="0">
                <a:latin typeface="HanWang WeiBeiMedium-Gb5" pitchFamily="2" charset="-120"/>
                <a:ea typeface="HanWang WeiBeiMedium-Gb5" pitchFamily="2" charset="-120"/>
              </a:rPr>
              <a:t>不明白</a:t>
            </a:r>
            <a:r>
              <a:rPr lang="zh-HK" altLang="en-US" dirty="0" smtClean="0"/>
              <a:t> </a:t>
            </a:r>
            <a:r>
              <a:rPr lang="en-US" altLang="zh-HK" dirty="0" smtClean="0"/>
              <a:t>No understanding</a:t>
            </a:r>
          </a:p>
          <a:p>
            <a:pPr marL="342900" indent="-342900">
              <a:buFont typeface="+mj-lt"/>
              <a:buAutoNum type="alphaLcPeriod"/>
            </a:pPr>
            <a:r>
              <a:rPr lang="zh-HK" altLang="en-US" dirty="0" smtClean="0">
                <a:latin typeface="HanWang WeiBeiMedium-Gb5" pitchFamily="2" charset="-120"/>
                <a:ea typeface="HanWang WeiBeiMedium-Gb5" pitchFamily="2" charset="-120"/>
              </a:rPr>
              <a:t>不投身</a:t>
            </a:r>
            <a:r>
              <a:rPr lang="zh-HK" altLang="en-US" dirty="0" smtClean="0">
                <a:ea typeface="HanWang WeiBeiMedium-Gb5" pitchFamily="2" charset="-120"/>
              </a:rPr>
              <a:t> </a:t>
            </a:r>
            <a:r>
              <a:rPr lang="en-US" altLang="zh-HK" dirty="0" smtClean="0"/>
              <a:t>No commitment</a:t>
            </a:r>
          </a:p>
          <a:p>
            <a:pPr marL="342900" indent="-342900">
              <a:buFont typeface="+mj-lt"/>
              <a:buAutoNum type="alphaLcPeriod"/>
            </a:pPr>
            <a:r>
              <a:rPr lang="zh-HK" altLang="en-US" dirty="0" smtClean="0">
                <a:latin typeface="HanWang WeiBeiMedium-Gb5" pitchFamily="2" charset="-120"/>
                <a:ea typeface="HanWang WeiBeiMedium-Gb5" pitchFamily="2" charset="-120"/>
              </a:rPr>
              <a:t>不專一</a:t>
            </a:r>
            <a:r>
              <a:rPr lang="zh-HK" altLang="en-US" dirty="0" smtClean="0"/>
              <a:t> </a:t>
            </a:r>
            <a:r>
              <a:rPr lang="en-US" altLang="zh-HK" dirty="0" smtClean="0"/>
              <a:t>No focus</a:t>
            </a:r>
          </a:p>
          <a:p>
            <a:pPr marL="342900" indent="-342900">
              <a:buFont typeface="+mj-lt"/>
              <a:buAutoNum type="alphaLcPeriod"/>
            </a:pPr>
            <a:r>
              <a:rPr lang="zh-HK" altLang="en-US" dirty="0" smtClean="0">
                <a:latin typeface="HanWang WeiBeiMedium-Gb5" pitchFamily="2" charset="-120"/>
                <a:ea typeface="HanWang WeiBeiMedium-Gb5" pitchFamily="2" charset="-120"/>
              </a:rPr>
              <a:t>不一樣</a:t>
            </a:r>
            <a:r>
              <a:rPr lang="zh-HK" altLang="en-US" dirty="0" smtClean="0"/>
              <a:t> </a:t>
            </a:r>
            <a:r>
              <a:rPr lang="en-US" altLang="zh-HK" dirty="0" smtClean="0"/>
              <a:t>No </a:t>
            </a:r>
            <a:r>
              <a:rPr lang="en-US" altLang="zh-HK" dirty="0" smtClean="0"/>
              <a:t>comparison</a:t>
            </a:r>
          </a:p>
          <a:p>
            <a:pPr marL="342900" indent="-342900" algn="ctr">
              <a:buNone/>
            </a:pPr>
            <a:r>
              <a:rPr lang="zh-TW" altLang="en-US" dirty="0" smtClean="0">
                <a:latin typeface="HanWang WeiBeiMedium-Gb5" pitchFamily="2" charset="-120"/>
                <a:ea typeface="HanWang WeiBeiMedium-Gb5" pitchFamily="2" charset="-120"/>
              </a:rPr>
              <a:t>你是好土嗎</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r>
              <a:rPr lang="en-US" altLang="zh-CN" dirty="0" smtClean="0">
                <a:latin typeface="HanWang WeiBeiMedium-Gb5" pitchFamily="2" charset="-120"/>
                <a:ea typeface="HanWang WeiBeiMedium-Gb5" pitchFamily="2" charset="-120"/>
              </a:rPr>
              <a:t/>
            </a:r>
            <a:br>
              <a:rPr lang="en-US" altLang="zh-CN" dirty="0" smtClean="0">
                <a:latin typeface="HanWang WeiBeiMedium-Gb5" pitchFamily="2" charset="-120"/>
                <a:ea typeface="HanWang WeiBeiMedium-Gb5" pitchFamily="2" charset="-120"/>
              </a:rPr>
            </a:br>
            <a:r>
              <a:rPr lang="en-US" altLang="zh-CN" b="1" dirty="0" smtClean="0">
                <a:ea typeface="HanWang WeiBeiMedium-Gb5" pitchFamily="2" charset="-120"/>
              </a:rPr>
              <a:t>Are You the Good Soil?</a:t>
            </a:r>
            <a:endParaRPr lang="en-US" altLang="zh-HK" dirty="0" smtClean="0"/>
          </a:p>
          <a:p>
            <a:pPr marL="342900" indent="-342900">
              <a:buNone/>
            </a:pP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34</a:t>
            </a:fld>
            <a:endParaRPr lang="es-E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4215" y="58043"/>
            <a:ext cx="2304256" cy="2714129"/>
          </a:xfrm>
        </p:spPr>
        <p:txBody>
          <a:bodyPr/>
          <a:lstStyle/>
          <a:p>
            <a:pPr marL="0" indent="0">
              <a:buNone/>
            </a:pPr>
            <a:r>
              <a:rPr lang="zh-TW" altLang="en-US" dirty="0" smtClean="0">
                <a:solidFill>
                  <a:srgbClr val="FFFF00"/>
                </a:solidFill>
                <a:latin typeface="HanWang WeiBeiMedium-Gb5" pitchFamily="2" charset="-120"/>
                <a:ea typeface="HanWang WeiBeiMedium-Gb5" pitchFamily="2" charset="-120"/>
              </a:rPr>
              <a:t>叫他有餘；凡沒有的，連他所有的，也要奪去。</a:t>
            </a:r>
            <a:r>
              <a:rPr lang="en-US" altLang="zh-TW" baseline="30000" dirty="0" smtClean="0">
                <a:solidFill>
                  <a:srgbClr val="FFFF00"/>
                </a:solidFill>
                <a:latin typeface="HanWang WeiBeiMedium-Gb5" pitchFamily="2" charset="-120"/>
                <a:ea typeface="HanWang WeiBeiMedium-Gb5" pitchFamily="2" charset="-120"/>
              </a:rPr>
              <a:t>13</a:t>
            </a:r>
            <a:r>
              <a:rPr lang="zh-TW" altLang="en-US" dirty="0" smtClean="0">
                <a:solidFill>
                  <a:srgbClr val="FFFF00"/>
                </a:solidFill>
                <a:latin typeface="HanWang WeiBeiMedium-Gb5" pitchFamily="2" charset="-120"/>
                <a:ea typeface="HanWang WeiBeiMedium-Gb5" pitchFamily="2" charset="-120"/>
              </a:rPr>
              <a:t> 所以我用比喻對他們講，是因他們看也看不見，聽也聽不見，也不明白。</a:t>
            </a: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在他們身上，正應了以賽亞的預言，說： 你們聽是要聽見，卻不明白； 看是要看見，卻不曉得； </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因為</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7" name="Content Placeholder 5"/>
          <p:cNvSpPr txBox="1">
            <a:spLocks/>
          </p:cNvSpPr>
          <p:nvPr/>
        </p:nvSpPr>
        <p:spPr bwMode="auto">
          <a:xfrm>
            <a:off x="2520479" y="35868"/>
            <a:ext cx="3240559"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Whoever does not have, even what they have will be taken from them. </a:t>
            </a:r>
            <a:r>
              <a:rPr lang="en-US" sz="1800" baseline="30000" dirty="0" smtClean="0">
                <a:latin typeface="Arial Narrow" pitchFamily="34" charset="0"/>
              </a:rPr>
              <a:t>13</a:t>
            </a:r>
            <a:r>
              <a:rPr lang="en-US" sz="1800" dirty="0" smtClean="0">
                <a:latin typeface="Arial Narrow" pitchFamily="34" charset="0"/>
              </a:rPr>
              <a:t> This is why I speak to them in parables: “Though seeing, they do not see; though hearing, they do not hear or understand. </a:t>
            </a:r>
            <a:r>
              <a:rPr lang="en-US" sz="1800" baseline="30000" dirty="0" smtClean="0">
                <a:solidFill>
                  <a:srgbClr val="FFFF00"/>
                </a:solidFill>
                <a:latin typeface="Arial Narrow" pitchFamily="34" charset="0"/>
              </a:rPr>
              <a:t>14</a:t>
            </a:r>
            <a:r>
              <a:rPr lang="en-US" sz="1800" dirty="0" smtClean="0">
                <a:solidFill>
                  <a:srgbClr val="FFFF00"/>
                </a:solidFill>
                <a:latin typeface="Arial Narrow" pitchFamily="34" charset="0"/>
              </a:rPr>
              <a:t> In them is fulfilled the prophecy of Isaiah: “ ‘You will be ever hearing but never understanding; you will be ever seeing but never perceiving. </a:t>
            </a:r>
            <a:r>
              <a:rPr lang="en-US" sz="1800" baseline="30000" dirty="0" smtClean="0">
                <a:solidFill>
                  <a:srgbClr val="FFFF00"/>
                </a:solidFill>
                <a:latin typeface="Arial Narrow" pitchFamily="34" charset="0"/>
              </a:rPr>
              <a:t>15</a:t>
            </a:r>
            <a:r>
              <a:rPr lang="en-US" sz="1800" dirty="0" smtClean="0">
                <a:solidFill>
                  <a:srgbClr val="FFFF00"/>
                </a:solidFill>
                <a:latin typeface="Arial Narrow" pitchFamily="34" charset="0"/>
              </a:rPr>
              <a:t> For</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4215" y="58043"/>
            <a:ext cx="2304256" cy="2714129"/>
          </a:xfrm>
        </p:spPr>
        <p:txBody>
          <a:bodyPr/>
          <a:lstStyle/>
          <a:p>
            <a:pPr marL="0" indent="0">
              <a:buNone/>
            </a:pPr>
            <a:r>
              <a:rPr lang="zh-TW" altLang="en-US" dirty="0" smtClean="0">
                <a:latin typeface="HanWang WeiBeiMedium-Gb5" pitchFamily="2" charset="-120"/>
                <a:ea typeface="HanWang WeiBeiMedium-Gb5" pitchFamily="2" charset="-120"/>
              </a:rPr>
              <a:t>這百姓油蒙了心， 耳朵發沉， 眼睛閉著， 恐怕眼睛看見， 耳朵聽見， 心裏明白，回轉過來， 我就醫治他們。 </a:t>
            </a: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「但你們的眼睛是有福的，因為看見了；你們的耳朵也是有福的，因為聽見了。</a:t>
            </a:r>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我實在告訴你們，從前有許多先</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7" name="Content Placeholder 5"/>
          <p:cNvSpPr txBox="1">
            <a:spLocks/>
          </p:cNvSpPr>
          <p:nvPr/>
        </p:nvSpPr>
        <p:spPr bwMode="auto">
          <a:xfrm>
            <a:off x="2520479" y="35868"/>
            <a:ext cx="3240559"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this people’s heart has become calloused; they hardly hear with their ears, and they have closed their eyes. Otherwise they might see with their eyes, hear with their ears, understand with their hearts and turn, and I would heal them.’ </a:t>
            </a:r>
            <a:r>
              <a:rPr lang="en-US" sz="1800" baseline="30000" dirty="0" smtClean="0">
                <a:solidFill>
                  <a:srgbClr val="FFFF00"/>
                </a:solidFill>
                <a:latin typeface="Arial Narrow" pitchFamily="34" charset="0"/>
              </a:rPr>
              <a:t>16</a:t>
            </a:r>
            <a:r>
              <a:rPr lang="en-US" sz="1800" dirty="0" smtClean="0">
                <a:solidFill>
                  <a:srgbClr val="FFFF00"/>
                </a:solidFill>
                <a:latin typeface="Arial Narrow" pitchFamily="34" charset="0"/>
              </a:rPr>
              <a:t> But blessed are your eyes because they see, and your ears because they hear. </a:t>
            </a:r>
            <a:r>
              <a:rPr lang="en-US" sz="1800" baseline="30000" dirty="0" smtClean="0">
                <a:solidFill>
                  <a:srgbClr val="FFFF00"/>
                </a:solidFill>
                <a:latin typeface="Arial Narrow" pitchFamily="34" charset="0"/>
              </a:rPr>
              <a:t>17</a:t>
            </a:r>
            <a:r>
              <a:rPr lang="en-US" sz="1800" dirty="0" smtClean="0">
                <a:solidFill>
                  <a:srgbClr val="FFFF00"/>
                </a:solidFill>
                <a:latin typeface="Arial Narrow" pitchFamily="34" charset="0"/>
              </a:rPr>
              <a:t> For truly I tell you, many prophets and righteous people</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4215" y="58043"/>
            <a:ext cx="2304256" cy="2714129"/>
          </a:xfrm>
        </p:spPr>
        <p:txBody>
          <a:bodyPr/>
          <a:lstStyle/>
          <a:p>
            <a:pPr marL="0" indent="0">
              <a:buNone/>
            </a:pPr>
            <a:r>
              <a:rPr lang="zh-TW" altLang="en-US" dirty="0" smtClean="0">
                <a:latin typeface="HanWang WeiBeiMedium-Gb5" pitchFamily="2" charset="-120"/>
                <a:ea typeface="HanWang WeiBeiMedium-Gb5" pitchFamily="2" charset="-120"/>
              </a:rPr>
              <a:t>知和義人要看你們所看的，卻沒有看見，要聽你們所聽的，卻沒有聽見。」 </a:t>
            </a:r>
            <a:r>
              <a:rPr lang="en-US" altLang="zh-TW" baseline="30000" dirty="0" smtClean="0">
                <a:latin typeface="HanWang WeiBeiMedium-Gb5" pitchFamily="2" charset="-120"/>
                <a:ea typeface="HanWang WeiBeiMedium-Gb5" pitchFamily="2" charset="-120"/>
              </a:rPr>
              <a:t>18</a:t>
            </a:r>
            <a:r>
              <a:rPr lang="zh-TW" altLang="en-US" dirty="0" smtClean="0">
                <a:latin typeface="HanWang WeiBeiMedium-Gb5" pitchFamily="2" charset="-120"/>
                <a:ea typeface="HanWang WeiBeiMedium-Gb5" pitchFamily="2" charset="-120"/>
              </a:rPr>
              <a:t> 「所以，你們當聽這撒種的比喻。</a:t>
            </a:r>
            <a:r>
              <a:rPr lang="en-US" altLang="zh-TW" baseline="30000" dirty="0" smtClean="0">
                <a:latin typeface="HanWang WeiBeiMedium-Gb5" pitchFamily="2" charset="-120"/>
                <a:ea typeface="HanWang WeiBeiMedium-Gb5" pitchFamily="2" charset="-120"/>
              </a:rPr>
              <a:t>19</a:t>
            </a:r>
            <a:r>
              <a:rPr lang="zh-TW" altLang="en-US" dirty="0" smtClean="0">
                <a:latin typeface="HanWang WeiBeiMedium-Gb5" pitchFamily="2" charset="-120"/>
                <a:ea typeface="HanWang WeiBeiMedium-Gb5" pitchFamily="2" charset="-120"/>
              </a:rPr>
              <a:t> 凡聽見天國道理不明白的，那惡者就來，把所撒在他心裏的奪了去；這就是撒在路旁的了。</a:t>
            </a:r>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撒在石頭地上的，</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7" name="Content Placeholder 5"/>
          <p:cNvSpPr txBox="1">
            <a:spLocks/>
          </p:cNvSpPr>
          <p:nvPr/>
        </p:nvSpPr>
        <p:spPr bwMode="auto">
          <a:xfrm>
            <a:off x="2520479" y="35868"/>
            <a:ext cx="3240559"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longed to see what you see but did not see it, and to hear what you hear but did not hear it. </a:t>
            </a:r>
            <a:r>
              <a:rPr lang="en-US" sz="1800" baseline="30000" dirty="0" smtClean="0">
                <a:solidFill>
                  <a:srgbClr val="FFFF00"/>
                </a:solidFill>
                <a:latin typeface="Arial Narrow" pitchFamily="34" charset="0"/>
              </a:rPr>
              <a:t>18</a:t>
            </a:r>
            <a:r>
              <a:rPr lang="en-US" sz="1800" dirty="0" smtClean="0">
                <a:solidFill>
                  <a:srgbClr val="FFFF00"/>
                </a:solidFill>
                <a:latin typeface="Arial Narrow" pitchFamily="34" charset="0"/>
              </a:rPr>
              <a:t> “Listen then to what the parable of the </a:t>
            </a:r>
            <a:r>
              <a:rPr lang="en-US" sz="1800" dirty="0" err="1" smtClean="0">
                <a:solidFill>
                  <a:srgbClr val="FFFF00"/>
                </a:solidFill>
                <a:latin typeface="Arial Narrow" pitchFamily="34" charset="0"/>
              </a:rPr>
              <a:t>sower</a:t>
            </a:r>
            <a:r>
              <a:rPr lang="en-US" sz="1800" dirty="0" smtClean="0">
                <a:solidFill>
                  <a:srgbClr val="FFFF00"/>
                </a:solidFill>
                <a:latin typeface="Arial Narrow" pitchFamily="34" charset="0"/>
              </a:rPr>
              <a:t> means: </a:t>
            </a:r>
            <a:r>
              <a:rPr lang="en-US" sz="1800" baseline="30000" dirty="0" smtClean="0">
                <a:solidFill>
                  <a:srgbClr val="FFFF00"/>
                </a:solidFill>
                <a:latin typeface="Arial Narrow" pitchFamily="34" charset="0"/>
              </a:rPr>
              <a:t>19</a:t>
            </a:r>
            <a:r>
              <a:rPr lang="en-US" sz="1800" dirty="0" smtClean="0">
                <a:solidFill>
                  <a:srgbClr val="FFFF00"/>
                </a:solidFill>
                <a:latin typeface="Arial Narrow" pitchFamily="34" charset="0"/>
              </a:rPr>
              <a:t> When anyone hears the message about the kingdom and does not understand it, the evil one comes and snatches away what was sown in their heart. This is the seed sown along the path. </a:t>
            </a:r>
            <a:r>
              <a:rPr lang="en-US" sz="1800" baseline="30000" dirty="0" smtClean="0">
                <a:solidFill>
                  <a:srgbClr val="FFFF00"/>
                </a:solidFill>
                <a:latin typeface="Arial Narrow" pitchFamily="34" charset="0"/>
              </a:rPr>
              <a:t>20</a:t>
            </a:r>
            <a:r>
              <a:rPr lang="en-US" sz="1800" dirty="0" smtClean="0">
                <a:solidFill>
                  <a:srgbClr val="FFFF00"/>
                </a:solidFill>
                <a:latin typeface="Arial Narrow" pitchFamily="34" charset="0"/>
              </a:rPr>
              <a:t> The seed falling on rocky ground refers to someone who</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4215" y="58043"/>
            <a:ext cx="2304256" cy="2714129"/>
          </a:xfrm>
        </p:spPr>
        <p:txBody>
          <a:bodyPr/>
          <a:lstStyle/>
          <a:p>
            <a:pPr marL="0" indent="0">
              <a:buNone/>
            </a:pPr>
            <a:r>
              <a:rPr lang="zh-TW" altLang="en-US" dirty="0" smtClean="0">
                <a:latin typeface="HanWang WeiBeiMedium-Gb5" pitchFamily="2" charset="-120"/>
                <a:ea typeface="HanWang WeiBeiMedium-Gb5" pitchFamily="2" charset="-120"/>
              </a:rPr>
              <a:t>就是人聽了道，當下歡喜領受，</a:t>
            </a:r>
            <a:r>
              <a:rPr lang="en-US" altLang="zh-TW" baseline="30000" dirty="0" smtClean="0">
                <a:latin typeface="HanWang WeiBeiMedium-Gb5" pitchFamily="2" charset="-120"/>
                <a:ea typeface="HanWang WeiBeiMedium-Gb5" pitchFamily="2" charset="-120"/>
              </a:rPr>
              <a:t>21</a:t>
            </a:r>
            <a:r>
              <a:rPr lang="zh-TW" altLang="en-US" dirty="0" smtClean="0">
                <a:latin typeface="HanWang WeiBeiMedium-Gb5" pitchFamily="2" charset="-120"/>
                <a:ea typeface="HanWang WeiBeiMedium-Gb5" pitchFamily="2" charset="-120"/>
              </a:rPr>
              <a:t> 只因心裏沒有根，不過是暫時的，及至為道遭了患難，或是受了逼迫，立刻就跌倒了。</a:t>
            </a:r>
            <a:r>
              <a:rPr lang="en-US" altLang="zh-TW" baseline="30000" dirty="0" smtClean="0">
                <a:latin typeface="HanWang WeiBeiMedium-Gb5" pitchFamily="2" charset="-120"/>
                <a:ea typeface="HanWang WeiBeiMedium-Gb5" pitchFamily="2" charset="-120"/>
              </a:rPr>
              <a:t>22</a:t>
            </a:r>
            <a:r>
              <a:rPr lang="zh-TW" altLang="en-US" dirty="0" smtClean="0">
                <a:latin typeface="HanWang WeiBeiMedium-Gb5" pitchFamily="2" charset="-120"/>
                <a:ea typeface="HanWang WeiBeiMedium-Gb5" pitchFamily="2" charset="-120"/>
              </a:rPr>
              <a:t> 撒在荊棘裏的，就是人聽了道，後來有世上的思慮、錢財的迷惑把道擠住了，不能結實。</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7" name="Content Placeholder 5"/>
          <p:cNvSpPr txBox="1">
            <a:spLocks/>
          </p:cNvSpPr>
          <p:nvPr/>
        </p:nvSpPr>
        <p:spPr bwMode="auto">
          <a:xfrm>
            <a:off x="2520479" y="35868"/>
            <a:ext cx="3240559"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hears the word and at once receives it with joy. </a:t>
            </a:r>
            <a:r>
              <a:rPr lang="en-US" sz="1800" baseline="30000" dirty="0" smtClean="0">
                <a:solidFill>
                  <a:srgbClr val="FFFF00"/>
                </a:solidFill>
                <a:latin typeface="Arial Narrow" pitchFamily="34" charset="0"/>
              </a:rPr>
              <a:t>21</a:t>
            </a:r>
            <a:r>
              <a:rPr lang="en-US" sz="1800" dirty="0" smtClean="0">
                <a:solidFill>
                  <a:srgbClr val="FFFF00"/>
                </a:solidFill>
                <a:latin typeface="Arial Narrow" pitchFamily="34" charset="0"/>
              </a:rPr>
              <a:t> But since they have no root, they last only a short time. When trouble or persecution comes because of the word, they quickly fall away. </a:t>
            </a:r>
            <a:r>
              <a:rPr lang="en-US" sz="1800" baseline="30000" dirty="0" smtClean="0">
                <a:solidFill>
                  <a:srgbClr val="FFFF00"/>
                </a:solidFill>
                <a:latin typeface="Arial Narrow" pitchFamily="34" charset="0"/>
              </a:rPr>
              <a:t>22</a:t>
            </a:r>
            <a:r>
              <a:rPr lang="en-US" sz="1800" dirty="0" smtClean="0">
                <a:solidFill>
                  <a:srgbClr val="FFFF00"/>
                </a:solidFill>
                <a:latin typeface="Arial Narrow" pitchFamily="34" charset="0"/>
              </a:rPr>
              <a:t> The seed falling among the thorns refers to someone who hears the word, but the worries of this life and the deceitfulness of wealth choke the word, making it unfruitful.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4215" y="58043"/>
            <a:ext cx="2304256" cy="2714129"/>
          </a:xfrm>
        </p:spPr>
        <p:txBody>
          <a:bodyPr/>
          <a:lstStyle/>
          <a:p>
            <a:pPr marL="0" indent="0">
              <a:buNone/>
            </a:pPr>
            <a:r>
              <a:rPr lang="en-US" altLang="zh-TW" baseline="30000" dirty="0" smtClean="0">
                <a:latin typeface="HanWang WeiBeiMedium-Gb5" pitchFamily="2" charset="-120"/>
                <a:ea typeface="HanWang WeiBeiMedium-Gb5" pitchFamily="2" charset="-120"/>
              </a:rPr>
              <a:t>23</a:t>
            </a:r>
            <a:r>
              <a:rPr lang="zh-TW" altLang="en-US" dirty="0" smtClean="0">
                <a:latin typeface="HanWang WeiBeiMedium-Gb5" pitchFamily="2" charset="-120"/>
                <a:ea typeface="HanWang WeiBeiMedium-Gb5" pitchFamily="2" charset="-120"/>
              </a:rPr>
              <a:t> 撒在好地上的，就是人聽道明白了，後來結實，有一百倍的，有六十倍的，有三十倍的。」 </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7" name="Content Placeholder 5"/>
          <p:cNvSpPr txBox="1">
            <a:spLocks/>
          </p:cNvSpPr>
          <p:nvPr/>
        </p:nvSpPr>
        <p:spPr bwMode="auto">
          <a:xfrm>
            <a:off x="2520479" y="35868"/>
            <a:ext cx="3240559" cy="2664296"/>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23</a:t>
            </a:r>
            <a:r>
              <a:rPr lang="en-US" sz="1800" dirty="0" smtClean="0">
                <a:solidFill>
                  <a:srgbClr val="FFFF00"/>
                </a:solidFill>
                <a:latin typeface="Arial Narrow" pitchFamily="34" charset="0"/>
              </a:rPr>
              <a:t> But the seed falling on good soil refers to someone who hears the word and understands it. This is the one who produces a crop, yielding a hundred, sixty or thirty times what was sown.”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006475"/>
            <a:ext cx="5761038" cy="695325"/>
          </a:xfrm>
        </p:spPr>
        <p:txBody>
          <a:bodyPr/>
          <a:lstStyle/>
          <a:p>
            <a:r>
              <a:rPr lang="zh-TW" altLang="en-US" sz="2800" dirty="0" smtClean="0">
                <a:solidFill>
                  <a:schemeClr val="tx1"/>
                </a:solidFill>
                <a:latin typeface="HanWang WeiBeiMedium-Gb5" pitchFamily="2" charset="-120"/>
                <a:ea typeface="HanWang WeiBeiMedium-Gb5" pitchFamily="2" charset="-120"/>
              </a:rPr>
              <a:t>你是好土嗎</a:t>
            </a:r>
            <a:r>
              <a:rPr lang="en-US" altLang="zh-TW" sz="2800" dirty="0" smtClean="0">
                <a:solidFill>
                  <a:schemeClr val="tx1"/>
                </a:solidFill>
                <a:latin typeface="HanWang WeiBeiMedium-Gb5" pitchFamily="2" charset="-120"/>
                <a:ea typeface="HanWang WeiBeiMedium-Gb5" pitchFamily="2" charset="-120"/>
              </a:rPr>
              <a:t>?</a:t>
            </a:r>
            <a:r>
              <a:rPr lang="zh-TW" altLang="en-US" sz="2800" dirty="0" smtClean="0">
                <a:solidFill>
                  <a:schemeClr val="tx1"/>
                </a:solidFill>
                <a:latin typeface="HanWang WeiBeiMedium-Gb5" pitchFamily="2" charset="-120"/>
                <a:ea typeface="HanWang WeiBeiMedium-Gb5" pitchFamily="2" charset="-120"/>
              </a:rPr>
              <a:t> </a:t>
            </a:r>
            <a:r>
              <a:rPr lang="en-US" altLang="zh-CN" sz="2800" dirty="0" smtClean="0">
                <a:solidFill>
                  <a:schemeClr val="tx1"/>
                </a:solidFill>
                <a:latin typeface="HanWang WeiBeiMedium-Gb5" pitchFamily="2" charset="-120"/>
                <a:ea typeface="HanWang WeiBeiMedium-Gb5" pitchFamily="2" charset="-120"/>
              </a:rPr>
              <a:t/>
            </a:r>
            <a:br>
              <a:rPr lang="en-US" altLang="zh-CN" sz="2800" dirty="0" smtClean="0">
                <a:solidFill>
                  <a:schemeClr val="tx1"/>
                </a:solidFill>
                <a:latin typeface="HanWang WeiBeiMedium-Gb5" pitchFamily="2" charset="-120"/>
                <a:ea typeface="HanWang WeiBeiMedium-Gb5" pitchFamily="2" charset="-120"/>
              </a:rPr>
            </a:br>
            <a:r>
              <a:rPr lang="en-US" altLang="zh-CN" sz="2800" b="1" dirty="0" smtClean="0">
                <a:solidFill>
                  <a:schemeClr val="tx1"/>
                </a:solidFill>
                <a:latin typeface="+mn-lt"/>
                <a:ea typeface="HanWang WeiBeiMedium-Gb5" pitchFamily="2" charset="-120"/>
              </a:rPr>
              <a:t>Are You the Good Soil?</a:t>
            </a:r>
            <a:endParaRPr lang="en-US" dirty="0">
              <a:solidFill>
                <a:schemeClr val="tx1"/>
              </a:solidFill>
            </a:endParaRPr>
          </a:p>
        </p:txBody>
      </p:sp>
      <p:sp>
        <p:nvSpPr>
          <p:cNvPr id="3" name="Subtitle 2"/>
          <p:cNvSpPr>
            <a:spLocks noGrp="1"/>
          </p:cNvSpPr>
          <p:nvPr>
            <p:ph type="subTitle" idx="1"/>
          </p:nvPr>
        </p:nvSpPr>
        <p:spPr>
          <a:xfrm>
            <a:off x="912164" y="1908052"/>
            <a:ext cx="4032727" cy="828022"/>
          </a:xfrm>
        </p:spPr>
        <p:txBody>
          <a:bodyPr/>
          <a:lstStyle/>
          <a:p>
            <a:r>
              <a:rPr lang="zh-TW" altLang="en-US" dirty="0" smtClean="0">
                <a:latin typeface="HanWang WeiBeiMedium-Gb5" pitchFamily="2" charset="-120"/>
                <a:ea typeface="HanWang WeiBeiMedium-Gb5" pitchFamily="2" charset="-120"/>
              </a:rPr>
              <a:t>馬太福音 </a:t>
            </a:r>
            <a:r>
              <a:rPr lang="en-US" altLang="zh-TW" dirty="0" smtClean="0">
                <a:latin typeface="+mn-ea"/>
              </a:rPr>
              <a:t>Matthew 13:1-23</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90013</TotalTime>
  <Words>3035</Words>
  <Application>Microsoft Office PowerPoint</Application>
  <PresentationFormat>Custom</PresentationFormat>
  <Paragraphs>148</Paragraphs>
  <Slides>34</Slides>
  <Notes>9</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Diseño predeterminado</vt:lpstr>
      <vt:lpstr>馬太福音 Matthew 13:1–23</vt:lpstr>
      <vt:lpstr>Slide 2</vt:lpstr>
      <vt:lpstr>Slide 3</vt:lpstr>
      <vt:lpstr>Slide 4</vt:lpstr>
      <vt:lpstr>Slide 5</vt:lpstr>
      <vt:lpstr>Slide 6</vt:lpstr>
      <vt:lpstr>Slide 7</vt:lpstr>
      <vt:lpstr>Slide 8</vt:lpstr>
      <vt:lpstr>你是好土嗎?  Are You the Good Soil?</vt:lpstr>
      <vt:lpstr>Slide 10</vt:lpstr>
      <vt:lpstr>Slide 11</vt:lpstr>
      <vt:lpstr>Slide 12</vt:lpstr>
      <vt:lpstr>1.比喻的功能  The Functions of Parable (11-17)</vt:lpstr>
      <vt:lpstr>Slide 14</vt:lpstr>
      <vt:lpstr>1.比喻的功能  The Functions of Parable (11-17)</vt:lpstr>
      <vt:lpstr>Slide 16</vt:lpstr>
      <vt:lpstr>Slide 17</vt:lpstr>
      <vt:lpstr>Slide 18</vt:lpstr>
      <vt:lpstr>1.比喻的功能  The Functions of Parable (11-17)</vt:lpstr>
      <vt:lpstr>Slide 20</vt:lpstr>
      <vt:lpstr>2. 撒種的比喻的意義 (3-9, 18-23) The Meaning of the Parable of the Sower</vt:lpstr>
      <vt:lpstr>2. 撒種的比喻的意義 (3-9, 18-23) The Meaning of the Parable of the Sower</vt:lpstr>
      <vt:lpstr>2. 撒種的比喻的意義 (3-9, 18-23) The Meaning of the Parable of the Sower</vt:lpstr>
      <vt:lpstr>Slide 24</vt:lpstr>
      <vt:lpstr>2. 撒種的比喻的意義 (3-9, 18-23) The Meaning of the Parable of the Sower</vt:lpstr>
      <vt:lpstr>Slide 26</vt:lpstr>
      <vt:lpstr>2. 撒種的比喻的意義 (3-9, 18-23) The Meaning of the Parable of the Sower</vt:lpstr>
      <vt:lpstr>Slide 28</vt:lpstr>
      <vt:lpstr>2. 撒種的比喻的意義 (3-9, 18-23) The Meaning of the Parable of the Sower</vt:lpstr>
      <vt:lpstr>Slide 30</vt:lpstr>
      <vt:lpstr>Slide 31</vt:lpstr>
      <vt:lpstr>2. 撒種的比喻的意義 (3-9, 18-23) The Meaning of the Parable of the Sower</vt:lpstr>
      <vt:lpstr>3. 撒種的比喻的功能 The Function of the Parable of the Sower</vt:lpstr>
      <vt:lpstr>3. 撒種的比喻的功能 The Function of the Parable of the Sower</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1955</cp:revision>
  <dcterms:created xsi:type="dcterms:W3CDTF">2010-05-23T14:28:12Z</dcterms:created>
  <dcterms:modified xsi:type="dcterms:W3CDTF">2017-04-29T15:27:52Z</dcterms:modified>
</cp:coreProperties>
</file>