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376" r:id="rId2"/>
    <p:sldId id="378" r:id="rId3"/>
    <p:sldId id="379" r:id="rId4"/>
    <p:sldId id="377" r:id="rId5"/>
    <p:sldId id="380" r:id="rId6"/>
    <p:sldId id="381" r:id="rId7"/>
    <p:sldId id="382" r:id="rId8"/>
    <p:sldId id="383" r:id="rId9"/>
    <p:sldId id="265" r:id="rId10"/>
    <p:sldId id="385" r:id="rId11"/>
    <p:sldId id="384" r:id="rId12"/>
    <p:sldId id="387" r:id="rId13"/>
    <p:sldId id="388" r:id="rId14"/>
    <p:sldId id="390" r:id="rId15"/>
    <p:sldId id="389" r:id="rId16"/>
    <p:sldId id="392" r:id="rId17"/>
    <p:sldId id="391" r:id="rId18"/>
    <p:sldId id="394" r:id="rId19"/>
    <p:sldId id="393" r:id="rId20"/>
    <p:sldId id="395" r:id="rId21"/>
    <p:sldId id="396" r:id="rId22"/>
    <p:sldId id="397" r:id="rId23"/>
    <p:sldId id="398" r:id="rId24"/>
    <p:sldId id="399" r:id="rId25"/>
    <p:sldId id="40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821" autoAdjust="0"/>
    <p:restoredTop sz="94660"/>
  </p:normalViewPr>
  <p:slideViewPr>
    <p:cSldViewPr snapToGrid="0">
      <p:cViewPr varScale="1">
        <p:scale>
          <a:sx n="87" d="100"/>
          <a:sy n="87" d="100"/>
        </p:scale>
        <p:origin x="-101" y="-1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Celestia-R1---OverlayContentH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11" name="TextBox 10"/>
          <p:cNvSpPr txBox="1"/>
          <p:nvPr userDrawn="1"/>
        </p:nvSpPr>
        <p:spPr>
          <a:xfrm>
            <a:off x="10241042" y="274498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2" name="TextBox 11"/>
          <p:cNvSpPr txBox="1"/>
          <p:nvPr userDrawn="1"/>
        </p:nvSpPr>
        <p:spPr>
          <a:xfrm>
            <a:off x="491450" y="8251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itle 1"/>
          <p:cNvSpPr>
            <a:spLocks noGrp="1"/>
          </p:cNvSpPr>
          <p:nvPr>
            <p:ph type="title"/>
          </p:nvPr>
        </p:nvSpPr>
        <p:spPr>
          <a:xfrm>
            <a:off x="995442" y="611387"/>
            <a:ext cx="9550399" cy="2743199"/>
          </a:xfrm>
        </p:spPr>
        <p:txBody>
          <a:bodyPr anchor="ctr">
            <a:normAutofit/>
          </a:bodyPr>
          <a:lstStyle>
            <a:lvl1pPr algn="l">
              <a:defRPr sz="3200" b="0" cap="none">
                <a:solidFill>
                  <a:schemeClr val="tx1"/>
                </a:solidFill>
              </a:defRPr>
            </a:lvl1pPr>
          </a:lstStyle>
          <a:p>
            <a:r>
              <a:rPr lang="en-US" dirty="0" smtClean="0"/>
              <a:t>Click to edit Master title style</a:t>
            </a:r>
            <a:endParaRPr lang="en-US" dirty="0"/>
          </a:p>
        </p:txBody>
      </p:sp>
      <p:sp>
        <p:nvSpPr>
          <p:cNvPr id="14" name="Text Placeholder 9"/>
          <p:cNvSpPr>
            <a:spLocks noGrp="1"/>
          </p:cNvSpPr>
          <p:nvPr>
            <p:ph type="body" sz="quarter" idx="13"/>
          </p:nvPr>
        </p:nvSpPr>
        <p:spPr>
          <a:xfrm>
            <a:off x="1101050" y="3354586"/>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5" name="Text Placeholder 2"/>
          <p:cNvSpPr>
            <a:spLocks noGrp="1"/>
          </p:cNvSpPr>
          <p:nvPr>
            <p:ph type="body" idx="1"/>
          </p:nvPr>
        </p:nvSpPr>
        <p:spPr>
          <a:xfrm>
            <a:off x="690640" y="4345186"/>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txBox="1">
            <a:spLocks/>
          </p:cNvSpPr>
          <p:nvPr userDrawn="1"/>
        </p:nvSpPr>
        <p:spPr>
          <a:xfrm>
            <a:off x="1100455" y="6461571"/>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1BEF0D-F0BB-DE4B-95CE-6DB70DBA9567}" type="datetimeFigureOut">
              <a:rPr lang="en-US" smtClean="0"/>
              <a:pPr/>
              <a:t>4/8/2017</a:t>
            </a:fld>
            <a:endParaRPr lang="en-US" dirty="0"/>
          </a:p>
        </p:txBody>
      </p:sp>
      <p:sp>
        <p:nvSpPr>
          <p:cNvPr id="17" name="Slide Number Placeholder 5"/>
          <p:cNvSpPr txBox="1">
            <a:spLocks/>
          </p:cNvSpPr>
          <p:nvPr userDrawn="1"/>
        </p:nvSpPr>
        <p:spPr>
          <a:xfrm>
            <a:off x="9903633" y="646157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7243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4/8/2017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4/8/2017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4/8/2017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4/8/2017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4/8/2017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5078313"/>
          </a:xfrm>
          <a:prstGeom prst="rect">
            <a:avLst/>
          </a:prstGeom>
        </p:spPr>
        <p:txBody>
          <a:bodyPr wrap="square">
            <a:spAutoFit/>
          </a:bodyPr>
          <a:lstStyle/>
          <a:p>
            <a:r>
              <a:rPr lang="en-US" sz="3600" dirty="0" smtClean="0">
                <a:solidFill>
                  <a:schemeClr val="bg1"/>
                </a:solidFill>
              </a:rPr>
              <a:t>As </a:t>
            </a:r>
            <a:r>
              <a:rPr lang="en-US" sz="3600" dirty="0">
                <a:solidFill>
                  <a:schemeClr val="bg1"/>
                </a:solidFill>
              </a:rPr>
              <a:t>they approached Jerusalem and came to </a:t>
            </a:r>
            <a:r>
              <a:rPr lang="en-US" sz="3600" dirty="0" err="1">
                <a:solidFill>
                  <a:schemeClr val="bg1"/>
                </a:solidFill>
              </a:rPr>
              <a:t>Bethphage</a:t>
            </a:r>
            <a:r>
              <a:rPr lang="en-US" sz="3600" dirty="0">
                <a:solidFill>
                  <a:schemeClr val="bg1"/>
                </a:solidFill>
              </a:rPr>
              <a:t> on the Mount of Olives, Jesus sent two disciples, </a:t>
            </a:r>
            <a:r>
              <a:rPr lang="en-US" sz="3600" baseline="30000" dirty="0">
                <a:solidFill>
                  <a:schemeClr val="bg1"/>
                </a:solidFill>
              </a:rPr>
              <a:t>2 </a:t>
            </a:r>
            <a:r>
              <a:rPr lang="en-US" sz="3600" dirty="0">
                <a:solidFill>
                  <a:schemeClr val="bg1"/>
                </a:solidFill>
              </a:rPr>
              <a:t>saying to them, “Go to the village ahead of you, and at once you will find a donkey tied there, with her colt by her. Untie them and bring them to me. </a:t>
            </a: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Matthew 21:1-17</a:t>
            </a:r>
            <a:endParaRPr lang="en-US" dirty="0">
              <a:solidFill>
                <a:schemeClr val="bg1"/>
              </a:solidFill>
            </a:endParaRPr>
          </a:p>
        </p:txBody>
      </p:sp>
      <p:sp>
        <p:nvSpPr>
          <p:cNvPr id="6" name="Rectangle 5"/>
          <p:cNvSpPr/>
          <p:nvPr/>
        </p:nvSpPr>
        <p:spPr>
          <a:xfrm>
            <a:off x="6198576" y="1714308"/>
            <a:ext cx="5503986" cy="4524315"/>
          </a:xfrm>
          <a:prstGeom prst="rect">
            <a:avLst/>
          </a:prstGeom>
        </p:spPr>
        <p:txBody>
          <a:bodyPr wrap="square">
            <a:spAutoFit/>
          </a:bodyPr>
          <a:lstStyle/>
          <a:p>
            <a:r>
              <a:rPr lang="en-US" altLang="zh-CN" sz="3600" baseline="30000" dirty="0" smtClean="0">
                <a:solidFill>
                  <a:srgbClr val="FFFF00"/>
                </a:solidFill>
                <a:latin typeface="DFKai-SB" panose="03000509000000000000" pitchFamily="65" charset="-120"/>
                <a:ea typeface="DFKai-SB" panose="03000509000000000000" pitchFamily="65" charset="-120"/>
              </a:rPr>
              <a:t>1</a:t>
            </a:r>
            <a:r>
              <a:rPr lang="zh-CN" altLang="en-US" sz="3600" dirty="0" smtClean="0">
                <a:solidFill>
                  <a:srgbClr val="FFFF00"/>
                </a:solidFill>
                <a:latin typeface="DFKai-SB" panose="03000509000000000000" pitchFamily="65" charset="-120"/>
                <a:ea typeface="DFKai-SB" panose="03000509000000000000" pitchFamily="65" charset="-120"/>
              </a:rPr>
              <a:t> </a:t>
            </a:r>
            <a:r>
              <a:rPr lang="zh-CN" altLang="en-US" sz="3600" dirty="0">
                <a:solidFill>
                  <a:srgbClr val="FFFF00"/>
                </a:solidFill>
                <a:latin typeface="DFKai-SB" panose="03000509000000000000" pitchFamily="65" charset="-120"/>
                <a:ea typeface="DFKai-SB" panose="03000509000000000000" pitchFamily="65" charset="-120"/>
              </a:rPr>
              <a:t>耶稣和门徒将近耶路撒冷，到了伯法其，在橄榄山那里。</a:t>
            </a:r>
            <a:r>
              <a:rPr lang="en-US" altLang="zh-CN" sz="3600" baseline="30000" dirty="0">
                <a:solidFill>
                  <a:srgbClr val="FFFF00"/>
                </a:solidFill>
                <a:latin typeface="DFKai-SB" panose="03000509000000000000" pitchFamily="65" charset="-120"/>
                <a:ea typeface="DFKai-SB" panose="03000509000000000000" pitchFamily="65" charset="-120"/>
              </a:rPr>
              <a:t>2</a:t>
            </a:r>
            <a:r>
              <a:rPr lang="zh-CN" altLang="en-US" sz="3600" dirty="0">
                <a:solidFill>
                  <a:srgbClr val="FFFF00"/>
                </a:solidFill>
                <a:latin typeface="DFKai-SB" panose="03000509000000000000" pitchFamily="65" charset="-120"/>
                <a:ea typeface="DFKai-SB" panose="03000509000000000000" pitchFamily="65" charset="-120"/>
              </a:rPr>
              <a:t> 耶稣就打发两个门徒，对他们说：「你们往对面村子里去，必看见一匹驴拴在那里，还有驴驹同在一处；你们解开，牵到我这里来</a:t>
            </a:r>
            <a:r>
              <a:rPr lang="zh-CN" altLang="en-US" sz="3600" dirty="0" smtClean="0">
                <a:solidFill>
                  <a:srgbClr val="FFFF00"/>
                </a:solidFill>
                <a:latin typeface="DFKai-SB" panose="03000509000000000000" pitchFamily="65" charset="-120"/>
                <a:ea typeface="DFKai-SB" panose="03000509000000000000" pitchFamily="65" charset="-120"/>
              </a:rPr>
              <a:t>。</a:t>
            </a:r>
            <a:endParaRPr lang="zh-CN" altLang="en-US" sz="36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621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09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3883" y="408373"/>
            <a:ext cx="10733103" cy="5868140"/>
          </a:xfrm>
        </p:spPr>
        <p:txBody>
          <a:bodyPr>
            <a:noAutofit/>
          </a:bodyPr>
          <a:lstStyle/>
          <a:p>
            <a:r>
              <a:rPr lang="en-US" sz="4800" baseline="30000" dirty="0">
                <a:latin typeface="DFKai-SB" panose="03000509000000000000" pitchFamily="65" charset="-120"/>
                <a:ea typeface="DFKai-SB" panose="03000509000000000000" pitchFamily="65" charset="-120"/>
              </a:rPr>
              <a:t>9</a:t>
            </a:r>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有许多犹太人知道耶稣在那里，就来了，不但是为耶稣的缘故，也是要看他从死里所复活的拉撒路。</a:t>
            </a:r>
            <a:r>
              <a:rPr lang="en-US" sz="4800" baseline="30000" dirty="0">
                <a:latin typeface="DFKai-SB" panose="03000509000000000000" pitchFamily="65" charset="-120"/>
                <a:ea typeface="DFKai-SB" panose="03000509000000000000" pitchFamily="65" charset="-120"/>
              </a:rPr>
              <a:t>10</a:t>
            </a:r>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但祭司长商议连拉撒路也要杀了；</a:t>
            </a:r>
            <a:r>
              <a:rPr lang="en-US" sz="4800" baseline="30000" dirty="0">
                <a:latin typeface="DFKai-SB" panose="03000509000000000000" pitchFamily="65" charset="-120"/>
                <a:ea typeface="DFKai-SB" panose="03000509000000000000" pitchFamily="65" charset="-120"/>
              </a:rPr>
              <a:t>11</a:t>
            </a:r>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因有好些犹太人为拉撒路的缘故，回去信了耶稣。</a:t>
            </a:r>
            <a:endParaRPr lang="en-US" sz="4800" dirty="0">
              <a:latin typeface="DFKai-SB" panose="03000509000000000000" pitchFamily="65" charset="-120"/>
              <a:ea typeface="DFKai-SB" panose="03000509000000000000" pitchFamily="65" charset="-120"/>
            </a:endParaRPr>
          </a:p>
          <a:p>
            <a:endParaRPr lang="en-US" sz="4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72695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94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531" y="756138"/>
            <a:ext cx="9961684" cy="4524315"/>
          </a:xfrm>
          <a:prstGeom prst="rect">
            <a:avLst/>
          </a:prstGeom>
        </p:spPr>
        <p:txBody>
          <a:bodyPr wrap="square">
            <a:spAutoFit/>
          </a:bodyPr>
          <a:lstStyle/>
          <a:p>
            <a:r>
              <a:rPr lang="en-US" sz="4800" baseline="30000" dirty="0" smtClean="0">
                <a:latin typeface="DFKai-SB" panose="03000509000000000000" pitchFamily="65" charset="-120"/>
                <a:ea typeface="DFKai-SB" panose="03000509000000000000" pitchFamily="65" charset="-120"/>
              </a:rPr>
              <a:t>9</a:t>
            </a:r>
            <a:r>
              <a:rPr lang="en-US" sz="4800" dirty="0" smtClean="0">
                <a:latin typeface="DFKai-SB" panose="03000509000000000000" pitchFamily="65" charset="-120"/>
                <a:ea typeface="DFKai-SB" panose="03000509000000000000" pitchFamily="65" charset="-120"/>
              </a:rPr>
              <a:t> 	</a:t>
            </a:r>
            <a:r>
              <a:rPr lang="zh-CN" altLang="en-US" sz="4800" dirty="0" smtClean="0">
                <a:latin typeface="DFKai-SB" panose="03000509000000000000" pitchFamily="65" charset="-120"/>
                <a:ea typeface="DFKai-SB" panose="03000509000000000000" pitchFamily="65" charset="-120"/>
              </a:rPr>
              <a:t>锡安的民哪，应当大大喜乐；</a:t>
            </a:r>
            <a:endParaRPr lang="en-US" sz="4800" dirty="0" smtClean="0">
              <a:latin typeface="DFKai-SB" panose="03000509000000000000" pitchFamily="65" charset="-120"/>
              <a:ea typeface="DFKai-SB" panose="03000509000000000000" pitchFamily="65" charset="-120"/>
            </a:endParaRPr>
          </a:p>
          <a:p>
            <a:r>
              <a:rPr lang="en-US" sz="4800" dirty="0" smtClean="0">
                <a:latin typeface="DFKai-SB" panose="03000509000000000000" pitchFamily="65" charset="-120"/>
                <a:ea typeface="DFKai-SB" panose="03000509000000000000" pitchFamily="65" charset="-120"/>
              </a:rPr>
              <a:t> 	</a:t>
            </a:r>
            <a:r>
              <a:rPr lang="zh-CN" altLang="en-US" sz="4800" dirty="0" smtClean="0">
                <a:latin typeface="DFKai-SB" panose="03000509000000000000" pitchFamily="65" charset="-120"/>
                <a:ea typeface="DFKai-SB" panose="03000509000000000000" pitchFamily="65" charset="-120"/>
              </a:rPr>
              <a:t>耶路撒冷的民哪，应当欢呼。</a:t>
            </a:r>
            <a:endParaRPr lang="en-US" sz="4800" dirty="0" smtClean="0">
              <a:latin typeface="DFKai-SB" panose="03000509000000000000" pitchFamily="65" charset="-120"/>
              <a:ea typeface="DFKai-SB" panose="03000509000000000000" pitchFamily="65" charset="-120"/>
            </a:endParaRPr>
          </a:p>
          <a:p>
            <a:r>
              <a:rPr lang="en-US" sz="4800" dirty="0" smtClean="0">
                <a:latin typeface="DFKai-SB" panose="03000509000000000000" pitchFamily="65" charset="-120"/>
                <a:ea typeface="DFKai-SB" panose="03000509000000000000" pitchFamily="65" charset="-120"/>
              </a:rPr>
              <a:t> 	</a:t>
            </a:r>
            <a:r>
              <a:rPr lang="zh-CN" altLang="en-US" sz="4800" dirty="0" smtClean="0">
                <a:latin typeface="DFKai-SB" panose="03000509000000000000" pitchFamily="65" charset="-120"/>
                <a:ea typeface="DFKai-SB" panose="03000509000000000000" pitchFamily="65" charset="-120"/>
              </a:rPr>
              <a:t>看哪，你的王来到你这里！</a:t>
            </a:r>
            <a:endParaRPr lang="en-US" sz="4800" dirty="0" smtClean="0">
              <a:latin typeface="DFKai-SB" panose="03000509000000000000" pitchFamily="65" charset="-120"/>
              <a:ea typeface="DFKai-SB" panose="03000509000000000000" pitchFamily="65" charset="-120"/>
            </a:endParaRPr>
          </a:p>
          <a:p>
            <a:r>
              <a:rPr lang="en-US" sz="4800" dirty="0" smtClean="0">
                <a:latin typeface="DFKai-SB" panose="03000509000000000000" pitchFamily="65" charset="-120"/>
                <a:ea typeface="DFKai-SB" panose="03000509000000000000" pitchFamily="65" charset="-120"/>
              </a:rPr>
              <a:t> 	</a:t>
            </a:r>
            <a:r>
              <a:rPr lang="zh-CN" altLang="en-US" sz="4800" dirty="0" smtClean="0">
                <a:latin typeface="DFKai-SB" panose="03000509000000000000" pitchFamily="65" charset="-120"/>
                <a:ea typeface="DFKai-SB" panose="03000509000000000000" pitchFamily="65" charset="-120"/>
              </a:rPr>
              <a:t>他是公义的，并且施行拯救，</a:t>
            </a:r>
            <a:endParaRPr lang="en-US" sz="4800" dirty="0" smtClean="0">
              <a:latin typeface="DFKai-SB" panose="03000509000000000000" pitchFamily="65" charset="-120"/>
              <a:ea typeface="DFKai-SB" panose="03000509000000000000" pitchFamily="65" charset="-120"/>
            </a:endParaRPr>
          </a:p>
          <a:p>
            <a:r>
              <a:rPr lang="en-US" sz="4800" dirty="0" smtClean="0">
                <a:latin typeface="DFKai-SB" panose="03000509000000000000" pitchFamily="65" charset="-120"/>
                <a:ea typeface="DFKai-SB" panose="03000509000000000000" pitchFamily="65" charset="-120"/>
              </a:rPr>
              <a:t> 	</a:t>
            </a:r>
            <a:r>
              <a:rPr lang="zh-CN" altLang="en-US" sz="4800" dirty="0" smtClean="0">
                <a:latin typeface="DFKai-SB" panose="03000509000000000000" pitchFamily="65" charset="-120"/>
                <a:ea typeface="DFKai-SB" panose="03000509000000000000" pitchFamily="65" charset="-120"/>
              </a:rPr>
              <a:t>谦谦和和地骑着驴，</a:t>
            </a:r>
            <a:endParaRPr lang="en-US" sz="4800" dirty="0" smtClean="0">
              <a:latin typeface="DFKai-SB" panose="03000509000000000000" pitchFamily="65" charset="-120"/>
              <a:ea typeface="DFKai-SB" panose="03000509000000000000" pitchFamily="65" charset="-120"/>
            </a:endParaRPr>
          </a:p>
          <a:p>
            <a:r>
              <a:rPr lang="en-US" sz="4800" dirty="0" smtClean="0">
                <a:latin typeface="DFKai-SB" panose="03000509000000000000" pitchFamily="65" charset="-120"/>
                <a:ea typeface="DFKai-SB" panose="03000509000000000000" pitchFamily="65" charset="-120"/>
              </a:rPr>
              <a:t> 	</a:t>
            </a:r>
            <a:r>
              <a:rPr lang="zh-CN" altLang="en-US" sz="4800" dirty="0" smtClean="0">
                <a:latin typeface="DFKai-SB" panose="03000509000000000000" pitchFamily="65" charset="-120"/>
                <a:ea typeface="DFKai-SB" panose="03000509000000000000" pitchFamily="65" charset="-120"/>
              </a:rPr>
              <a:t>就是骑着驴的驹子。</a:t>
            </a:r>
            <a:endParaRPr lang="en-US" sz="4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02745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68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2662" y="659423"/>
            <a:ext cx="8071338" cy="2308324"/>
          </a:xfrm>
          <a:prstGeom prst="rect">
            <a:avLst/>
          </a:prstGeom>
        </p:spPr>
        <p:txBody>
          <a:bodyPr wrap="square">
            <a:spAutoFit/>
          </a:bodyPr>
          <a:lstStyle/>
          <a:p>
            <a:r>
              <a:rPr lang="en-US" sz="4800" baseline="30000" dirty="0">
                <a:latin typeface="DFKai-SB" panose="03000509000000000000" pitchFamily="65" charset="-120"/>
                <a:ea typeface="DFKai-SB" panose="03000509000000000000" pitchFamily="65" charset="-120"/>
              </a:rPr>
              <a:t>9</a:t>
            </a:r>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和散那归于大卫的子孙！</a:t>
            </a:r>
            <a:endParaRPr lang="en-US" sz="4800" dirty="0">
              <a:latin typeface="DFKai-SB" panose="03000509000000000000" pitchFamily="65" charset="-120"/>
              <a:ea typeface="DFKai-SB" panose="03000509000000000000" pitchFamily="65" charset="-120"/>
            </a:endParaRPr>
          </a:p>
          <a:p>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奉主名来的是应当称颂的！</a:t>
            </a:r>
            <a:endParaRPr lang="en-US" sz="4800" dirty="0">
              <a:latin typeface="DFKai-SB" panose="03000509000000000000" pitchFamily="65" charset="-120"/>
              <a:ea typeface="DFKai-SB" panose="03000509000000000000" pitchFamily="65" charset="-120"/>
            </a:endParaRPr>
          </a:p>
          <a:p>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高高在上和散那！</a:t>
            </a:r>
            <a:endParaRPr lang="en-US" sz="4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77117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121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0245" y="861646"/>
            <a:ext cx="9566031" cy="3785652"/>
          </a:xfrm>
          <a:prstGeom prst="rect">
            <a:avLst/>
          </a:prstGeom>
        </p:spPr>
        <p:txBody>
          <a:bodyPr wrap="square">
            <a:spAutoFit/>
          </a:bodyPr>
          <a:lstStyle/>
          <a:p>
            <a:r>
              <a:rPr lang="en-US" sz="4800" baseline="30000" dirty="0">
                <a:latin typeface="DFKai-SB" panose="03000509000000000000" pitchFamily="65" charset="-120"/>
                <a:ea typeface="DFKai-SB" panose="03000509000000000000" pitchFamily="65" charset="-120"/>
              </a:rPr>
              <a:t>17</a:t>
            </a:r>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便教训他们说：「经上不是记着说：</a:t>
            </a:r>
            <a:endParaRPr lang="en-US" sz="4800" dirty="0">
              <a:latin typeface="DFKai-SB" panose="03000509000000000000" pitchFamily="65" charset="-120"/>
              <a:ea typeface="DFKai-SB" panose="03000509000000000000" pitchFamily="65" charset="-120"/>
            </a:endParaRPr>
          </a:p>
          <a:p>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我的殿必称为万国祷告的殿吗？</a:t>
            </a:r>
            <a:endParaRPr lang="en-US" sz="4800" dirty="0">
              <a:latin typeface="DFKai-SB" panose="03000509000000000000" pitchFamily="65" charset="-120"/>
              <a:ea typeface="DFKai-SB" panose="03000509000000000000" pitchFamily="65" charset="-120"/>
            </a:endParaRPr>
          </a:p>
          <a:p>
            <a:r>
              <a:rPr lang="en-US" sz="4800" dirty="0">
                <a:latin typeface="DFKai-SB" panose="03000509000000000000" pitchFamily="65" charset="-120"/>
                <a:ea typeface="DFKai-SB" panose="03000509000000000000" pitchFamily="65" charset="-120"/>
              </a:rPr>
              <a:t> 	</a:t>
            </a:r>
            <a:r>
              <a:rPr lang="zh-CN" altLang="en-US" sz="4800" dirty="0">
                <a:latin typeface="DFKai-SB" panose="03000509000000000000" pitchFamily="65" charset="-120"/>
                <a:ea typeface="DFKai-SB" panose="03000509000000000000" pitchFamily="65" charset="-120"/>
              </a:rPr>
              <a:t>你们倒使它成为贼窝了。」</a:t>
            </a:r>
            <a:endParaRPr lang="en-US" sz="4800" dirty="0">
              <a:latin typeface="DFKai-SB" panose="03000509000000000000" pitchFamily="65" charset="-120"/>
              <a:ea typeface="DFKai-SB" panose="03000509000000000000" pitchFamily="65" charset="-120"/>
            </a:endParaRPr>
          </a:p>
          <a:p>
            <a:r>
              <a:rPr lang="en-US" sz="4800" dirty="0">
                <a:latin typeface="DFKai-SB" panose="03000509000000000000" pitchFamily="65" charset="-120"/>
                <a:ea typeface="DFKai-SB" panose="03000509000000000000" pitchFamily="65" charset="-120"/>
              </a:rPr>
              <a:t> </a:t>
            </a:r>
          </a:p>
        </p:txBody>
      </p:sp>
    </p:spTree>
    <p:extLst>
      <p:ext uri="{BB962C8B-B14F-4D97-AF65-F5344CB8AC3E}">
        <p14:creationId xmlns:p14="http://schemas.microsoft.com/office/powerpoint/2010/main" val="55938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97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931" y="501163"/>
            <a:ext cx="10559561" cy="2554545"/>
          </a:xfrm>
          <a:prstGeom prst="rect">
            <a:avLst/>
          </a:prstGeom>
        </p:spPr>
        <p:txBody>
          <a:bodyPr wrap="square">
            <a:spAutoFit/>
          </a:bodyPr>
          <a:lstStyle/>
          <a:p>
            <a:r>
              <a:rPr lang="en-US" sz="4000" baseline="30000" dirty="0">
                <a:latin typeface="DFKai-SB" panose="03000509000000000000" pitchFamily="65" charset="-120"/>
                <a:ea typeface="DFKai-SB" panose="03000509000000000000" pitchFamily="65" charset="-120"/>
              </a:rPr>
              <a:t>14</a:t>
            </a:r>
            <a:r>
              <a:rPr lang="en-US" sz="4000" dirty="0">
                <a:latin typeface="DFKai-SB" panose="03000509000000000000" pitchFamily="65" charset="-120"/>
                <a:ea typeface="DFKai-SB" panose="03000509000000000000" pitchFamily="65" charset="-120"/>
              </a:rPr>
              <a:t> </a:t>
            </a:r>
            <a:r>
              <a:rPr lang="zh-CN" altLang="en-US" sz="4000" dirty="0">
                <a:latin typeface="DFKai-SB" panose="03000509000000000000" pitchFamily="65" charset="-120"/>
                <a:ea typeface="DFKai-SB" panose="03000509000000000000" pitchFamily="65" charset="-120"/>
              </a:rPr>
              <a:t>在殿里有瞎子、瘸子到耶稣跟前，他就治好了他们。</a:t>
            </a:r>
            <a:r>
              <a:rPr lang="en-US" sz="4000" baseline="30000" dirty="0">
                <a:latin typeface="DFKai-SB" panose="03000509000000000000" pitchFamily="65" charset="-120"/>
                <a:ea typeface="DFKai-SB" panose="03000509000000000000" pitchFamily="65" charset="-120"/>
              </a:rPr>
              <a:t>15</a:t>
            </a:r>
            <a:r>
              <a:rPr lang="en-US" sz="4000" dirty="0">
                <a:latin typeface="DFKai-SB" panose="03000509000000000000" pitchFamily="65" charset="-120"/>
                <a:ea typeface="DFKai-SB" panose="03000509000000000000" pitchFamily="65" charset="-120"/>
              </a:rPr>
              <a:t> </a:t>
            </a:r>
            <a:r>
              <a:rPr lang="zh-CN" altLang="en-US" sz="4000" dirty="0">
                <a:latin typeface="DFKai-SB" panose="03000509000000000000" pitchFamily="65" charset="-120"/>
                <a:ea typeface="DFKai-SB" panose="03000509000000000000" pitchFamily="65" charset="-120"/>
              </a:rPr>
              <a:t>祭司长和文士看见耶稣所行的奇事，又见小孩子在殿里喊着说：「和散那归于大卫的子孙！」就甚恼怒</a:t>
            </a:r>
            <a:endParaRPr lang="en-US" sz="40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9963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3416320"/>
          </a:xfrm>
          <a:prstGeom prst="rect">
            <a:avLst/>
          </a:prstGeom>
        </p:spPr>
        <p:txBody>
          <a:bodyPr wrap="square">
            <a:spAutoFit/>
          </a:bodyPr>
          <a:lstStyle/>
          <a:p>
            <a:r>
              <a:rPr lang="en-US" sz="3600" baseline="30000" dirty="0" smtClean="0">
                <a:solidFill>
                  <a:schemeClr val="bg1"/>
                </a:solidFill>
              </a:rPr>
              <a:t>3</a:t>
            </a:r>
            <a:r>
              <a:rPr lang="en-US" sz="3600" baseline="30000" dirty="0">
                <a:solidFill>
                  <a:schemeClr val="bg1"/>
                </a:solidFill>
              </a:rPr>
              <a:t> </a:t>
            </a:r>
            <a:r>
              <a:rPr lang="en-US" sz="3600" dirty="0">
                <a:solidFill>
                  <a:schemeClr val="bg1"/>
                </a:solidFill>
              </a:rPr>
              <a:t>If anyone says anything to you, say that the Lord needs them, and he will send them right away.” </a:t>
            </a:r>
            <a:r>
              <a:rPr lang="en-US" sz="3600" dirty="0" smtClean="0">
                <a:solidFill>
                  <a:schemeClr val="bg1"/>
                </a:solidFill>
              </a:rPr>
              <a:t> </a:t>
            </a:r>
            <a:r>
              <a:rPr lang="en-US" sz="3600" baseline="30000" dirty="0" smtClean="0">
                <a:solidFill>
                  <a:schemeClr val="bg1"/>
                </a:solidFill>
              </a:rPr>
              <a:t>4</a:t>
            </a:r>
            <a:r>
              <a:rPr lang="en-US" sz="3600" baseline="30000" dirty="0">
                <a:solidFill>
                  <a:schemeClr val="bg1"/>
                </a:solidFill>
              </a:rPr>
              <a:t> </a:t>
            </a:r>
            <a:r>
              <a:rPr lang="en-US" sz="3600" dirty="0">
                <a:solidFill>
                  <a:schemeClr val="bg1"/>
                </a:solidFill>
              </a:rPr>
              <a:t>This took place to fulfill what was spoken through the prophet: </a:t>
            </a: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Matthew 21:1-17</a:t>
            </a:r>
            <a:endParaRPr lang="en-US" dirty="0">
              <a:solidFill>
                <a:schemeClr val="bg1"/>
              </a:solidFill>
            </a:endParaRPr>
          </a:p>
        </p:txBody>
      </p:sp>
      <p:sp>
        <p:nvSpPr>
          <p:cNvPr id="6" name="Rectangle 5"/>
          <p:cNvSpPr/>
          <p:nvPr/>
        </p:nvSpPr>
        <p:spPr>
          <a:xfrm>
            <a:off x="6198576" y="1714308"/>
            <a:ext cx="5503986" cy="4154984"/>
          </a:xfrm>
          <a:prstGeom prst="rect">
            <a:avLst/>
          </a:prstGeom>
        </p:spPr>
        <p:txBody>
          <a:bodyPr wrap="square">
            <a:spAutoFit/>
          </a:bodyPr>
          <a:lstStyle/>
          <a:p>
            <a:r>
              <a:rPr lang="en-US" altLang="zh-CN" sz="4400" baseline="30000" dirty="0" smtClean="0">
                <a:solidFill>
                  <a:srgbClr val="FFFF00"/>
                </a:solidFill>
                <a:latin typeface="DFKai-SB" panose="03000509000000000000" pitchFamily="65" charset="-120"/>
                <a:ea typeface="DFKai-SB" panose="03000509000000000000" pitchFamily="65" charset="-120"/>
              </a:rPr>
              <a:t>3</a:t>
            </a:r>
            <a:r>
              <a:rPr lang="zh-CN" altLang="en-US" sz="4400" dirty="0" smtClean="0">
                <a:solidFill>
                  <a:srgbClr val="FFFF00"/>
                </a:solidFill>
                <a:latin typeface="DFKai-SB" panose="03000509000000000000" pitchFamily="65" charset="-120"/>
                <a:ea typeface="DFKai-SB" panose="03000509000000000000" pitchFamily="65" charset="-120"/>
              </a:rPr>
              <a:t> </a:t>
            </a:r>
            <a:r>
              <a:rPr lang="zh-CN" altLang="en-US" sz="4400" dirty="0">
                <a:solidFill>
                  <a:srgbClr val="FFFF00"/>
                </a:solidFill>
                <a:latin typeface="DFKai-SB" panose="03000509000000000000" pitchFamily="65" charset="-120"/>
                <a:ea typeface="DFKai-SB" panose="03000509000000000000" pitchFamily="65" charset="-120"/>
              </a:rPr>
              <a:t>若有人对你们说什么，你们就说：</a:t>
            </a:r>
            <a:r>
              <a:rPr lang="en-US" altLang="zh-CN" sz="4400" dirty="0">
                <a:solidFill>
                  <a:srgbClr val="FFFF00"/>
                </a:solidFill>
                <a:latin typeface="DFKai-SB" panose="03000509000000000000" pitchFamily="65" charset="-120"/>
                <a:ea typeface="DFKai-SB" panose="03000509000000000000" pitchFamily="65" charset="-120"/>
              </a:rPr>
              <a:t>『</a:t>
            </a:r>
            <a:r>
              <a:rPr lang="zh-CN" altLang="en-US" sz="4400" dirty="0">
                <a:solidFill>
                  <a:srgbClr val="FFFF00"/>
                </a:solidFill>
                <a:latin typeface="DFKai-SB" panose="03000509000000000000" pitchFamily="65" charset="-120"/>
                <a:ea typeface="DFKai-SB" panose="03000509000000000000" pitchFamily="65" charset="-120"/>
              </a:rPr>
              <a:t>主要用它。</a:t>
            </a:r>
            <a:r>
              <a:rPr lang="en-US" altLang="zh-CN" sz="4400" dirty="0">
                <a:solidFill>
                  <a:srgbClr val="FFFF00"/>
                </a:solidFill>
                <a:latin typeface="DFKai-SB" panose="03000509000000000000" pitchFamily="65" charset="-120"/>
                <a:ea typeface="DFKai-SB" panose="03000509000000000000" pitchFamily="65" charset="-120"/>
              </a:rPr>
              <a:t>』</a:t>
            </a:r>
            <a:r>
              <a:rPr lang="zh-CN" altLang="en-US" sz="4400" dirty="0">
                <a:solidFill>
                  <a:srgbClr val="FFFF00"/>
                </a:solidFill>
                <a:latin typeface="DFKai-SB" panose="03000509000000000000" pitchFamily="65" charset="-120"/>
                <a:ea typeface="DFKai-SB" panose="03000509000000000000" pitchFamily="65" charset="-120"/>
              </a:rPr>
              <a:t>那人必立时让你们牵来。</a:t>
            </a:r>
            <a:r>
              <a:rPr lang="en-US" altLang="zh-CN" sz="4400" baseline="30000" dirty="0">
                <a:solidFill>
                  <a:srgbClr val="FFFF00"/>
                </a:solidFill>
                <a:latin typeface="DFKai-SB" panose="03000509000000000000" pitchFamily="65" charset="-120"/>
                <a:ea typeface="DFKai-SB" panose="03000509000000000000" pitchFamily="65" charset="-120"/>
              </a:rPr>
              <a:t>4</a:t>
            </a:r>
            <a:r>
              <a:rPr lang="zh-CN" altLang="en-US" sz="4400" dirty="0">
                <a:solidFill>
                  <a:srgbClr val="FFFF00"/>
                </a:solidFill>
                <a:latin typeface="DFKai-SB" panose="03000509000000000000" pitchFamily="65" charset="-120"/>
                <a:ea typeface="DFKai-SB" panose="03000509000000000000" pitchFamily="65" charset="-120"/>
              </a:rPr>
              <a:t> 这事成就是要应验先知的话，说</a:t>
            </a:r>
            <a:r>
              <a:rPr lang="zh-CN" altLang="en-US" sz="4400" dirty="0" smtClean="0">
                <a:solidFill>
                  <a:srgbClr val="FFFF00"/>
                </a:solidFill>
                <a:latin typeface="DFKai-SB" panose="03000509000000000000" pitchFamily="65" charset="-120"/>
                <a:ea typeface="DFKai-SB" panose="03000509000000000000" pitchFamily="65" charset="-120"/>
              </a:rPr>
              <a:t>：</a:t>
            </a:r>
            <a:endParaRPr lang="zh-CN" altLang="en-US" sz="44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6354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582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837" y="703385"/>
            <a:ext cx="10585939" cy="3477875"/>
          </a:xfrm>
          <a:prstGeom prst="rect">
            <a:avLst/>
          </a:prstGeom>
        </p:spPr>
        <p:txBody>
          <a:bodyPr wrap="square">
            <a:spAutoFit/>
          </a:bodyPr>
          <a:lstStyle/>
          <a:p>
            <a:r>
              <a:rPr lang="en-US" sz="4400" baseline="30000" dirty="0">
                <a:latin typeface="DFKai-SB" panose="03000509000000000000" pitchFamily="65" charset="-120"/>
                <a:ea typeface="DFKai-SB" panose="03000509000000000000" pitchFamily="65" charset="-120"/>
              </a:rPr>
              <a:t>19</a:t>
            </a:r>
            <a:r>
              <a:rPr lang="en-US" sz="4400" dirty="0">
                <a:latin typeface="DFKai-SB" panose="03000509000000000000" pitchFamily="65" charset="-120"/>
                <a:ea typeface="DFKai-SB" panose="03000509000000000000" pitchFamily="65" charset="-120"/>
              </a:rPr>
              <a:t> </a:t>
            </a:r>
            <a:r>
              <a:rPr lang="zh-CN" altLang="en-US" sz="4400" dirty="0">
                <a:latin typeface="DFKai-SB" panose="03000509000000000000" pitchFamily="65" charset="-120"/>
                <a:ea typeface="DFKai-SB" panose="03000509000000000000" pitchFamily="65" charset="-120"/>
              </a:rPr>
              <a:t>那日（就是七日的第一日）晚上，门徒所在的地方，因怕犹太人，门都关了。耶稣来，站在当中，对他们说：「愿你们平安！」</a:t>
            </a:r>
            <a:r>
              <a:rPr lang="en-US" sz="4400" baseline="30000" dirty="0">
                <a:latin typeface="DFKai-SB" panose="03000509000000000000" pitchFamily="65" charset="-120"/>
                <a:ea typeface="DFKai-SB" panose="03000509000000000000" pitchFamily="65" charset="-120"/>
              </a:rPr>
              <a:t>20</a:t>
            </a:r>
            <a:r>
              <a:rPr lang="en-US" sz="4400" dirty="0">
                <a:latin typeface="DFKai-SB" panose="03000509000000000000" pitchFamily="65" charset="-120"/>
                <a:ea typeface="DFKai-SB" panose="03000509000000000000" pitchFamily="65" charset="-120"/>
              </a:rPr>
              <a:t> </a:t>
            </a:r>
            <a:r>
              <a:rPr lang="zh-CN" altLang="en-US" sz="4400" dirty="0">
                <a:latin typeface="DFKai-SB" panose="03000509000000000000" pitchFamily="65" charset="-120"/>
                <a:ea typeface="DFKai-SB" panose="03000509000000000000" pitchFamily="65" charset="-120"/>
              </a:rPr>
              <a:t>说了这话，就把手和肋旁指给他们看。门徒看见主，就喜乐了。</a:t>
            </a:r>
            <a:endParaRPr lang="en-US" sz="44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826481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97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44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47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645" y="633046"/>
            <a:ext cx="10374923" cy="5078313"/>
          </a:xfrm>
          <a:prstGeom prst="rect">
            <a:avLst/>
          </a:prstGeom>
        </p:spPr>
        <p:txBody>
          <a:bodyPr wrap="square">
            <a:spAutoFit/>
          </a:bodyPr>
          <a:lstStyle/>
          <a:p>
            <a:r>
              <a:rPr lang="en-US" sz="3600" baseline="30000" dirty="0">
                <a:latin typeface="DFKai-SB" panose="03000509000000000000" pitchFamily="65" charset="-120"/>
                <a:ea typeface="DFKai-SB" panose="03000509000000000000" pitchFamily="65" charset="-120"/>
              </a:rPr>
              <a:t>11</a:t>
            </a:r>
            <a:r>
              <a:rPr lang="en-US" sz="3600" dirty="0">
                <a:latin typeface="DFKai-SB" panose="03000509000000000000" pitchFamily="65" charset="-120"/>
                <a:ea typeface="DFKai-SB" panose="03000509000000000000" pitchFamily="65" charset="-120"/>
              </a:rPr>
              <a:t> </a:t>
            </a:r>
            <a:r>
              <a:rPr lang="zh-CN" altLang="en-US" sz="3600" dirty="0">
                <a:latin typeface="DFKai-SB" panose="03000509000000000000" pitchFamily="65" charset="-120"/>
                <a:ea typeface="DFKai-SB" panose="03000509000000000000" pitchFamily="65" charset="-120"/>
              </a:rPr>
              <a:t>我观看，见天开了。有一匹白马，骑在马上的称为诚信真实，他审判，争战，都按着公义。</a:t>
            </a:r>
            <a:r>
              <a:rPr lang="en-US" sz="3600" baseline="30000" dirty="0">
                <a:latin typeface="DFKai-SB" panose="03000509000000000000" pitchFamily="65" charset="-120"/>
                <a:ea typeface="DFKai-SB" panose="03000509000000000000" pitchFamily="65" charset="-120"/>
              </a:rPr>
              <a:t>12</a:t>
            </a:r>
            <a:r>
              <a:rPr lang="en-US" sz="3600" dirty="0">
                <a:latin typeface="DFKai-SB" panose="03000509000000000000" pitchFamily="65" charset="-120"/>
                <a:ea typeface="DFKai-SB" panose="03000509000000000000" pitchFamily="65" charset="-120"/>
              </a:rPr>
              <a:t> </a:t>
            </a:r>
            <a:r>
              <a:rPr lang="zh-CN" altLang="en-US" sz="3600" dirty="0">
                <a:latin typeface="DFKai-SB" panose="03000509000000000000" pitchFamily="65" charset="-120"/>
                <a:ea typeface="DFKai-SB" panose="03000509000000000000" pitchFamily="65" charset="-120"/>
              </a:rPr>
              <a:t>他的眼睛如火焰，他头上戴着许多冠冕；又有写着的名字，除了他自己没有人知道。</a:t>
            </a:r>
            <a:r>
              <a:rPr lang="en-US" sz="3600" baseline="30000" dirty="0">
                <a:latin typeface="DFKai-SB" panose="03000509000000000000" pitchFamily="65" charset="-120"/>
                <a:ea typeface="DFKai-SB" panose="03000509000000000000" pitchFamily="65" charset="-120"/>
              </a:rPr>
              <a:t>13</a:t>
            </a:r>
            <a:r>
              <a:rPr lang="en-US" sz="3600" dirty="0">
                <a:latin typeface="DFKai-SB" panose="03000509000000000000" pitchFamily="65" charset="-120"/>
                <a:ea typeface="DFKai-SB" panose="03000509000000000000" pitchFamily="65" charset="-120"/>
              </a:rPr>
              <a:t> </a:t>
            </a:r>
            <a:r>
              <a:rPr lang="zh-CN" altLang="en-US" sz="3600" dirty="0">
                <a:latin typeface="DFKai-SB" panose="03000509000000000000" pitchFamily="65" charset="-120"/>
                <a:ea typeface="DFKai-SB" panose="03000509000000000000" pitchFamily="65" charset="-120"/>
              </a:rPr>
              <a:t>他穿着溅了血的衣服；他的名称为　神之道。</a:t>
            </a:r>
            <a:r>
              <a:rPr lang="en-US" sz="3600" baseline="30000" dirty="0">
                <a:latin typeface="DFKai-SB" panose="03000509000000000000" pitchFamily="65" charset="-120"/>
                <a:ea typeface="DFKai-SB" panose="03000509000000000000" pitchFamily="65" charset="-120"/>
              </a:rPr>
              <a:t>14</a:t>
            </a:r>
            <a:r>
              <a:rPr lang="en-US" sz="3600" dirty="0">
                <a:latin typeface="DFKai-SB" panose="03000509000000000000" pitchFamily="65" charset="-120"/>
                <a:ea typeface="DFKai-SB" panose="03000509000000000000" pitchFamily="65" charset="-120"/>
              </a:rPr>
              <a:t> </a:t>
            </a:r>
            <a:r>
              <a:rPr lang="zh-CN" altLang="en-US" sz="3600" dirty="0">
                <a:latin typeface="DFKai-SB" panose="03000509000000000000" pitchFamily="65" charset="-120"/>
                <a:ea typeface="DFKai-SB" panose="03000509000000000000" pitchFamily="65" charset="-120"/>
              </a:rPr>
              <a:t>在天上的众军骑着白马，穿着细麻衣，又白又洁，跟随他。</a:t>
            </a:r>
            <a:r>
              <a:rPr lang="en-US" sz="3600" baseline="30000" dirty="0">
                <a:latin typeface="DFKai-SB" panose="03000509000000000000" pitchFamily="65" charset="-120"/>
                <a:ea typeface="DFKai-SB" panose="03000509000000000000" pitchFamily="65" charset="-120"/>
              </a:rPr>
              <a:t>15</a:t>
            </a:r>
            <a:r>
              <a:rPr lang="en-US" sz="3600" dirty="0">
                <a:latin typeface="DFKai-SB" panose="03000509000000000000" pitchFamily="65" charset="-120"/>
                <a:ea typeface="DFKai-SB" panose="03000509000000000000" pitchFamily="65" charset="-120"/>
              </a:rPr>
              <a:t> </a:t>
            </a:r>
            <a:r>
              <a:rPr lang="zh-CN" altLang="en-US" sz="3600" dirty="0">
                <a:latin typeface="DFKai-SB" panose="03000509000000000000" pitchFamily="65" charset="-120"/>
                <a:ea typeface="DFKai-SB" panose="03000509000000000000" pitchFamily="65" charset="-120"/>
              </a:rPr>
              <a:t>有利剑从他口中出来，可以击杀列国。他必用铁杖辖管他们，并要踹全能　神烈怒的酒榨。</a:t>
            </a:r>
            <a:r>
              <a:rPr lang="en-US" sz="3600" baseline="30000" dirty="0">
                <a:latin typeface="DFKai-SB" panose="03000509000000000000" pitchFamily="65" charset="-120"/>
                <a:ea typeface="DFKai-SB" panose="03000509000000000000" pitchFamily="65" charset="-120"/>
              </a:rPr>
              <a:t>16</a:t>
            </a:r>
            <a:r>
              <a:rPr lang="en-US" sz="3600" dirty="0">
                <a:latin typeface="DFKai-SB" panose="03000509000000000000" pitchFamily="65" charset="-120"/>
                <a:ea typeface="DFKai-SB" panose="03000509000000000000" pitchFamily="65" charset="-120"/>
              </a:rPr>
              <a:t> </a:t>
            </a:r>
            <a:r>
              <a:rPr lang="zh-CN" altLang="en-US" sz="3600" dirty="0">
                <a:latin typeface="DFKai-SB" panose="03000509000000000000" pitchFamily="65" charset="-120"/>
                <a:ea typeface="DFKai-SB" panose="03000509000000000000" pitchFamily="65" charset="-120"/>
              </a:rPr>
              <a:t>在他衣服和大腿上有名写着说：「万王之王，万主之主。」</a:t>
            </a:r>
            <a:endParaRPr lang="en-US" sz="36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904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4524315"/>
          </a:xfrm>
          <a:prstGeom prst="rect">
            <a:avLst/>
          </a:prstGeom>
        </p:spPr>
        <p:txBody>
          <a:bodyPr wrap="square">
            <a:spAutoFit/>
          </a:bodyPr>
          <a:lstStyle/>
          <a:p>
            <a:r>
              <a:rPr lang="en-US" sz="3200" baseline="30000" dirty="0" smtClean="0">
                <a:solidFill>
                  <a:schemeClr val="bg1"/>
                </a:solidFill>
              </a:rPr>
              <a:t>5</a:t>
            </a:r>
            <a:r>
              <a:rPr lang="en-US" sz="3200" baseline="30000" dirty="0">
                <a:solidFill>
                  <a:schemeClr val="bg1"/>
                </a:solidFill>
              </a:rPr>
              <a:t> </a:t>
            </a:r>
            <a:r>
              <a:rPr lang="en-US" sz="3200" dirty="0">
                <a:solidFill>
                  <a:schemeClr val="bg1"/>
                </a:solidFill>
              </a:rPr>
              <a:t>“Say to Daughter Zion, </a:t>
            </a:r>
          </a:p>
          <a:p>
            <a:r>
              <a:rPr lang="en-US" sz="3200" dirty="0">
                <a:solidFill>
                  <a:schemeClr val="bg1"/>
                </a:solidFill>
              </a:rPr>
              <a:t>‘See, your king comes to you, </a:t>
            </a:r>
          </a:p>
          <a:p>
            <a:r>
              <a:rPr lang="en-US" sz="3200" dirty="0">
                <a:solidFill>
                  <a:schemeClr val="bg1"/>
                </a:solidFill>
              </a:rPr>
              <a:t>gentle and riding on a donkey, </a:t>
            </a:r>
          </a:p>
          <a:p>
            <a:r>
              <a:rPr lang="en-US" sz="3200" dirty="0">
                <a:solidFill>
                  <a:schemeClr val="bg1"/>
                </a:solidFill>
              </a:rPr>
              <a:t>and on a colt, the foal of a donkey.’ </a:t>
            </a:r>
            <a:r>
              <a:rPr lang="en-US" sz="3200" dirty="0" smtClean="0">
                <a:solidFill>
                  <a:schemeClr val="bg1"/>
                </a:solidFill>
              </a:rPr>
              <a:t>” </a:t>
            </a:r>
            <a:r>
              <a:rPr lang="en-US" sz="3200" baseline="30000" dirty="0" smtClean="0">
                <a:solidFill>
                  <a:schemeClr val="bg1"/>
                </a:solidFill>
              </a:rPr>
              <a:t>6</a:t>
            </a:r>
            <a:r>
              <a:rPr lang="en-US" sz="3200" baseline="30000" dirty="0">
                <a:solidFill>
                  <a:schemeClr val="bg1"/>
                </a:solidFill>
              </a:rPr>
              <a:t> </a:t>
            </a:r>
            <a:r>
              <a:rPr lang="en-US" sz="3200" dirty="0">
                <a:solidFill>
                  <a:schemeClr val="bg1"/>
                </a:solidFill>
              </a:rPr>
              <a:t>The disciples went and did as Jesus had instructed them. </a:t>
            </a:r>
            <a:r>
              <a:rPr lang="en-US" sz="3200" baseline="30000" dirty="0">
                <a:solidFill>
                  <a:schemeClr val="bg1"/>
                </a:solidFill>
              </a:rPr>
              <a:t>7 </a:t>
            </a:r>
            <a:r>
              <a:rPr lang="en-US" sz="3200" dirty="0">
                <a:solidFill>
                  <a:schemeClr val="bg1"/>
                </a:solidFill>
              </a:rPr>
              <a:t>They brought the donkey and the colt and placed their cloaks on them for Jesus to sit on. </a:t>
            </a: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Matthew 21:1-17</a:t>
            </a:r>
            <a:endParaRPr lang="en-US" dirty="0">
              <a:solidFill>
                <a:schemeClr val="bg1"/>
              </a:solidFill>
            </a:endParaRPr>
          </a:p>
        </p:txBody>
      </p:sp>
      <p:sp>
        <p:nvSpPr>
          <p:cNvPr id="6" name="Rectangle 5"/>
          <p:cNvSpPr/>
          <p:nvPr/>
        </p:nvSpPr>
        <p:spPr>
          <a:xfrm>
            <a:off x="6198576" y="1714308"/>
            <a:ext cx="5503986" cy="4524315"/>
          </a:xfrm>
          <a:prstGeom prst="rect">
            <a:avLst/>
          </a:prstGeom>
        </p:spPr>
        <p:txBody>
          <a:bodyPr wrap="square">
            <a:spAutoFit/>
          </a:bodyPr>
          <a:lstStyle/>
          <a:p>
            <a:r>
              <a:rPr lang="en-US" altLang="zh-CN" sz="3600" baseline="30000" dirty="0" smtClean="0">
                <a:solidFill>
                  <a:srgbClr val="FFFF00"/>
                </a:solidFill>
                <a:latin typeface="DFKai-SB" panose="03000509000000000000" pitchFamily="65" charset="-120"/>
                <a:ea typeface="DFKai-SB" panose="03000509000000000000" pitchFamily="65" charset="-120"/>
              </a:rPr>
              <a:t>5</a:t>
            </a:r>
            <a:r>
              <a:rPr lang="zh-CN" altLang="en-US" sz="3600" dirty="0" smtClean="0">
                <a:solidFill>
                  <a:srgbClr val="FFFF00"/>
                </a:solidFill>
                <a:latin typeface="DFKai-SB" panose="03000509000000000000" pitchFamily="65" charset="-120"/>
                <a:ea typeface="DFKai-SB" panose="03000509000000000000" pitchFamily="65" charset="-120"/>
              </a:rPr>
              <a:t> </a:t>
            </a:r>
            <a:r>
              <a:rPr lang="zh-CN" altLang="en-US" sz="3600" dirty="0">
                <a:solidFill>
                  <a:srgbClr val="FFFF00"/>
                </a:solidFill>
                <a:latin typeface="DFKai-SB" panose="03000509000000000000" pitchFamily="65" charset="-120"/>
                <a:ea typeface="DFKai-SB" panose="03000509000000000000" pitchFamily="65" charset="-120"/>
              </a:rPr>
              <a:t>要对锡安的居民说</a:t>
            </a:r>
            <a:r>
              <a:rPr lang="zh-CN" altLang="en-US" sz="3600" dirty="0" smtClean="0">
                <a:solidFill>
                  <a:srgbClr val="FFFF00"/>
                </a:solidFill>
                <a:latin typeface="DFKai-SB" panose="03000509000000000000" pitchFamily="65" charset="-120"/>
                <a:ea typeface="DFKai-SB" panose="03000509000000000000" pitchFamily="65" charset="-120"/>
              </a:rPr>
              <a:t>：看</a:t>
            </a:r>
            <a:r>
              <a:rPr lang="zh-CN" altLang="en-US" sz="3600" dirty="0">
                <a:solidFill>
                  <a:srgbClr val="FFFF00"/>
                </a:solidFill>
                <a:latin typeface="DFKai-SB" panose="03000509000000000000" pitchFamily="65" charset="-120"/>
                <a:ea typeface="DFKai-SB" panose="03000509000000000000" pitchFamily="65" charset="-120"/>
              </a:rPr>
              <a:t>哪，你的王来到你这</a:t>
            </a:r>
            <a:r>
              <a:rPr lang="zh-CN" altLang="en-US" sz="3600" dirty="0" smtClean="0">
                <a:solidFill>
                  <a:srgbClr val="FFFF00"/>
                </a:solidFill>
                <a:latin typeface="DFKai-SB" panose="03000509000000000000" pitchFamily="65" charset="-120"/>
                <a:ea typeface="DFKai-SB" panose="03000509000000000000" pitchFamily="65" charset="-120"/>
              </a:rPr>
              <a:t>里， 是</a:t>
            </a:r>
            <a:r>
              <a:rPr lang="zh-CN" altLang="en-US" sz="3600" dirty="0">
                <a:solidFill>
                  <a:srgbClr val="FFFF00"/>
                </a:solidFill>
                <a:latin typeface="DFKai-SB" panose="03000509000000000000" pitchFamily="65" charset="-120"/>
                <a:ea typeface="DFKai-SB" panose="03000509000000000000" pitchFamily="65" charset="-120"/>
              </a:rPr>
              <a:t>温柔的，又骑着</a:t>
            </a:r>
            <a:r>
              <a:rPr lang="zh-CN" altLang="en-US" sz="3600" dirty="0" smtClean="0">
                <a:solidFill>
                  <a:srgbClr val="FFFF00"/>
                </a:solidFill>
                <a:latin typeface="DFKai-SB" panose="03000509000000000000" pitchFamily="65" charset="-120"/>
                <a:ea typeface="DFKai-SB" panose="03000509000000000000" pitchFamily="65" charset="-120"/>
              </a:rPr>
              <a:t>驴，就</a:t>
            </a:r>
            <a:r>
              <a:rPr lang="zh-CN" altLang="en-US" sz="3600" dirty="0">
                <a:solidFill>
                  <a:srgbClr val="FFFF00"/>
                </a:solidFill>
                <a:latin typeface="DFKai-SB" panose="03000509000000000000" pitchFamily="65" charset="-120"/>
                <a:ea typeface="DFKai-SB" panose="03000509000000000000" pitchFamily="65" charset="-120"/>
              </a:rPr>
              <a:t>是骑着驴驹子</a:t>
            </a:r>
            <a:r>
              <a:rPr lang="zh-CN" altLang="en-US" sz="3600" dirty="0" smtClean="0">
                <a:solidFill>
                  <a:srgbClr val="FFFF00"/>
                </a:solidFill>
                <a:latin typeface="DFKai-SB" panose="03000509000000000000" pitchFamily="65" charset="-120"/>
                <a:ea typeface="DFKai-SB" panose="03000509000000000000" pitchFamily="65" charset="-120"/>
              </a:rPr>
              <a:t>。」</a:t>
            </a:r>
            <a:r>
              <a:rPr lang="en-US" altLang="zh-CN" sz="3600" baseline="30000" dirty="0" smtClean="0">
                <a:solidFill>
                  <a:srgbClr val="FFFF00"/>
                </a:solidFill>
                <a:latin typeface="DFKai-SB" panose="03000509000000000000" pitchFamily="65" charset="-120"/>
                <a:ea typeface="DFKai-SB" panose="03000509000000000000" pitchFamily="65" charset="-120"/>
              </a:rPr>
              <a:t>6</a:t>
            </a:r>
            <a:r>
              <a:rPr lang="zh-CN" altLang="en-US" sz="3600" dirty="0" smtClean="0">
                <a:solidFill>
                  <a:srgbClr val="FFFF00"/>
                </a:solidFill>
                <a:latin typeface="DFKai-SB" panose="03000509000000000000" pitchFamily="65" charset="-120"/>
                <a:ea typeface="DFKai-SB" panose="03000509000000000000" pitchFamily="65" charset="-120"/>
              </a:rPr>
              <a:t> </a:t>
            </a:r>
            <a:r>
              <a:rPr lang="zh-CN" altLang="en-US" sz="3600" dirty="0">
                <a:solidFill>
                  <a:srgbClr val="FFFF00"/>
                </a:solidFill>
                <a:latin typeface="DFKai-SB" panose="03000509000000000000" pitchFamily="65" charset="-120"/>
                <a:ea typeface="DFKai-SB" panose="03000509000000000000" pitchFamily="65" charset="-120"/>
              </a:rPr>
              <a:t>门徒就照耶稣所吩咐的去行，</a:t>
            </a:r>
            <a:r>
              <a:rPr lang="en-US" altLang="zh-CN" sz="3600" baseline="30000" dirty="0" smtClean="0">
                <a:solidFill>
                  <a:srgbClr val="FFFF00"/>
                </a:solidFill>
                <a:latin typeface="DFKai-SB" panose="03000509000000000000" pitchFamily="65" charset="-120"/>
                <a:ea typeface="DFKai-SB" panose="03000509000000000000" pitchFamily="65" charset="-120"/>
              </a:rPr>
              <a:t>7</a:t>
            </a:r>
            <a:r>
              <a:rPr lang="zh-CN" altLang="en-US" sz="3600" dirty="0" smtClean="0">
                <a:solidFill>
                  <a:srgbClr val="FFFF00"/>
                </a:solidFill>
                <a:latin typeface="DFKai-SB" panose="03000509000000000000" pitchFamily="65" charset="-120"/>
                <a:ea typeface="DFKai-SB" panose="03000509000000000000" pitchFamily="65" charset="-120"/>
              </a:rPr>
              <a:t> 牵</a:t>
            </a:r>
            <a:r>
              <a:rPr lang="zh-CN" altLang="en-US" sz="3600" dirty="0">
                <a:solidFill>
                  <a:srgbClr val="FFFF00"/>
                </a:solidFill>
                <a:latin typeface="DFKai-SB" panose="03000509000000000000" pitchFamily="65" charset="-120"/>
                <a:ea typeface="DFKai-SB" panose="03000509000000000000" pitchFamily="65" charset="-120"/>
              </a:rPr>
              <a:t>了驴和驴驹来，把自己的衣服搭在上面，耶稣就骑上</a:t>
            </a:r>
            <a:r>
              <a:rPr lang="zh-CN" altLang="en-US" sz="3600" dirty="0" smtClean="0">
                <a:solidFill>
                  <a:srgbClr val="FFFF00"/>
                </a:solidFill>
                <a:latin typeface="DFKai-SB" panose="03000509000000000000" pitchFamily="65" charset="-120"/>
                <a:ea typeface="DFKai-SB" panose="03000509000000000000" pitchFamily="65" charset="-120"/>
              </a:rPr>
              <a:t>。</a:t>
            </a:r>
            <a:endParaRPr lang="zh-CN" altLang="en-US" sz="36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59216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5016758"/>
          </a:xfrm>
          <a:prstGeom prst="rect">
            <a:avLst/>
          </a:prstGeom>
        </p:spPr>
        <p:txBody>
          <a:bodyPr wrap="square">
            <a:spAutoFit/>
          </a:bodyPr>
          <a:lstStyle/>
          <a:p>
            <a:r>
              <a:rPr lang="en-US" sz="3200" baseline="30000" dirty="0" smtClean="0">
                <a:solidFill>
                  <a:srgbClr val="FFFF00"/>
                </a:solidFill>
              </a:rPr>
              <a:t>8</a:t>
            </a:r>
            <a:r>
              <a:rPr lang="en-US" sz="3200" baseline="30000" dirty="0">
                <a:solidFill>
                  <a:srgbClr val="FFFF00"/>
                </a:solidFill>
              </a:rPr>
              <a:t> </a:t>
            </a:r>
            <a:r>
              <a:rPr lang="en-US" sz="3200" dirty="0">
                <a:solidFill>
                  <a:srgbClr val="FFFF00"/>
                </a:solidFill>
              </a:rPr>
              <a:t>A very large crowd spread their cloaks on the road, while others cut branches from the trees and spread them on the road. </a:t>
            </a:r>
            <a:r>
              <a:rPr lang="en-US" sz="3200" baseline="30000" dirty="0">
                <a:solidFill>
                  <a:srgbClr val="FFFF00"/>
                </a:solidFill>
              </a:rPr>
              <a:t>9 </a:t>
            </a:r>
            <a:r>
              <a:rPr lang="en-US" sz="3200" dirty="0">
                <a:solidFill>
                  <a:srgbClr val="FFFF00"/>
                </a:solidFill>
              </a:rPr>
              <a:t>The crowds that went ahead of him and those that followed shouted, </a:t>
            </a:r>
            <a:endParaRPr lang="en-US" sz="3200" dirty="0" smtClean="0">
              <a:solidFill>
                <a:srgbClr val="FFFF00"/>
              </a:solidFill>
            </a:endParaRPr>
          </a:p>
          <a:p>
            <a:r>
              <a:rPr lang="en-US" sz="3200" dirty="0" smtClean="0">
                <a:solidFill>
                  <a:srgbClr val="FFFF00"/>
                </a:solidFill>
              </a:rPr>
              <a:t>“Hosanna to the Son of David!” </a:t>
            </a:r>
          </a:p>
          <a:p>
            <a:r>
              <a:rPr lang="en-US" sz="3200" dirty="0" smtClean="0">
                <a:solidFill>
                  <a:srgbClr val="FFFF00"/>
                </a:solidFill>
              </a:rPr>
              <a:t>“Blessed is he who comes in the name of the Lord!”  </a:t>
            </a:r>
          </a:p>
          <a:p>
            <a:r>
              <a:rPr lang="en-US" sz="3200" dirty="0" smtClean="0">
                <a:solidFill>
                  <a:srgbClr val="FFFF00"/>
                </a:solidFill>
              </a:rPr>
              <a:t>“</a:t>
            </a:r>
            <a:r>
              <a:rPr lang="en-US" sz="3200" dirty="0">
                <a:solidFill>
                  <a:srgbClr val="FFFF00"/>
                </a:solidFill>
              </a:rPr>
              <a:t>Hosanna in the highest heaven!” </a:t>
            </a: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Matthew 21:1-17</a:t>
            </a:r>
            <a:endParaRPr lang="en-US" dirty="0">
              <a:solidFill>
                <a:schemeClr val="bg1"/>
              </a:solidFill>
            </a:endParaRPr>
          </a:p>
        </p:txBody>
      </p:sp>
      <p:sp>
        <p:nvSpPr>
          <p:cNvPr id="6" name="Rectangle 5"/>
          <p:cNvSpPr/>
          <p:nvPr/>
        </p:nvSpPr>
        <p:spPr>
          <a:xfrm>
            <a:off x="6198575" y="1714308"/>
            <a:ext cx="5715257" cy="3416320"/>
          </a:xfrm>
          <a:prstGeom prst="rect">
            <a:avLst/>
          </a:prstGeom>
        </p:spPr>
        <p:txBody>
          <a:bodyPr wrap="square">
            <a:spAutoFit/>
          </a:bodyPr>
          <a:lstStyle/>
          <a:p>
            <a:r>
              <a:rPr lang="en-US" altLang="zh-CN" sz="3600" baseline="30000" dirty="0" smtClean="0">
                <a:solidFill>
                  <a:schemeClr val="bg1"/>
                </a:solidFill>
                <a:latin typeface="DFKai-SB" panose="03000509000000000000" pitchFamily="65" charset="-120"/>
                <a:ea typeface="DFKai-SB" panose="03000509000000000000" pitchFamily="65" charset="-120"/>
              </a:rPr>
              <a:t>8</a:t>
            </a:r>
            <a:r>
              <a:rPr lang="zh-CN" altLang="en-US" sz="3600" dirty="0" smtClean="0">
                <a:solidFill>
                  <a:schemeClr val="bg1"/>
                </a:solidFill>
                <a:latin typeface="DFKai-SB" panose="03000509000000000000" pitchFamily="65" charset="-120"/>
                <a:ea typeface="DFKai-SB" panose="03000509000000000000" pitchFamily="65" charset="-120"/>
              </a:rPr>
              <a:t> </a:t>
            </a:r>
            <a:r>
              <a:rPr lang="zh-CN" altLang="en-US" sz="3600" dirty="0">
                <a:solidFill>
                  <a:schemeClr val="bg1"/>
                </a:solidFill>
                <a:latin typeface="DFKai-SB" panose="03000509000000000000" pitchFamily="65" charset="-120"/>
                <a:ea typeface="DFKai-SB" panose="03000509000000000000" pitchFamily="65" charset="-120"/>
              </a:rPr>
              <a:t>众人多半把衣服铺在路上；还有人砍下树枝来铺在路上。</a:t>
            </a:r>
            <a:r>
              <a:rPr lang="en-US" altLang="zh-CN" sz="3600" baseline="30000" dirty="0">
                <a:solidFill>
                  <a:schemeClr val="bg1"/>
                </a:solidFill>
                <a:latin typeface="DFKai-SB" panose="03000509000000000000" pitchFamily="65" charset="-120"/>
                <a:ea typeface="DFKai-SB" panose="03000509000000000000" pitchFamily="65" charset="-120"/>
              </a:rPr>
              <a:t>9</a:t>
            </a:r>
            <a:r>
              <a:rPr lang="zh-CN" altLang="en-US" sz="3600" dirty="0">
                <a:solidFill>
                  <a:schemeClr val="bg1"/>
                </a:solidFill>
                <a:latin typeface="DFKai-SB" panose="03000509000000000000" pitchFamily="65" charset="-120"/>
                <a:ea typeface="DFKai-SB" panose="03000509000000000000" pitchFamily="65" charset="-120"/>
              </a:rPr>
              <a:t> 前行后随的众人喊着说： </a:t>
            </a:r>
          </a:p>
          <a:p>
            <a:r>
              <a:rPr lang="zh-CN" altLang="en-US" sz="3600" dirty="0">
                <a:solidFill>
                  <a:schemeClr val="bg1"/>
                </a:solidFill>
                <a:latin typeface="DFKai-SB" panose="03000509000000000000" pitchFamily="65" charset="-120"/>
                <a:ea typeface="DFKai-SB" panose="03000509000000000000" pitchFamily="65" charset="-120"/>
              </a:rPr>
              <a:t>	和散那归于大卫的子孙！ </a:t>
            </a:r>
          </a:p>
          <a:p>
            <a:r>
              <a:rPr lang="zh-CN" altLang="en-US" sz="3600" dirty="0">
                <a:solidFill>
                  <a:schemeClr val="bg1"/>
                </a:solidFill>
                <a:latin typeface="DFKai-SB" panose="03000509000000000000" pitchFamily="65" charset="-120"/>
                <a:ea typeface="DFKai-SB" panose="03000509000000000000" pitchFamily="65" charset="-120"/>
              </a:rPr>
              <a:t>	奉主名来的是应当称颂的！ </a:t>
            </a:r>
          </a:p>
          <a:p>
            <a:r>
              <a:rPr lang="zh-CN" altLang="en-US" sz="3600" dirty="0">
                <a:solidFill>
                  <a:schemeClr val="bg1"/>
                </a:solidFill>
                <a:latin typeface="DFKai-SB" panose="03000509000000000000" pitchFamily="65" charset="-120"/>
                <a:ea typeface="DFKai-SB" panose="03000509000000000000" pitchFamily="65" charset="-120"/>
              </a:rPr>
              <a:t>	高高在上和散那！ </a:t>
            </a:r>
          </a:p>
        </p:txBody>
      </p:sp>
    </p:spTree>
    <p:extLst>
      <p:ext uri="{BB962C8B-B14F-4D97-AF65-F5344CB8AC3E}">
        <p14:creationId xmlns:p14="http://schemas.microsoft.com/office/powerpoint/2010/main" val="81954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3539430"/>
          </a:xfrm>
          <a:prstGeom prst="rect">
            <a:avLst/>
          </a:prstGeom>
        </p:spPr>
        <p:txBody>
          <a:bodyPr wrap="square">
            <a:spAutoFit/>
          </a:bodyPr>
          <a:lstStyle/>
          <a:p>
            <a:r>
              <a:rPr lang="en-US" sz="3200" baseline="30000" dirty="0" smtClean="0">
                <a:solidFill>
                  <a:srgbClr val="FFFF00"/>
                </a:solidFill>
              </a:rPr>
              <a:t>10</a:t>
            </a:r>
            <a:r>
              <a:rPr lang="en-US" sz="3200" baseline="30000" dirty="0">
                <a:solidFill>
                  <a:srgbClr val="FFFF00"/>
                </a:solidFill>
              </a:rPr>
              <a:t> </a:t>
            </a:r>
            <a:r>
              <a:rPr lang="en-US" sz="3200" dirty="0">
                <a:solidFill>
                  <a:srgbClr val="FFFF00"/>
                </a:solidFill>
              </a:rPr>
              <a:t>When Jesus entered Jerusalem, the whole city was stirred and asked, “Who is this?” </a:t>
            </a:r>
          </a:p>
          <a:p>
            <a:r>
              <a:rPr lang="en-US" sz="3200" baseline="30000" dirty="0">
                <a:solidFill>
                  <a:srgbClr val="FFFF00"/>
                </a:solidFill>
              </a:rPr>
              <a:t>11 </a:t>
            </a:r>
            <a:r>
              <a:rPr lang="en-US" sz="3200" dirty="0">
                <a:solidFill>
                  <a:srgbClr val="FFFF00"/>
                </a:solidFill>
              </a:rPr>
              <a:t>The crowds answered, “This is Jesus, the prophet from Nazareth in Galilee.” </a:t>
            </a:r>
          </a:p>
          <a:p>
            <a:endParaRPr lang="en-US" sz="3200" dirty="0">
              <a:solidFill>
                <a:srgbClr val="FFFF00"/>
              </a:solidFill>
            </a:endParaRP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Matthew 21:1-17</a:t>
            </a:r>
            <a:endParaRPr lang="en-US" dirty="0">
              <a:solidFill>
                <a:schemeClr val="bg1"/>
              </a:solidFill>
            </a:endParaRPr>
          </a:p>
        </p:txBody>
      </p:sp>
      <p:sp>
        <p:nvSpPr>
          <p:cNvPr id="6" name="Rectangle 5"/>
          <p:cNvSpPr/>
          <p:nvPr/>
        </p:nvSpPr>
        <p:spPr>
          <a:xfrm>
            <a:off x="6198576" y="1714308"/>
            <a:ext cx="5503986" cy="3170099"/>
          </a:xfrm>
          <a:prstGeom prst="rect">
            <a:avLst/>
          </a:prstGeom>
        </p:spPr>
        <p:txBody>
          <a:bodyPr wrap="square">
            <a:spAutoFit/>
          </a:bodyPr>
          <a:lstStyle/>
          <a:p>
            <a:r>
              <a:rPr lang="en-US" altLang="zh-CN" sz="4000" baseline="30000" dirty="0" smtClean="0">
                <a:solidFill>
                  <a:schemeClr val="bg1"/>
                </a:solidFill>
                <a:latin typeface="DFKai-SB" panose="03000509000000000000" pitchFamily="65" charset="-120"/>
                <a:ea typeface="DFKai-SB" panose="03000509000000000000" pitchFamily="65" charset="-120"/>
              </a:rPr>
              <a:t>10</a:t>
            </a:r>
            <a:r>
              <a:rPr lang="zh-CN" altLang="en-US" sz="4000" dirty="0" smtClean="0">
                <a:solidFill>
                  <a:schemeClr val="bg1"/>
                </a:solidFill>
                <a:latin typeface="DFKai-SB" panose="03000509000000000000" pitchFamily="65" charset="-120"/>
                <a:ea typeface="DFKai-SB" panose="03000509000000000000" pitchFamily="65" charset="-120"/>
              </a:rPr>
              <a:t> </a:t>
            </a:r>
            <a:r>
              <a:rPr lang="zh-CN" altLang="en-US" sz="4000" dirty="0">
                <a:solidFill>
                  <a:schemeClr val="bg1"/>
                </a:solidFill>
                <a:latin typeface="DFKai-SB" panose="03000509000000000000" pitchFamily="65" charset="-120"/>
                <a:ea typeface="DFKai-SB" panose="03000509000000000000" pitchFamily="65" charset="-120"/>
              </a:rPr>
              <a:t>耶稣既进了耶路撒冷，合城都惊动了，说：「这是谁？」</a:t>
            </a:r>
            <a:r>
              <a:rPr lang="en-US" altLang="zh-CN" sz="4000" baseline="30000" dirty="0">
                <a:solidFill>
                  <a:schemeClr val="bg1"/>
                </a:solidFill>
                <a:latin typeface="DFKai-SB" panose="03000509000000000000" pitchFamily="65" charset="-120"/>
                <a:ea typeface="DFKai-SB" panose="03000509000000000000" pitchFamily="65" charset="-120"/>
              </a:rPr>
              <a:t>11</a:t>
            </a:r>
            <a:r>
              <a:rPr lang="zh-CN" altLang="en-US" sz="4000" dirty="0">
                <a:solidFill>
                  <a:schemeClr val="bg1"/>
                </a:solidFill>
                <a:latin typeface="DFKai-SB" panose="03000509000000000000" pitchFamily="65" charset="-120"/>
                <a:ea typeface="DFKai-SB" panose="03000509000000000000" pitchFamily="65" charset="-120"/>
              </a:rPr>
              <a:t> 众人说：「这是加利利拿撒勒的先知耶稣。」 </a:t>
            </a:r>
          </a:p>
        </p:txBody>
      </p:sp>
    </p:spTree>
    <p:extLst>
      <p:ext uri="{BB962C8B-B14F-4D97-AF65-F5344CB8AC3E}">
        <p14:creationId xmlns:p14="http://schemas.microsoft.com/office/powerpoint/2010/main" val="238638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5016758"/>
          </a:xfrm>
          <a:prstGeom prst="rect">
            <a:avLst/>
          </a:prstGeom>
        </p:spPr>
        <p:txBody>
          <a:bodyPr wrap="square">
            <a:spAutoFit/>
          </a:bodyPr>
          <a:lstStyle/>
          <a:p>
            <a:r>
              <a:rPr lang="en-US" sz="3200" baseline="30000" dirty="0" smtClean="0">
                <a:solidFill>
                  <a:srgbClr val="FFFF00"/>
                </a:solidFill>
              </a:rPr>
              <a:t>12</a:t>
            </a:r>
            <a:r>
              <a:rPr lang="en-US" sz="3200" baseline="30000" dirty="0">
                <a:solidFill>
                  <a:srgbClr val="FFFF00"/>
                </a:solidFill>
              </a:rPr>
              <a:t> </a:t>
            </a:r>
            <a:r>
              <a:rPr lang="en-US" sz="3200" dirty="0">
                <a:solidFill>
                  <a:srgbClr val="FFFF00"/>
                </a:solidFill>
              </a:rPr>
              <a:t>Jesus entered the temple courts and drove out all who were buying and selling there. He overturned the tables of the money changers and the benches of those selling doves. </a:t>
            </a:r>
            <a:r>
              <a:rPr lang="en-US" sz="3200" baseline="30000" dirty="0">
                <a:solidFill>
                  <a:srgbClr val="FFFF00"/>
                </a:solidFill>
              </a:rPr>
              <a:t>13 </a:t>
            </a:r>
            <a:r>
              <a:rPr lang="en-US" sz="3200" dirty="0">
                <a:solidFill>
                  <a:srgbClr val="FFFF00"/>
                </a:solidFill>
              </a:rPr>
              <a:t>“It is written,” he said to them, “ ‘My house will be called a house of prayer,’  but you are making it ‘a den of robbers</a:t>
            </a:r>
            <a:r>
              <a:rPr lang="en-US" sz="3200" dirty="0" smtClean="0">
                <a:solidFill>
                  <a:srgbClr val="FFFF00"/>
                </a:solidFill>
              </a:rPr>
              <a:t>.’”</a:t>
            </a:r>
            <a:endParaRPr lang="en-US" sz="3200" dirty="0">
              <a:solidFill>
                <a:srgbClr val="FFFF00"/>
              </a:solidFill>
            </a:endParaRP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Matthew 21:1-17</a:t>
            </a:r>
            <a:endParaRPr lang="en-US" dirty="0">
              <a:solidFill>
                <a:schemeClr val="bg1"/>
              </a:solidFill>
            </a:endParaRPr>
          </a:p>
        </p:txBody>
      </p:sp>
      <p:sp>
        <p:nvSpPr>
          <p:cNvPr id="6" name="Rectangle 5"/>
          <p:cNvSpPr/>
          <p:nvPr/>
        </p:nvSpPr>
        <p:spPr>
          <a:xfrm>
            <a:off x="6198576" y="1714308"/>
            <a:ext cx="5503986" cy="4524315"/>
          </a:xfrm>
          <a:prstGeom prst="rect">
            <a:avLst/>
          </a:prstGeom>
        </p:spPr>
        <p:txBody>
          <a:bodyPr wrap="square">
            <a:spAutoFit/>
          </a:bodyPr>
          <a:lstStyle/>
          <a:p>
            <a:r>
              <a:rPr lang="en-US" altLang="zh-CN" sz="3600" baseline="30000" dirty="0" smtClean="0">
                <a:solidFill>
                  <a:schemeClr val="bg1"/>
                </a:solidFill>
                <a:latin typeface="DFKai-SB" panose="03000509000000000000" pitchFamily="65" charset="-120"/>
                <a:ea typeface="DFKai-SB" panose="03000509000000000000" pitchFamily="65" charset="-120"/>
              </a:rPr>
              <a:t>12</a:t>
            </a:r>
            <a:r>
              <a:rPr lang="zh-CN" altLang="en-US" sz="3600" dirty="0" smtClean="0">
                <a:solidFill>
                  <a:schemeClr val="bg1"/>
                </a:solidFill>
                <a:latin typeface="DFKai-SB" panose="03000509000000000000" pitchFamily="65" charset="-120"/>
                <a:ea typeface="DFKai-SB" panose="03000509000000000000" pitchFamily="65" charset="-120"/>
              </a:rPr>
              <a:t> </a:t>
            </a:r>
            <a:r>
              <a:rPr lang="zh-CN" altLang="en-US" sz="3600" dirty="0">
                <a:solidFill>
                  <a:schemeClr val="bg1"/>
                </a:solidFill>
                <a:latin typeface="DFKai-SB" panose="03000509000000000000" pitchFamily="65" charset="-120"/>
                <a:ea typeface="DFKai-SB" panose="03000509000000000000" pitchFamily="65" charset="-120"/>
              </a:rPr>
              <a:t>耶稣进了　神的殿，赶出殿里一切做买卖的人，推倒兑换银钱之人的桌子，和卖鸽子之人的凳子，</a:t>
            </a:r>
            <a:r>
              <a:rPr lang="en-US" altLang="zh-CN" sz="3600" baseline="30000" dirty="0">
                <a:solidFill>
                  <a:schemeClr val="bg1"/>
                </a:solidFill>
                <a:latin typeface="DFKai-SB" panose="03000509000000000000" pitchFamily="65" charset="-120"/>
                <a:ea typeface="DFKai-SB" panose="03000509000000000000" pitchFamily="65" charset="-120"/>
              </a:rPr>
              <a:t>13</a:t>
            </a:r>
            <a:r>
              <a:rPr lang="zh-CN" altLang="en-US" sz="3600" dirty="0">
                <a:solidFill>
                  <a:schemeClr val="bg1"/>
                </a:solidFill>
                <a:latin typeface="DFKai-SB" panose="03000509000000000000" pitchFamily="65" charset="-120"/>
                <a:ea typeface="DFKai-SB" panose="03000509000000000000" pitchFamily="65" charset="-120"/>
              </a:rPr>
              <a:t> 对他们说：「经上记着说： </a:t>
            </a:r>
          </a:p>
          <a:p>
            <a:r>
              <a:rPr lang="zh-CN" altLang="en-US" sz="3600" dirty="0">
                <a:solidFill>
                  <a:schemeClr val="bg1"/>
                </a:solidFill>
                <a:latin typeface="DFKai-SB" panose="03000509000000000000" pitchFamily="65" charset="-120"/>
                <a:ea typeface="DFKai-SB" panose="03000509000000000000" pitchFamily="65" charset="-120"/>
              </a:rPr>
              <a:t>	我的殿必称为祷告的殿， </a:t>
            </a:r>
          </a:p>
          <a:p>
            <a:r>
              <a:rPr lang="zh-CN" altLang="en-US" sz="3600" dirty="0">
                <a:solidFill>
                  <a:schemeClr val="bg1"/>
                </a:solidFill>
                <a:latin typeface="DFKai-SB" panose="03000509000000000000" pitchFamily="65" charset="-120"/>
                <a:ea typeface="DFKai-SB" panose="03000509000000000000" pitchFamily="65" charset="-120"/>
              </a:rPr>
              <a:t>	你们倒使它成为贼窝了。」 </a:t>
            </a:r>
          </a:p>
        </p:txBody>
      </p:sp>
    </p:spTree>
    <p:extLst>
      <p:ext uri="{BB962C8B-B14F-4D97-AF65-F5344CB8AC3E}">
        <p14:creationId xmlns:p14="http://schemas.microsoft.com/office/powerpoint/2010/main" val="316116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4524315"/>
          </a:xfrm>
          <a:prstGeom prst="rect">
            <a:avLst/>
          </a:prstGeom>
        </p:spPr>
        <p:txBody>
          <a:bodyPr wrap="square">
            <a:spAutoFit/>
          </a:bodyPr>
          <a:lstStyle/>
          <a:p>
            <a:r>
              <a:rPr lang="en-US" sz="3200" baseline="30000" dirty="0" smtClean="0">
                <a:solidFill>
                  <a:srgbClr val="FFFF00"/>
                </a:solidFill>
              </a:rPr>
              <a:t>14</a:t>
            </a:r>
            <a:r>
              <a:rPr lang="en-US" sz="3200" baseline="30000" dirty="0">
                <a:solidFill>
                  <a:srgbClr val="FFFF00"/>
                </a:solidFill>
              </a:rPr>
              <a:t> </a:t>
            </a:r>
            <a:r>
              <a:rPr lang="en-US" sz="3200" dirty="0">
                <a:solidFill>
                  <a:srgbClr val="FFFF00"/>
                </a:solidFill>
              </a:rPr>
              <a:t>The blind and the lame came to him at the temple, and he healed them. </a:t>
            </a:r>
            <a:r>
              <a:rPr lang="en-US" sz="3200" baseline="30000" dirty="0">
                <a:solidFill>
                  <a:srgbClr val="FFFF00"/>
                </a:solidFill>
              </a:rPr>
              <a:t>15 </a:t>
            </a:r>
            <a:r>
              <a:rPr lang="en-US" sz="3200" dirty="0">
                <a:solidFill>
                  <a:srgbClr val="FFFF00"/>
                </a:solidFill>
              </a:rPr>
              <a:t>But when the chief priests and the teachers of the law saw the wonderful things he did and the children shouting in the temple courts, “Hosanna to the Son of David,” they were indignant. </a:t>
            </a: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Matthew 21:1-17</a:t>
            </a:r>
            <a:endParaRPr lang="en-US" dirty="0">
              <a:solidFill>
                <a:schemeClr val="bg1"/>
              </a:solidFill>
            </a:endParaRPr>
          </a:p>
        </p:txBody>
      </p:sp>
      <p:sp>
        <p:nvSpPr>
          <p:cNvPr id="6" name="Rectangle 5"/>
          <p:cNvSpPr/>
          <p:nvPr/>
        </p:nvSpPr>
        <p:spPr>
          <a:xfrm>
            <a:off x="6198576" y="1714308"/>
            <a:ext cx="5503986" cy="4401205"/>
          </a:xfrm>
          <a:prstGeom prst="rect">
            <a:avLst/>
          </a:prstGeom>
        </p:spPr>
        <p:txBody>
          <a:bodyPr wrap="square">
            <a:spAutoFit/>
          </a:bodyPr>
          <a:lstStyle/>
          <a:p>
            <a:r>
              <a:rPr lang="en-US" altLang="zh-CN" sz="4000" baseline="30000" dirty="0" smtClean="0">
                <a:solidFill>
                  <a:schemeClr val="bg1"/>
                </a:solidFill>
                <a:latin typeface="DFKai-SB" panose="03000509000000000000" pitchFamily="65" charset="-120"/>
                <a:ea typeface="DFKai-SB" panose="03000509000000000000" pitchFamily="65" charset="-120"/>
              </a:rPr>
              <a:t>14</a:t>
            </a:r>
            <a:r>
              <a:rPr lang="zh-CN" altLang="en-US" sz="4000" dirty="0" smtClean="0">
                <a:solidFill>
                  <a:schemeClr val="bg1"/>
                </a:solidFill>
                <a:latin typeface="DFKai-SB" panose="03000509000000000000" pitchFamily="65" charset="-120"/>
                <a:ea typeface="DFKai-SB" panose="03000509000000000000" pitchFamily="65" charset="-120"/>
              </a:rPr>
              <a:t> </a:t>
            </a:r>
            <a:r>
              <a:rPr lang="zh-CN" altLang="en-US" sz="4000" dirty="0">
                <a:solidFill>
                  <a:schemeClr val="bg1"/>
                </a:solidFill>
                <a:latin typeface="DFKai-SB" panose="03000509000000000000" pitchFamily="65" charset="-120"/>
                <a:ea typeface="DFKai-SB" panose="03000509000000000000" pitchFamily="65" charset="-120"/>
              </a:rPr>
              <a:t>在殿里有瞎子、瘸子到耶稣跟前，他就治好了他们。</a:t>
            </a:r>
            <a:r>
              <a:rPr lang="en-US" altLang="zh-CN" sz="4000" baseline="30000" dirty="0">
                <a:solidFill>
                  <a:schemeClr val="bg1"/>
                </a:solidFill>
                <a:latin typeface="DFKai-SB" panose="03000509000000000000" pitchFamily="65" charset="-120"/>
                <a:ea typeface="DFKai-SB" panose="03000509000000000000" pitchFamily="65" charset="-120"/>
              </a:rPr>
              <a:t>15</a:t>
            </a:r>
            <a:r>
              <a:rPr lang="zh-CN" altLang="en-US" sz="4000" dirty="0">
                <a:solidFill>
                  <a:schemeClr val="bg1"/>
                </a:solidFill>
                <a:latin typeface="DFKai-SB" panose="03000509000000000000" pitchFamily="65" charset="-120"/>
                <a:ea typeface="DFKai-SB" panose="03000509000000000000" pitchFamily="65" charset="-120"/>
              </a:rPr>
              <a:t> 祭司长和文士看见耶稣所行的奇事，又见小孩子在殿里喊着说：「和散那归于大卫的子孙！」就甚恼怒</a:t>
            </a:r>
            <a:r>
              <a:rPr lang="zh-CN" altLang="en-US" sz="4000" dirty="0" smtClean="0">
                <a:solidFill>
                  <a:schemeClr val="bg1"/>
                </a:solidFill>
                <a:latin typeface="DFKai-SB" panose="03000509000000000000" pitchFamily="65" charset="-120"/>
                <a:ea typeface="DFKai-SB" panose="03000509000000000000" pitchFamily="65" charset="-120"/>
              </a:rPr>
              <a:t>，</a:t>
            </a:r>
            <a:endParaRPr lang="zh-CN" altLang="en-US" sz="40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2378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31178" y="1714308"/>
            <a:ext cx="5867399" cy="4401205"/>
          </a:xfrm>
          <a:prstGeom prst="rect">
            <a:avLst/>
          </a:prstGeom>
        </p:spPr>
        <p:txBody>
          <a:bodyPr wrap="square">
            <a:spAutoFit/>
          </a:bodyPr>
          <a:lstStyle/>
          <a:p>
            <a:r>
              <a:rPr lang="en-US" sz="2800" baseline="30000" dirty="0" smtClean="0">
                <a:solidFill>
                  <a:srgbClr val="FFFF00"/>
                </a:solidFill>
              </a:rPr>
              <a:t>16</a:t>
            </a:r>
            <a:r>
              <a:rPr lang="en-US" sz="2800" baseline="30000" dirty="0">
                <a:solidFill>
                  <a:srgbClr val="FFFF00"/>
                </a:solidFill>
              </a:rPr>
              <a:t> </a:t>
            </a:r>
            <a:r>
              <a:rPr lang="en-US" sz="2800" dirty="0">
                <a:solidFill>
                  <a:srgbClr val="FFFF00"/>
                </a:solidFill>
              </a:rPr>
              <a:t>“Do you hear what these children are saying?” they asked him. </a:t>
            </a:r>
          </a:p>
          <a:p>
            <a:r>
              <a:rPr lang="en-US" sz="2800" dirty="0">
                <a:solidFill>
                  <a:srgbClr val="FFFF00"/>
                </a:solidFill>
              </a:rPr>
              <a:t>“Yes,” replied Jesus, “have you never read, </a:t>
            </a:r>
          </a:p>
          <a:p>
            <a:r>
              <a:rPr lang="en-US" sz="2800" dirty="0">
                <a:solidFill>
                  <a:srgbClr val="FFFF00"/>
                </a:solidFill>
              </a:rPr>
              <a:t>“ ‘From the lips of children and infants </a:t>
            </a:r>
          </a:p>
          <a:p>
            <a:r>
              <a:rPr lang="en-US" sz="2800" dirty="0">
                <a:solidFill>
                  <a:srgbClr val="FFFF00"/>
                </a:solidFill>
              </a:rPr>
              <a:t>you, Lord, have called forth your praise’?” </a:t>
            </a:r>
          </a:p>
          <a:p>
            <a:r>
              <a:rPr lang="en-US" sz="2800" baseline="30000" dirty="0">
                <a:solidFill>
                  <a:srgbClr val="FFFF00"/>
                </a:solidFill>
              </a:rPr>
              <a:t>17 </a:t>
            </a:r>
            <a:r>
              <a:rPr lang="en-US" sz="2800" dirty="0">
                <a:solidFill>
                  <a:srgbClr val="FFFF00"/>
                </a:solidFill>
              </a:rPr>
              <a:t>And he left them and went out of the city to Bethany, where he spent the night. </a:t>
            </a:r>
          </a:p>
        </p:txBody>
      </p:sp>
      <p:sp>
        <p:nvSpPr>
          <p:cNvPr id="5" name="Title 4"/>
          <p:cNvSpPr>
            <a:spLocks noGrp="1"/>
          </p:cNvSpPr>
          <p:nvPr>
            <p:ph type="title"/>
          </p:nvPr>
        </p:nvSpPr>
        <p:spPr>
          <a:xfrm>
            <a:off x="1097280" y="286603"/>
            <a:ext cx="10058400" cy="979489"/>
          </a:xfrm>
        </p:spPr>
        <p:txBody>
          <a:bodyPr>
            <a:normAutofit/>
          </a:bodyPr>
          <a:lstStyle/>
          <a:p>
            <a:r>
              <a:rPr lang="en-US" dirty="0" smtClean="0">
                <a:solidFill>
                  <a:schemeClr val="bg1"/>
                </a:solidFill>
              </a:rPr>
              <a:t>Matthew 21:1-17</a:t>
            </a:r>
            <a:endParaRPr lang="en-US" dirty="0">
              <a:solidFill>
                <a:schemeClr val="bg1"/>
              </a:solidFill>
            </a:endParaRPr>
          </a:p>
        </p:txBody>
      </p:sp>
      <p:sp>
        <p:nvSpPr>
          <p:cNvPr id="6" name="Rectangle 5"/>
          <p:cNvSpPr/>
          <p:nvPr/>
        </p:nvSpPr>
        <p:spPr>
          <a:xfrm>
            <a:off x="6198576" y="1714308"/>
            <a:ext cx="5503986" cy="5016758"/>
          </a:xfrm>
          <a:prstGeom prst="rect">
            <a:avLst/>
          </a:prstGeom>
        </p:spPr>
        <p:txBody>
          <a:bodyPr wrap="square">
            <a:spAutoFit/>
          </a:bodyPr>
          <a:lstStyle/>
          <a:p>
            <a:r>
              <a:rPr lang="en-US" altLang="zh-CN" sz="4000" baseline="30000" dirty="0" smtClean="0">
                <a:solidFill>
                  <a:schemeClr val="bg1"/>
                </a:solidFill>
                <a:latin typeface="DFKai-SB" panose="03000509000000000000" pitchFamily="65" charset="-120"/>
                <a:ea typeface="DFKai-SB" panose="03000509000000000000" pitchFamily="65" charset="-120"/>
              </a:rPr>
              <a:t>16</a:t>
            </a:r>
            <a:r>
              <a:rPr lang="zh-CN" altLang="en-US" sz="4000" dirty="0" smtClean="0">
                <a:solidFill>
                  <a:schemeClr val="bg1"/>
                </a:solidFill>
                <a:latin typeface="DFKai-SB" panose="03000509000000000000" pitchFamily="65" charset="-120"/>
                <a:ea typeface="DFKai-SB" panose="03000509000000000000" pitchFamily="65" charset="-120"/>
              </a:rPr>
              <a:t> </a:t>
            </a:r>
            <a:r>
              <a:rPr lang="zh-CN" altLang="en-US" sz="4000" dirty="0">
                <a:solidFill>
                  <a:schemeClr val="bg1"/>
                </a:solidFill>
                <a:latin typeface="DFKai-SB" panose="03000509000000000000" pitchFamily="65" charset="-120"/>
                <a:ea typeface="DFKai-SB" panose="03000509000000000000" pitchFamily="65" charset="-120"/>
              </a:rPr>
              <a:t>对他说：「这些人所说的，你听见了吗？」耶稣说：「是的。经上说</a:t>
            </a:r>
            <a:r>
              <a:rPr lang="en-US" altLang="zh-CN" sz="4000" dirty="0">
                <a:solidFill>
                  <a:schemeClr val="bg1"/>
                </a:solidFill>
                <a:latin typeface="DFKai-SB" panose="03000509000000000000" pitchFamily="65" charset="-120"/>
                <a:ea typeface="DFKai-SB" panose="03000509000000000000" pitchFamily="65" charset="-120"/>
              </a:rPr>
              <a:t>『</a:t>
            </a:r>
            <a:r>
              <a:rPr lang="zh-CN" altLang="en-US" sz="4000" dirty="0">
                <a:solidFill>
                  <a:schemeClr val="bg1"/>
                </a:solidFill>
                <a:latin typeface="DFKai-SB" panose="03000509000000000000" pitchFamily="65" charset="-120"/>
                <a:ea typeface="DFKai-SB" panose="03000509000000000000" pitchFamily="65" charset="-120"/>
              </a:rPr>
              <a:t>你从婴孩和吃奶的口中完全了赞美</a:t>
            </a:r>
            <a:r>
              <a:rPr lang="en-US" altLang="zh-CN" sz="4000" dirty="0">
                <a:solidFill>
                  <a:schemeClr val="bg1"/>
                </a:solidFill>
                <a:latin typeface="DFKai-SB" panose="03000509000000000000" pitchFamily="65" charset="-120"/>
                <a:ea typeface="DFKai-SB" panose="03000509000000000000" pitchFamily="65" charset="-120"/>
              </a:rPr>
              <a:t>』</a:t>
            </a:r>
            <a:r>
              <a:rPr lang="zh-CN" altLang="en-US" sz="4000" dirty="0">
                <a:solidFill>
                  <a:schemeClr val="bg1"/>
                </a:solidFill>
                <a:latin typeface="DFKai-SB" panose="03000509000000000000" pitchFamily="65" charset="-120"/>
                <a:ea typeface="DFKai-SB" panose="03000509000000000000" pitchFamily="65" charset="-120"/>
              </a:rPr>
              <a:t>的话，你们没有念过吗？」</a:t>
            </a:r>
            <a:r>
              <a:rPr lang="en-US" altLang="zh-CN" sz="4000" baseline="30000" dirty="0">
                <a:solidFill>
                  <a:schemeClr val="bg1"/>
                </a:solidFill>
                <a:latin typeface="DFKai-SB" panose="03000509000000000000" pitchFamily="65" charset="-120"/>
                <a:ea typeface="DFKai-SB" panose="03000509000000000000" pitchFamily="65" charset="-120"/>
              </a:rPr>
              <a:t>17</a:t>
            </a:r>
            <a:r>
              <a:rPr lang="zh-CN" altLang="en-US" sz="4000" dirty="0">
                <a:solidFill>
                  <a:schemeClr val="bg1"/>
                </a:solidFill>
                <a:latin typeface="DFKai-SB" panose="03000509000000000000" pitchFamily="65" charset="-120"/>
                <a:ea typeface="DFKai-SB" panose="03000509000000000000" pitchFamily="65" charset="-120"/>
              </a:rPr>
              <a:t> 于是离开他们，出城到伯大尼去，在那里住宿。 </a:t>
            </a:r>
          </a:p>
        </p:txBody>
      </p:sp>
    </p:spTree>
    <p:extLst>
      <p:ext uri="{BB962C8B-B14F-4D97-AF65-F5344CB8AC3E}">
        <p14:creationId xmlns:p14="http://schemas.microsoft.com/office/powerpoint/2010/main" val="9900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riatio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p:txBody>
          <a:bodyPr>
            <a:normAutofit/>
          </a:bodyPr>
          <a:lstStyle/>
          <a:p>
            <a:r>
              <a:rPr lang="en-US" dirty="0" smtClean="0"/>
              <a:t>Who is This Jesus?</a:t>
            </a:r>
            <a:endParaRPr lang="en-US" sz="6000" dirty="0"/>
          </a:p>
        </p:txBody>
      </p:sp>
      <p:sp>
        <p:nvSpPr>
          <p:cNvPr id="6" name="Subtitle 5"/>
          <p:cNvSpPr>
            <a:spLocks noGrp="1"/>
          </p:cNvSpPr>
          <p:nvPr>
            <p:ph type="subTitle" idx="1"/>
          </p:nvPr>
        </p:nvSpPr>
        <p:spPr>
          <a:xfrm>
            <a:off x="2795953" y="4455620"/>
            <a:ext cx="8362497" cy="1143000"/>
          </a:xfrm>
        </p:spPr>
        <p:txBody>
          <a:bodyPr/>
          <a:lstStyle/>
          <a:p>
            <a:r>
              <a:rPr lang="en-US" b="1" dirty="0" smtClean="0">
                <a:solidFill>
                  <a:schemeClr val="tx1"/>
                </a:solidFill>
              </a:rPr>
              <a:t>Matthew 21:1-17-</a:t>
            </a:r>
            <a:endParaRPr lang="en-US"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3866</TotalTime>
  <Words>860</Words>
  <Application>Microsoft Office PowerPoint</Application>
  <PresentationFormat>Custom</PresentationFormat>
  <Paragraphs>59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Retrospect</vt:lpstr>
      <vt:lpstr>Matthew 21:1-17</vt:lpstr>
      <vt:lpstr>Matthew 21:1-17</vt:lpstr>
      <vt:lpstr>Matthew 21:1-17</vt:lpstr>
      <vt:lpstr>Matthew 21:1-17</vt:lpstr>
      <vt:lpstr>Matthew 21:1-17</vt:lpstr>
      <vt:lpstr>Matthew 21:1-17</vt:lpstr>
      <vt:lpstr>Matthew 21:1-17</vt:lpstr>
      <vt:lpstr>Matthew 21:1-17</vt:lpstr>
      <vt:lpstr>Who is This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Granted us all Things</dc:title>
  <dc:creator>Simon Huang</dc:creator>
  <cp:lastModifiedBy>Simon Huang</cp:lastModifiedBy>
  <cp:revision>224</cp:revision>
  <dcterms:created xsi:type="dcterms:W3CDTF">2014-12-04T23:51:10Z</dcterms:created>
  <dcterms:modified xsi:type="dcterms:W3CDTF">2017-04-09T05:14:02Z</dcterms:modified>
</cp:coreProperties>
</file>