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783" r:id="rId2"/>
    <p:sldId id="784" r:id="rId3"/>
    <p:sldId id="650" r:id="rId4"/>
    <p:sldId id="786" r:id="rId5"/>
    <p:sldId id="785" r:id="rId6"/>
    <p:sldId id="787" r:id="rId7"/>
    <p:sldId id="790" r:id="rId8"/>
    <p:sldId id="788" r:id="rId9"/>
    <p:sldId id="791" r:id="rId10"/>
    <p:sldId id="792" r:id="rId11"/>
    <p:sldId id="793" r:id="rId12"/>
    <p:sldId id="798" r:id="rId13"/>
    <p:sldId id="795" r:id="rId14"/>
    <p:sldId id="796" r:id="rId15"/>
    <p:sldId id="797" r:id="rId16"/>
    <p:sldId id="799" r:id="rId17"/>
    <p:sldId id="801" r:id="rId18"/>
    <p:sldId id="800" r:id="rId19"/>
    <p:sldId id="802" r:id="rId20"/>
    <p:sldId id="803" r:id="rId21"/>
    <p:sldId id="806" r:id="rId22"/>
    <p:sldId id="807" r:id="rId23"/>
    <p:sldId id="808" r:id="rId24"/>
    <p:sldId id="804" r:id="rId25"/>
    <p:sldId id="805" r:id="rId26"/>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91039" autoAdjust="0"/>
  </p:normalViewPr>
  <p:slideViewPr>
    <p:cSldViewPr>
      <p:cViewPr>
        <p:scale>
          <a:sx n="110" d="100"/>
          <a:sy n="110" d="100"/>
        </p:scale>
        <p:origin x="-3138" y="-116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6/24/2017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8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latin typeface="+mn-ea"/>
                <a:ea typeface="+mn-ea"/>
              </a:rPr>
              <a:t>Matthew </a:t>
            </a:r>
            <a:r>
              <a:rPr lang="en-US" sz="2400" dirty="0" smtClean="0">
                <a:solidFill>
                  <a:schemeClr val="tx1"/>
                </a:solidFill>
              </a:rPr>
              <a:t>13:44-46, 51-53</a:t>
            </a:r>
            <a:endParaRPr lang="en-US" altLang="zh-CN" sz="2800" dirty="0" smtClean="0">
              <a:solidFill>
                <a:schemeClr val="tx1"/>
              </a:solidFill>
              <a:latin typeface="+mn-ea"/>
              <a:ea typeface="+mn-ea"/>
            </a:endParaRPr>
          </a:p>
        </p:txBody>
      </p:sp>
      <p:sp>
        <p:nvSpPr>
          <p:cNvPr id="6" name="Content Placeholder 5"/>
          <p:cNvSpPr>
            <a:spLocks noGrp="1"/>
          </p:cNvSpPr>
          <p:nvPr>
            <p:ph idx="1"/>
          </p:nvPr>
        </p:nvSpPr>
        <p:spPr>
          <a:xfrm>
            <a:off x="72207" y="539924"/>
            <a:ext cx="2448272"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44</a:t>
            </a:r>
            <a:r>
              <a:rPr lang="zh-TW" altLang="en-US" dirty="0" smtClean="0">
                <a:solidFill>
                  <a:srgbClr val="FFFF00"/>
                </a:solidFill>
                <a:latin typeface="HanWang WeiBeiMedium-Gb5" pitchFamily="2" charset="-120"/>
                <a:ea typeface="HanWang WeiBeiMedium-Gb5" pitchFamily="2" charset="-120"/>
              </a:rPr>
              <a:t> 「天國好像寶貝藏在地裏，人遇見了就把它藏起來，歡歡喜喜地去變賣一切所有的，買這塊地。</a:t>
            </a:r>
            <a:r>
              <a:rPr lang="en-US" altLang="zh-TW" baseline="30000" dirty="0" smtClean="0">
                <a:solidFill>
                  <a:srgbClr val="FFFF00"/>
                </a:solidFill>
                <a:latin typeface="HanWang WeiBeiMedium-Gb5" pitchFamily="2" charset="-120"/>
                <a:ea typeface="HanWang WeiBeiMedium-Gb5" pitchFamily="2" charset="-120"/>
              </a:rPr>
              <a:t>45</a:t>
            </a:r>
            <a:r>
              <a:rPr lang="zh-TW" altLang="en-US" dirty="0" smtClean="0">
                <a:solidFill>
                  <a:srgbClr val="FFFF00"/>
                </a:solidFill>
                <a:latin typeface="HanWang WeiBeiMedium-Gb5" pitchFamily="2" charset="-120"/>
                <a:ea typeface="HanWang WeiBeiMedium-Gb5" pitchFamily="2" charset="-120"/>
              </a:rPr>
              <a:t> 天國又好像買賣人尋找好珠子，</a:t>
            </a:r>
            <a:r>
              <a:rPr lang="en-US" altLang="zh-TW" baseline="30000" dirty="0" smtClean="0">
                <a:solidFill>
                  <a:srgbClr val="FFFF00"/>
                </a:solidFill>
                <a:latin typeface="HanWang WeiBeiMedium-Gb5" pitchFamily="2" charset="-120"/>
                <a:ea typeface="HanWang WeiBeiMedium-Gb5" pitchFamily="2" charset="-120"/>
              </a:rPr>
              <a:t>46</a:t>
            </a:r>
            <a:r>
              <a:rPr lang="zh-TW" altLang="en-US" dirty="0" smtClean="0">
                <a:solidFill>
                  <a:srgbClr val="FFFF00"/>
                </a:solidFill>
                <a:latin typeface="HanWang WeiBeiMedium-Gb5" pitchFamily="2" charset="-120"/>
                <a:ea typeface="HanWang WeiBeiMedium-Gb5" pitchFamily="2" charset="-120"/>
              </a:rPr>
              <a:t> 遇見一顆重價的珠子，就去變賣他一切所有的，買了這顆珠子。 </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80" y="467916"/>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44</a:t>
            </a:r>
            <a:r>
              <a:rPr lang="en-US" sz="1800" dirty="0" smtClean="0">
                <a:latin typeface="Arial Narrow" pitchFamily="34" charset="0"/>
              </a:rPr>
              <a:t> “The kingdom of heaven is like treasure hidden in a field. When a man found it, he hid it again, and then in his joy went and sold all he had and bought that field. </a:t>
            </a:r>
            <a:r>
              <a:rPr lang="en-US" sz="1800" baseline="30000" dirty="0" smtClean="0">
                <a:latin typeface="Arial Narrow" pitchFamily="34" charset="0"/>
              </a:rPr>
              <a:t>45</a:t>
            </a:r>
            <a:r>
              <a:rPr lang="en-US" sz="1800" dirty="0" smtClean="0">
                <a:latin typeface="Arial Narrow" pitchFamily="34" charset="0"/>
              </a:rPr>
              <a:t> “Again, the kingdom of heaven is like a merchant looking for fine pearls. </a:t>
            </a:r>
            <a:r>
              <a:rPr lang="en-US" sz="1800" baseline="30000" dirty="0" smtClean="0">
                <a:latin typeface="Arial Narrow" pitchFamily="34" charset="0"/>
              </a:rPr>
              <a:t>46</a:t>
            </a:r>
            <a:r>
              <a:rPr lang="en-US" sz="1800" dirty="0" smtClean="0">
                <a:latin typeface="Arial Narrow" pitchFamily="34" charset="0"/>
              </a:rPr>
              <a:t> When he found one of great value, he went away and sold everything he had and bought it.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16223" y="1373188"/>
            <a:ext cx="5400600" cy="709612"/>
          </a:xfrm>
        </p:spPr>
        <p:txBody>
          <a:bodyPr/>
          <a:lstStyle/>
          <a:p>
            <a:r>
              <a:rPr lang="zh-HK" altLang="en-US" dirty="0" smtClean="0">
                <a:latin typeface="HanWang WeiBeiMedium-Gb5" pitchFamily="2" charset="-120"/>
                <a:ea typeface="HanWang WeiBeiMedium-Gb5" pitchFamily="2" charset="-120"/>
              </a:rPr>
              <a:t>天國的子民知道天國的價值</a:t>
            </a:r>
            <a:endParaRPr lang="en-US" altLang="zh-HK" dirty="0" smtClean="0">
              <a:latin typeface="HanWang WeiBeiMedium-Gb5" pitchFamily="2" charset="-120"/>
              <a:ea typeface="HanWang WeiBeiMedium-Gb5" pitchFamily="2" charset="-120"/>
            </a:endParaRPr>
          </a:p>
          <a:p>
            <a:r>
              <a:rPr lang="en-US" dirty="0" smtClean="0"/>
              <a:t>Kingdom’s people recognize Kingdom’s value</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7338" y="179884"/>
            <a:ext cx="5186362" cy="2714129"/>
          </a:xfrm>
        </p:spPr>
        <p:txBody>
          <a:bodyPr/>
          <a:lstStyle/>
          <a:p>
            <a:pPr marL="0" indent="0">
              <a:buNone/>
            </a:pPr>
            <a:r>
              <a:rPr lang="en-US" altLang="zh-TW" dirty="0" smtClean="0"/>
              <a:t>Matthew 13:44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44</a:t>
            </a:r>
            <a:r>
              <a:rPr lang="zh-TW" altLang="en-US" dirty="0" smtClean="0">
                <a:latin typeface="HanWang WeiBeiMedium-Gb5" pitchFamily="2" charset="-120"/>
                <a:ea typeface="HanWang WeiBeiMedium-Gb5" pitchFamily="2" charset="-120"/>
              </a:rPr>
              <a:t> 「天國好像寶貝藏在地裏，人遇見了就把它藏起來</a:t>
            </a:r>
          </a:p>
          <a:p>
            <a:pPr marL="0" indent="0">
              <a:buNone/>
            </a:pPr>
            <a:r>
              <a:rPr lang="en-US" baseline="30000" dirty="0" smtClean="0"/>
              <a:t>44</a:t>
            </a:r>
            <a:r>
              <a:rPr lang="en-US" dirty="0" smtClean="0"/>
              <a:t> “The kingdom of heaven is like treasure hidden in a field. When a man found it, he hid it again</a:t>
            </a:r>
            <a:endParaRPr lang="en-US" dirty="0"/>
          </a:p>
        </p:txBody>
      </p:sp>
      <p:sp>
        <p:nvSpPr>
          <p:cNvPr id="4" name="Slide Number Placeholder 3"/>
          <p:cNvSpPr>
            <a:spLocks noGrp="1"/>
          </p:cNvSpPr>
          <p:nvPr>
            <p:ph type="sldNum" sz="quarter" idx="12"/>
          </p:nvPr>
        </p:nvSpPr>
        <p:spPr/>
        <p:txBody>
          <a:bodyPr/>
          <a:lstStyle/>
          <a:p>
            <a:fld id="{66B4A100-C7B2-41E1-B34F-D9091FD2A19E}"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我知道天國對你的價值</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 know how you value the Kingdom</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HK" altLang="en-US" dirty="0" smtClean="0">
                <a:latin typeface="HanWang WeiBeiMedium-Gb5" pitchFamily="2" charset="-120"/>
                <a:ea typeface="HanWang WeiBeiMedium-Gb5" pitchFamily="2" charset="-120"/>
              </a:rPr>
              <a:t>從你追求天國之心</a:t>
            </a:r>
            <a:r>
              <a:rPr lang="en-US" altLang="zh-HK" dirty="0" smtClean="0"/>
              <a:t> </a:t>
            </a:r>
            <a:br>
              <a:rPr lang="en-US" altLang="zh-HK" dirty="0" smtClean="0"/>
            </a:br>
            <a:r>
              <a:rPr lang="en-US" altLang="zh-HK" dirty="0" smtClean="0"/>
              <a:t>From your desire to search the Kingdom</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Acts 17:11</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這地方的人賢於帖撒羅尼迦的人，甘心領受這道，天天考查聖經，要曉得這道是與不是</a:t>
            </a:r>
            <a:r>
              <a:rPr lang="zh-TW" altLang="en-US" dirty="0" smtClean="0"/>
              <a:t>。 </a:t>
            </a:r>
            <a:endParaRPr lang="en-US" altLang="zh-TW" dirty="0" smtClean="0"/>
          </a:p>
          <a:p>
            <a:pPr marL="0" indent="0">
              <a:buNone/>
            </a:pPr>
            <a:r>
              <a:rPr lang="en-US" baseline="30000" dirty="0" smtClean="0"/>
              <a:t>11</a:t>
            </a:r>
            <a:r>
              <a:rPr lang="en-US" dirty="0" smtClean="0"/>
              <a:t> Now the </a:t>
            </a:r>
            <a:r>
              <a:rPr lang="en-US" dirty="0" err="1" smtClean="0"/>
              <a:t>Berean</a:t>
            </a:r>
            <a:r>
              <a:rPr lang="en-US" dirty="0" smtClean="0"/>
              <a:t> Jews were of more noble character than those in Thessalonica, for they received the message with great eagerness and examined the Scriptures every day to see if what Paul said was true.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Proverbs 2:1–5</a:t>
            </a:r>
            <a:r>
              <a:rPr lang="zh-TW" altLang="en-US" dirty="0" smtClean="0"/>
              <a:t>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我兒，你若領受我的言語， 存記我的命令， </a:t>
            </a:r>
            <a:r>
              <a:rPr lang="en-US" altLang="zh-TW" baseline="30000"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尋找它，如尋找銀子， 搜求它，如搜求隱藏的珍寶， </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你就明白敬畏耶和華， 得以認識上帝。 </a:t>
            </a:r>
          </a:p>
          <a:p>
            <a:pPr marL="0" indent="0">
              <a:buNone/>
            </a:pPr>
            <a:r>
              <a:rPr lang="en-US" baseline="30000" dirty="0" smtClean="0"/>
              <a:t>1</a:t>
            </a:r>
            <a:r>
              <a:rPr lang="en-US" dirty="0" smtClean="0"/>
              <a:t> My son, if you accept my words and store up my commands within you … </a:t>
            </a:r>
            <a:r>
              <a:rPr lang="en-US" baseline="30000" dirty="0" smtClean="0"/>
              <a:t>4</a:t>
            </a:r>
            <a:r>
              <a:rPr lang="en-US" dirty="0" smtClean="0"/>
              <a:t> and if you look for it as for silver and search for it as for hidden treasure, </a:t>
            </a:r>
            <a:r>
              <a:rPr lang="en-US" baseline="30000" dirty="0" smtClean="0"/>
              <a:t>5</a:t>
            </a:r>
            <a:r>
              <a:rPr lang="en-US" dirty="0" smtClean="0"/>
              <a:t> then you will understand the fear of the </a:t>
            </a:r>
            <a:r>
              <a:rPr lang="en-US" cap="small" dirty="0" smtClean="0"/>
              <a:t>Lord</a:t>
            </a:r>
            <a:r>
              <a:rPr lang="en-US" dirty="0" smtClean="0"/>
              <a:t> and find the knowledge of God.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我知道天國對你的價值</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 know how you value the Kingdom</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HK" altLang="en-US" dirty="0" smtClean="0">
                <a:latin typeface="HanWang WeiBeiMedium-Gb5" pitchFamily="2" charset="-120"/>
                <a:ea typeface="HanWang WeiBeiMedium-Gb5" pitchFamily="2" charset="-120"/>
              </a:rPr>
              <a:t>從你追求天國之心</a:t>
            </a:r>
            <a:r>
              <a:rPr lang="en-US" altLang="zh-HK" dirty="0" smtClean="0"/>
              <a:t> </a:t>
            </a:r>
            <a:br>
              <a:rPr lang="en-US" altLang="zh-HK" dirty="0" smtClean="0"/>
            </a:br>
            <a:r>
              <a:rPr lang="en-US" altLang="zh-HK" dirty="0" smtClean="0"/>
              <a:t>From your desire to search the Kingdom</a:t>
            </a:r>
          </a:p>
          <a:p>
            <a:pPr marL="342900" indent="-342900">
              <a:buFont typeface="+mj-lt"/>
              <a:buAutoNum type="arabicPeriod"/>
            </a:pPr>
            <a:r>
              <a:rPr lang="zh-HK" altLang="en-US" dirty="0" smtClean="0">
                <a:latin typeface="HanWang WeiBeiMedium-Gb5" pitchFamily="2" charset="-120"/>
                <a:ea typeface="HanWang WeiBeiMedium-Gb5" pitchFamily="2" charset="-120"/>
              </a:rPr>
              <a:t>從你發現天國的喜樂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From your joy of discovering the Kingdom</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13:44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44</a:t>
            </a:r>
            <a:r>
              <a:rPr lang="zh-TW" altLang="en-US" dirty="0" smtClean="0">
                <a:latin typeface="HanWang WeiBeiMedium-Gb5" pitchFamily="2" charset="-120"/>
                <a:ea typeface="HanWang WeiBeiMedium-Gb5" pitchFamily="2" charset="-120"/>
              </a:rPr>
              <a:t> 「天國好像寶貝藏在地裏，人遇見了就把它藏起來，</a:t>
            </a:r>
            <a:r>
              <a:rPr lang="zh-TW" altLang="en-US" dirty="0" smtClean="0">
                <a:solidFill>
                  <a:srgbClr val="FFFF00"/>
                </a:solidFill>
                <a:latin typeface="HanWang WeiBeiMedium-Gb5" pitchFamily="2" charset="-120"/>
                <a:ea typeface="HanWang WeiBeiMedium-Gb5" pitchFamily="2" charset="-120"/>
              </a:rPr>
              <a:t>歡歡喜喜地去</a:t>
            </a:r>
            <a:r>
              <a:rPr lang="zh-TW" altLang="en-US" dirty="0" smtClean="0">
                <a:latin typeface="HanWang WeiBeiMedium-Gb5" pitchFamily="2" charset="-120"/>
                <a:ea typeface="HanWang WeiBeiMedium-Gb5" pitchFamily="2" charset="-120"/>
              </a:rPr>
              <a:t>變賣一切所有的，買這塊地。</a:t>
            </a:r>
            <a:r>
              <a:rPr lang="zh-TW" altLang="en-US" dirty="0" smtClean="0"/>
              <a:t> </a:t>
            </a:r>
          </a:p>
          <a:p>
            <a:pPr marL="0" indent="0">
              <a:buNone/>
            </a:pPr>
            <a:r>
              <a:rPr lang="en-US" baseline="30000" dirty="0" smtClean="0"/>
              <a:t>44</a:t>
            </a:r>
            <a:r>
              <a:rPr lang="en-US" dirty="0" smtClean="0"/>
              <a:t> “The kingdom of heaven is like treasure hidden in a field. When a man found it, he hid it again, and </a:t>
            </a:r>
            <a:r>
              <a:rPr lang="en-US" dirty="0" smtClean="0">
                <a:solidFill>
                  <a:srgbClr val="FFFF00"/>
                </a:solidFill>
              </a:rPr>
              <a:t>then in his joy went </a:t>
            </a:r>
            <a:r>
              <a:rPr lang="en-US" dirty="0" smtClean="0"/>
              <a:t>and sold all he had and bought that field.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130174"/>
            <a:ext cx="5186362" cy="1561877"/>
          </a:xfrm>
        </p:spPr>
        <p:txBody>
          <a:bodyPr/>
          <a:lstStyle/>
          <a:p>
            <a:r>
              <a:rPr lang="zh-HK" altLang="en-US" dirty="0" smtClean="0">
                <a:solidFill>
                  <a:schemeClr val="tx1"/>
                </a:solidFill>
                <a:latin typeface="HanWang WeiBeiMedium-Gb5" pitchFamily="2" charset="-120"/>
                <a:ea typeface="HanWang WeiBeiMedium-Gb5" pitchFamily="2" charset="-120"/>
              </a:rPr>
              <a:t>神的揀</a:t>
            </a:r>
            <a:r>
              <a:rPr lang="zh-HK" altLang="en-US" dirty="0" smtClean="0">
                <a:solidFill>
                  <a:schemeClr val="tx1"/>
                </a:solidFill>
                <a:latin typeface="HanWang WeiBeiMedium-Gb5" pitchFamily="2" charset="-120"/>
                <a:ea typeface="HanWang WeiBeiMedium-Gb5" pitchFamily="2" charset="-120"/>
              </a:rPr>
              <a:t>選</a:t>
            </a:r>
            <a:r>
              <a:rPr lang="zh-HK" altLang="en-US" dirty="0" smtClean="0">
                <a:solidFill>
                  <a:schemeClr val="tx1"/>
                </a:solidFill>
              </a:rPr>
              <a:t> </a:t>
            </a:r>
            <a:r>
              <a:rPr lang="en-US" dirty="0" smtClean="0">
                <a:solidFill>
                  <a:schemeClr val="tx1"/>
                </a:solidFill>
              </a:rPr>
              <a:t>≠ </a:t>
            </a:r>
            <a:r>
              <a:rPr lang="zh-HK" altLang="en-US" dirty="0" smtClean="0">
                <a:solidFill>
                  <a:schemeClr val="tx1"/>
                </a:solidFill>
                <a:latin typeface="HanWang WeiBeiMedium-Gb5" pitchFamily="2" charset="-120"/>
                <a:ea typeface="HanWang WeiBeiMedium-Gb5" pitchFamily="2" charset="-120"/>
              </a:rPr>
              <a:t>宿</a:t>
            </a:r>
            <a:r>
              <a:rPr lang="zh-HK" altLang="en-US" dirty="0" smtClean="0">
                <a:solidFill>
                  <a:schemeClr val="tx1"/>
                </a:solidFill>
                <a:latin typeface="HanWang WeiBeiMedium-Gb5" pitchFamily="2" charset="-120"/>
                <a:ea typeface="HanWang WeiBeiMedium-Gb5" pitchFamily="2" charset="-120"/>
              </a:rPr>
              <a:t>命</a:t>
            </a:r>
            <a:r>
              <a:rPr lang="zh-HK" altLang="en-US" dirty="0" smtClean="0">
                <a:solidFill>
                  <a:schemeClr val="tx1"/>
                </a:solidFill>
                <a:latin typeface="HanWang WeiBeiMedium-Gb5" pitchFamily="2" charset="-120"/>
                <a:ea typeface="HanWang WeiBeiMedium-Gb5" pitchFamily="2" charset="-120"/>
              </a:rPr>
              <a:t>論</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God’s </a:t>
            </a:r>
            <a:r>
              <a:rPr lang="en-US" dirty="0" smtClean="0">
                <a:solidFill>
                  <a:schemeClr val="tx1"/>
                </a:solidFill>
              </a:rPr>
              <a:t>Election </a:t>
            </a:r>
            <a:r>
              <a:rPr lang="en-US" dirty="0" smtClean="0">
                <a:solidFill>
                  <a:schemeClr val="tx1"/>
                </a:solidFill>
              </a:rPr>
              <a:t>≠ Fatalism</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我知道天國對你的價值</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 know how you value the Kingdom</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HK" altLang="en-US" dirty="0" smtClean="0">
                <a:latin typeface="HanWang WeiBeiMedium-Gb5" pitchFamily="2" charset="-120"/>
                <a:ea typeface="HanWang WeiBeiMedium-Gb5" pitchFamily="2" charset="-120"/>
              </a:rPr>
              <a:t>從你追求天國之心</a:t>
            </a:r>
            <a:r>
              <a:rPr lang="en-US" altLang="zh-HK" dirty="0" smtClean="0"/>
              <a:t> </a:t>
            </a:r>
            <a:br>
              <a:rPr lang="en-US" altLang="zh-HK" dirty="0" smtClean="0"/>
            </a:br>
            <a:r>
              <a:rPr lang="en-US" altLang="zh-HK" dirty="0" smtClean="0"/>
              <a:t>From your desire to search the Kingdom</a:t>
            </a:r>
          </a:p>
          <a:p>
            <a:pPr marL="342900" indent="-342900">
              <a:buFont typeface="+mj-lt"/>
              <a:buAutoNum type="arabicPeriod"/>
            </a:pPr>
            <a:r>
              <a:rPr lang="zh-HK" altLang="en-US" dirty="0" smtClean="0">
                <a:latin typeface="HanWang WeiBeiMedium-Gb5" pitchFamily="2" charset="-120"/>
                <a:ea typeface="HanWang WeiBeiMedium-Gb5" pitchFamily="2" charset="-120"/>
              </a:rPr>
              <a:t>從你發現天國的喜樂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From your joy of discovering the Kingdom</a:t>
            </a:r>
          </a:p>
          <a:p>
            <a:pPr marL="342900" indent="-342900">
              <a:buFont typeface="+mj-lt"/>
              <a:buAutoNum type="arabicPeriod"/>
            </a:pPr>
            <a:r>
              <a:rPr lang="zh-HK" altLang="en-US" dirty="0" smtClean="0">
                <a:latin typeface="HanWang WeiBeiMedium-Gb5" pitchFamily="2" charset="-120"/>
                <a:ea typeface="HanWang WeiBeiMedium-Gb5" pitchFamily="2" charset="-120"/>
              </a:rPr>
              <a:t>從你為天國的犧牲</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From your sacrifice for the Kingdom</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13:44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44</a:t>
            </a:r>
            <a:r>
              <a:rPr lang="zh-TW" altLang="en-US" dirty="0" smtClean="0">
                <a:latin typeface="HanWang WeiBeiMedium-Gb5" pitchFamily="2" charset="-120"/>
                <a:ea typeface="HanWang WeiBeiMedium-Gb5" pitchFamily="2" charset="-120"/>
              </a:rPr>
              <a:t> 「天國好像寶貝藏在地裏，人遇見了就把它藏起來，歡歡喜喜地去</a:t>
            </a:r>
            <a:r>
              <a:rPr lang="zh-TW" altLang="en-US" dirty="0" smtClean="0">
                <a:solidFill>
                  <a:srgbClr val="FFFF00"/>
                </a:solidFill>
                <a:latin typeface="HanWang WeiBeiMedium-Gb5" pitchFamily="2" charset="-120"/>
                <a:ea typeface="HanWang WeiBeiMedium-Gb5" pitchFamily="2" charset="-120"/>
              </a:rPr>
              <a:t>變賣一切所有的，買這塊地</a:t>
            </a:r>
            <a:r>
              <a:rPr lang="zh-TW" altLang="en-US" dirty="0" smtClean="0">
                <a:latin typeface="HanWang WeiBeiMedium-Gb5" pitchFamily="2" charset="-120"/>
                <a:ea typeface="HanWang WeiBeiMedium-Gb5" pitchFamily="2" charset="-120"/>
              </a:rPr>
              <a:t>。</a:t>
            </a:r>
            <a:r>
              <a:rPr lang="zh-TW" altLang="en-US" dirty="0" smtClean="0"/>
              <a:t> </a:t>
            </a:r>
          </a:p>
          <a:p>
            <a:pPr marL="0" indent="0">
              <a:buNone/>
            </a:pPr>
            <a:r>
              <a:rPr lang="en-US" baseline="30000" dirty="0" smtClean="0"/>
              <a:t>44</a:t>
            </a:r>
            <a:r>
              <a:rPr lang="en-US" dirty="0" smtClean="0"/>
              <a:t> “The kingdom of heaven is like treasure hidden in a field. When a man found it, he hid it again, and then in his joy went and </a:t>
            </a:r>
            <a:r>
              <a:rPr lang="en-US" dirty="0" smtClean="0">
                <a:solidFill>
                  <a:srgbClr val="FFFF00"/>
                </a:solidFill>
              </a:rPr>
              <a:t>sold all he had and bought that field.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en-US" altLang="zh-TW" baseline="30000" dirty="0" smtClean="0">
                <a:latin typeface="HanWang WeiBeiMedium-Gb5" pitchFamily="2" charset="-120"/>
                <a:ea typeface="HanWang WeiBeiMedium-Gb5" pitchFamily="2" charset="-120"/>
              </a:rPr>
              <a:t>51</a:t>
            </a:r>
            <a:r>
              <a:rPr lang="zh-TW" altLang="en-US" dirty="0" smtClean="0">
                <a:latin typeface="HanWang WeiBeiMedium-Gb5" pitchFamily="2" charset="-120"/>
                <a:ea typeface="HanWang WeiBeiMedium-Gb5" pitchFamily="2" charset="-120"/>
              </a:rPr>
              <a:t> 耶穌說：「這一切的話你們都明白了嗎？」他們說：「我們明白了。」</a:t>
            </a:r>
            <a:r>
              <a:rPr lang="en-US" altLang="zh-TW" baseline="30000" dirty="0" smtClean="0">
                <a:latin typeface="HanWang WeiBeiMedium-Gb5" pitchFamily="2" charset="-120"/>
                <a:ea typeface="HanWang WeiBeiMedium-Gb5" pitchFamily="2" charset="-120"/>
              </a:rPr>
              <a:t>52</a:t>
            </a:r>
            <a:r>
              <a:rPr lang="zh-TW" altLang="en-US" dirty="0" smtClean="0">
                <a:latin typeface="HanWang WeiBeiMedium-Gb5" pitchFamily="2" charset="-120"/>
                <a:ea typeface="HanWang WeiBeiMedium-Gb5" pitchFamily="2" charset="-120"/>
              </a:rPr>
              <a:t> 他說：「凡文士受教作天國的門徒，就像一個家主從他庫裏拿出新舊的東西來。」</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53</a:t>
            </a:r>
            <a:r>
              <a:rPr lang="zh-TW" altLang="en-US" dirty="0" smtClean="0">
                <a:latin typeface="HanWang WeiBeiMedium-Gb5" pitchFamily="2" charset="-120"/>
                <a:ea typeface="HanWang WeiBeiMedium-Gb5" pitchFamily="2" charset="-120"/>
              </a:rPr>
              <a:t> 耶穌說完了這些比喻，就離開那裏 </a:t>
            </a:r>
          </a:p>
          <a:p>
            <a:pPr marL="0" indent="0">
              <a:buNone/>
            </a:pPr>
            <a:r>
              <a:rPr lang="zh-TW" altLang="en-US" dirty="0" smtClean="0">
                <a:latin typeface="HanWang WeiBeiMedium-Gb5" pitchFamily="2" charset="-120"/>
                <a:ea typeface="HanWang WeiBeiMedium-Gb5" pitchFamily="2" charset="-120"/>
              </a:rPr>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51</a:t>
            </a:r>
            <a:r>
              <a:rPr lang="en-US" sz="1800" dirty="0" smtClean="0">
                <a:solidFill>
                  <a:srgbClr val="FFFF00"/>
                </a:solidFill>
                <a:latin typeface="Arial Narrow" pitchFamily="34" charset="0"/>
              </a:rPr>
              <a:t> “Have you understood all these things?” Jesus asked. “Yes,” they replied. </a:t>
            </a:r>
            <a:r>
              <a:rPr lang="en-US" sz="1800" baseline="30000" dirty="0" smtClean="0">
                <a:solidFill>
                  <a:srgbClr val="FFFF00"/>
                </a:solidFill>
                <a:latin typeface="Arial Narrow" pitchFamily="34" charset="0"/>
              </a:rPr>
              <a:t>52</a:t>
            </a:r>
            <a:r>
              <a:rPr lang="en-US" sz="1800" dirty="0" smtClean="0">
                <a:solidFill>
                  <a:srgbClr val="FFFF00"/>
                </a:solidFill>
                <a:latin typeface="Arial Narrow" pitchFamily="34" charset="0"/>
              </a:rPr>
              <a:t> He said to them, “Therefore every teacher of the law who has become a disciple in the kingdom of heaven is like the owner of a house who brings out of his storeroom new treasures as well as old.”</a:t>
            </a:r>
            <a:r>
              <a:rPr lang="en-US" sz="1800" baseline="30000" dirty="0" smtClean="0">
                <a:solidFill>
                  <a:srgbClr val="FFFF00"/>
                </a:solidFill>
                <a:latin typeface="Arial Narrow" pitchFamily="34" charset="0"/>
              </a:rPr>
              <a:t>53</a:t>
            </a:r>
            <a:r>
              <a:rPr lang="en-US" sz="1800" dirty="0" smtClean="0">
                <a:solidFill>
                  <a:srgbClr val="FFFF00"/>
                </a:solidFill>
                <a:latin typeface="Arial Narrow" pitchFamily="34" charset="0"/>
              </a:rPr>
              <a:t> When Jesus had finished these parables, he moved on from there. </a:t>
            </a:r>
          </a:p>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13:45–46</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45</a:t>
            </a:r>
            <a:r>
              <a:rPr lang="zh-TW" altLang="en-US" dirty="0" smtClean="0">
                <a:latin typeface="HanWang WeiBeiMedium-Gb5" pitchFamily="2" charset="-120"/>
                <a:ea typeface="HanWang WeiBeiMedium-Gb5" pitchFamily="2" charset="-120"/>
              </a:rPr>
              <a:t> 天國又好像買賣人尋找好珠子，</a:t>
            </a:r>
            <a:r>
              <a:rPr lang="en-US" altLang="zh-TW" baseline="30000" dirty="0" smtClean="0">
                <a:latin typeface="HanWang WeiBeiMedium-Gb5" pitchFamily="2" charset="-120"/>
                <a:ea typeface="HanWang WeiBeiMedium-Gb5" pitchFamily="2" charset="-120"/>
              </a:rPr>
              <a:t>46</a:t>
            </a:r>
            <a:r>
              <a:rPr lang="zh-TW" altLang="en-US" dirty="0" smtClean="0">
                <a:latin typeface="HanWang WeiBeiMedium-Gb5" pitchFamily="2" charset="-120"/>
                <a:ea typeface="HanWang WeiBeiMedium-Gb5" pitchFamily="2" charset="-120"/>
              </a:rPr>
              <a:t> 遇見一顆重價的珠子，就去變賣他一切所有的，買了這顆珠子。 </a:t>
            </a:r>
          </a:p>
          <a:p>
            <a:pPr marL="0" indent="0">
              <a:buNone/>
            </a:pPr>
            <a:r>
              <a:rPr lang="en-US" baseline="30000" dirty="0" smtClean="0"/>
              <a:t>45</a:t>
            </a:r>
            <a:r>
              <a:rPr lang="en-US" dirty="0" smtClean="0"/>
              <a:t> </a:t>
            </a:r>
            <a:r>
              <a:rPr lang="en-US" dirty="0" smtClean="0"/>
              <a:t>“Again, the kingdom of heaven is like a merchant looking for fine pearls. </a:t>
            </a:r>
            <a:r>
              <a:rPr lang="en-US" baseline="30000" dirty="0" smtClean="0"/>
              <a:t>46</a:t>
            </a:r>
            <a:r>
              <a:rPr lang="en-US" dirty="0" smtClean="0"/>
              <a:t> When he found one of great value, he went away and sold everything he had and bought it.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dirty="0" smtClean="0"/>
              <a:t>Philippians 3:7 </a:t>
            </a:r>
          </a:p>
          <a:p>
            <a:pPr marL="0" indent="0">
              <a:buNone/>
            </a:pPr>
            <a:r>
              <a:rPr lang="en-US" baseline="30000" dirty="0" smtClean="0">
                <a:latin typeface="HanWang WeiBeiMedium-Gb5" pitchFamily="2" charset="-120"/>
                <a:ea typeface="HanWang WeiBeiMedium-Gb5" pitchFamily="2" charset="-120"/>
              </a:rPr>
              <a:t>7</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只是我先前以為與我有益的，我現在因基督都當作有損的。 </a:t>
            </a:r>
          </a:p>
          <a:p>
            <a:pPr marL="0" indent="0">
              <a:buNone/>
            </a:pPr>
            <a:r>
              <a:rPr lang="en-US" baseline="30000" dirty="0" smtClean="0"/>
              <a:t>7</a:t>
            </a:r>
            <a:r>
              <a:rPr lang="en-US" dirty="0" smtClean="0"/>
              <a:t> </a:t>
            </a:r>
            <a:r>
              <a:rPr lang="en-US" dirty="0" smtClean="0"/>
              <a:t>But whatever were gains to me I now consider loss for the sake of Christ.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Philippians 3:8</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不但如此，我也將萬事當作有損的，因我以認識我主基督耶穌為至寶。我為他已經丟棄萬事，看作糞土，為要得著基督； </a:t>
            </a:r>
          </a:p>
          <a:p>
            <a:pPr marL="0" indent="0">
              <a:buNone/>
            </a:pPr>
            <a:r>
              <a:rPr lang="en-US" baseline="30000" dirty="0" smtClean="0"/>
              <a:t>8</a:t>
            </a:r>
            <a:r>
              <a:rPr lang="en-US" dirty="0" smtClean="0"/>
              <a:t> </a:t>
            </a:r>
            <a:r>
              <a:rPr lang="en-US" dirty="0" smtClean="0"/>
              <a:t>What is more, I consider everything a loss because of the surpassing worth of knowing Christ Jesus my Lord, for whose sake I have lost all things. I consider them garbage, that I may gain Christ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dirty="0" smtClean="0"/>
              <a:t>Philippians 3:9 </a:t>
            </a:r>
            <a:endParaRPr lang="en-US" dirty="0" smtClean="0"/>
          </a:p>
          <a:p>
            <a:pPr marL="0" indent="0">
              <a:buNone/>
            </a:pPr>
            <a:r>
              <a:rPr lang="en-US" baseline="30000" dirty="0" smtClean="0">
                <a:latin typeface="HanWang WeiBeiMedium-Gb5" pitchFamily="2" charset="-120"/>
                <a:ea typeface="HanWang WeiBeiMedium-Gb5" pitchFamily="2" charset="-120"/>
              </a:rPr>
              <a:t>9</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並且得以在他裏面，不是有自己因律法而得的義，乃是有信基督的義，就是因信上帝而來的義， </a:t>
            </a:r>
          </a:p>
          <a:p>
            <a:pPr marL="0" indent="0">
              <a:buNone/>
            </a:pPr>
            <a:r>
              <a:rPr lang="en-US" baseline="30000" dirty="0" smtClean="0"/>
              <a:t>9</a:t>
            </a:r>
            <a:r>
              <a:rPr lang="en-US" dirty="0" smtClean="0"/>
              <a:t> </a:t>
            </a:r>
            <a:r>
              <a:rPr lang="en-US" dirty="0" smtClean="0"/>
              <a:t>and be found in him, not having a righteousness of my own that comes from the law, but that which is through faith in Christ—the righteousness that comes from God on the basis of faith.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16223" y="1373188"/>
            <a:ext cx="5400600" cy="709612"/>
          </a:xfrm>
        </p:spPr>
        <p:txBody>
          <a:bodyPr/>
          <a:lstStyle/>
          <a:p>
            <a:r>
              <a:rPr lang="zh-HK" altLang="en-US" dirty="0" smtClean="0">
                <a:latin typeface="HanWang WeiBeiMedium-Gb5" pitchFamily="2" charset="-120"/>
                <a:ea typeface="HanWang WeiBeiMedium-Gb5" pitchFamily="2" charset="-120"/>
              </a:rPr>
              <a:t>天國的子民知道天國的價值</a:t>
            </a:r>
            <a:endParaRPr lang="en-US" altLang="zh-HK" dirty="0" smtClean="0">
              <a:latin typeface="HanWang WeiBeiMedium-Gb5" pitchFamily="2" charset="-120"/>
              <a:ea typeface="HanWang WeiBeiMedium-Gb5" pitchFamily="2" charset="-120"/>
            </a:endParaRPr>
          </a:p>
          <a:p>
            <a:r>
              <a:rPr lang="en-US" dirty="0" smtClean="0"/>
              <a:t>Kingdom’s people recognize Kingdom’s value</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我知道天國對你的價值</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 know how you value the Kingdom</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HK" altLang="en-US" dirty="0" smtClean="0">
                <a:latin typeface="HanWang WeiBeiMedium-Gb5" pitchFamily="2" charset="-120"/>
                <a:ea typeface="HanWang WeiBeiMedium-Gb5" pitchFamily="2" charset="-120"/>
              </a:rPr>
              <a:t>從你追求天國之心</a:t>
            </a:r>
            <a:r>
              <a:rPr lang="en-US" altLang="zh-HK" dirty="0" smtClean="0"/>
              <a:t> </a:t>
            </a:r>
            <a:br>
              <a:rPr lang="en-US" altLang="zh-HK" dirty="0" smtClean="0"/>
            </a:br>
            <a:r>
              <a:rPr lang="en-US" altLang="zh-HK" dirty="0" smtClean="0"/>
              <a:t>From your desire to search the Kingdom</a:t>
            </a:r>
          </a:p>
          <a:p>
            <a:pPr marL="342900" indent="-342900">
              <a:buFont typeface="+mj-lt"/>
              <a:buAutoNum type="arabicPeriod"/>
            </a:pPr>
            <a:r>
              <a:rPr lang="zh-HK" altLang="en-US" dirty="0" smtClean="0">
                <a:latin typeface="HanWang WeiBeiMedium-Gb5" pitchFamily="2" charset="-120"/>
                <a:ea typeface="HanWang WeiBeiMedium-Gb5" pitchFamily="2" charset="-120"/>
              </a:rPr>
              <a:t>從你發現天國的喜樂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From your joy of discovering the Kingdom</a:t>
            </a:r>
          </a:p>
          <a:p>
            <a:pPr marL="342900" indent="-342900">
              <a:buFont typeface="+mj-lt"/>
              <a:buAutoNum type="arabicPeriod"/>
            </a:pPr>
            <a:r>
              <a:rPr lang="zh-HK" altLang="en-US" dirty="0" smtClean="0">
                <a:latin typeface="HanWang WeiBeiMedium-Gb5" pitchFamily="2" charset="-120"/>
                <a:ea typeface="HanWang WeiBeiMedium-Gb5" pitchFamily="2" charset="-120"/>
              </a:rPr>
              <a:t>從你為天國的犧牲</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From your sacrifice for the Kingdom</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6475"/>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我的寶貝 </a:t>
            </a:r>
            <a:r>
              <a:rPr lang="en-US" altLang="zh-CN" sz="2800" dirty="0" smtClean="0">
                <a:solidFill>
                  <a:schemeClr val="tx1"/>
                </a:solidFill>
                <a:latin typeface="HanWang WeiBeiMedium-Gb5" pitchFamily="2" charset="-120"/>
                <a:ea typeface="HanWang WeiBeiMedium-Gb5" pitchFamily="2" charset="-120"/>
              </a:rPr>
              <a:t/>
            </a:r>
            <a:br>
              <a:rPr lang="en-US" altLang="zh-CN" sz="2800" dirty="0" smtClean="0">
                <a:solidFill>
                  <a:schemeClr val="tx1"/>
                </a:solidFill>
                <a:latin typeface="HanWang WeiBeiMedium-Gb5" pitchFamily="2" charset="-120"/>
                <a:ea typeface="HanWang WeiBeiMedium-Gb5" pitchFamily="2" charset="-120"/>
              </a:rPr>
            </a:br>
            <a:r>
              <a:rPr lang="en-US" altLang="zh-CN" sz="2800" b="1" dirty="0" smtClean="0">
                <a:solidFill>
                  <a:schemeClr val="tx1"/>
                </a:solidFill>
                <a:latin typeface="+mn-lt"/>
                <a:ea typeface="HanWang WeiBeiMedium-Gb5" pitchFamily="2" charset="-120"/>
              </a:rPr>
              <a:t>My Precious</a:t>
            </a:r>
            <a:endParaRPr lang="en-US" dirty="0">
              <a:solidFill>
                <a:schemeClr val="tx1"/>
              </a:solidFill>
            </a:endParaRPr>
          </a:p>
        </p:txBody>
      </p:sp>
      <p:sp>
        <p:nvSpPr>
          <p:cNvPr id="3" name="Subtitle 2"/>
          <p:cNvSpPr>
            <a:spLocks noGrp="1"/>
          </p:cNvSpPr>
          <p:nvPr>
            <p:ph type="subTitle" idx="1"/>
          </p:nvPr>
        </p:nvSpPr>
        <p:spPr>
          <a:xfrm>
            <a:off x="936303" y="1980084"/>
            <a:ext cx="4032727" cy="828022"/>
          </a:xfrm>
        </p:spPr>
        <p:txBody>
          <a:bodyPr/>
          <a:lstStyle/>
          <a:p>
            <a:r>
              <a:rPr lang="zh-TW" altLang="en-US" dirty="0" smtClean="0">
                <a:latin typeface="HanWang WeiBeiMedium-Gb5" pitchFamily="2" charset="-120"/>
                <a:ea typeface="HanWang WeiBeiMedium-Gb5" pitchFamily="2" charset="-120"/>
              </a:rPr>
              <a:t>馬太福音 </a:t>
            </a:r>
            <a:r>
              <a:rPr lang="en-US" altLang="zh-TW" dirty="0" smtClean="0">
                <a:latin typeface="+mn-ea"/>
              </a:rPr>
              <a:t>Matthew 13:44-46, 51-53</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pic>
        <p:nvPicPr>
          <p:cNvPr id="57346" name="Picture 2" descr="Image result for parable of kingdom of heaven"/>
          <p:cNvPicPr>
            <a:picLocks noChangeAspect="1" noChangeArrowheads="1"/>
          </p:cNvPicPr>
          <p:nvPr/>
        </p:nvPicPr>
        <p:blipFill>
          <a:blip r:embed="rId2" cstate="print"/>
          <a:srcRect/>
          <a:stretch>
            <a:fillRect/>
          </a:stretch>
        </p:blipFill>
        <p:spPr bwMode="auto">
          <a:xfrm>
            <a:off x="792650" y="0"/>
            <a:ext cx="4320117" cy="3240088"/>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13:14, 16</a:t>
            </a:r>
          </a:p>
          <a:p>
            <a:pPr marL="0" indent="0">
              <a:buNone/>
            </a:pPr>
            <a:r>
              <a:rPr lang="en-US" altLang="zh-TW" baseline="30000" dirty="0" smtClean="0"/>
              <a:t>14</a:t>
            </a:r>
            <a:r>
              <a:rPr lang="zh-TW" altLang="en-US" dirty="0" smtClean="0"/>
              <a:t> </a:t>
            </a:r>
            <a:r>
              <a:rPr lang="zh-TW" altLang="en-US" dirty="0" smtClean="0">
                <a:latin typeface="HanWang WeiBeiMedium-Gb5" pitchFamily="2" charset="-120"/>
                <a:ea typeface="HanWang WeiBeiMedium-Gb5" pitchFamily="2" charset="-120"/>
              </a:rPr>
              <a:t>在他們身上，正應了以賽亞的預言，說： 你們聽是 要 聽見，卻不明白 </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「但你們的眼睛是有福的，因為看見了；你們的耳朵也是有福的，因為聽見了。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14</a:t>
            </a:r>
            <a:r>
              <a:rPr lang="en-US" dirty="0" smtClean="0"/>
              <a:t> In them is fulfilled the prophecy of Isaiah: “ ‘You will be ever hearing but never understanding…</a:t>
            </a:r>
            <a:r>
              <a:rPr lang="en-US" baseline="30000" dirty="0" smtClean="0"/>
              <a:t>16</a:t>
            </a:r>
            <a:r>
              <a:rPr lang="en-US" dirty="0" smtClean="0"/>
              <a:t> But blessed are your eyes because they see, and your ears because they hear.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撒種的比喻</a:t>
            </a:r>
            <a:r>
              <a:rPr lang="en-US" altLang="zh-CN" dirty="0" smtClean="0">
                <a:solidFill>
                  <a:schemeClr val="tx1"/>
                </a:solidFill>
                <a:latin typeface="HanWang WeiBeiMedium-Gb5" pitchFamily="2" charset="-120"/>
                <a:ea typeface="HanWang WeiBeiMedium-Gb5" pitchFamily="2" charset="-120"/>
              </a:rPr>
              <a:t/>
            </a:r>
            <a:br>
              <a:rPr lang="en-US" altLang="zh-CN" dirty="0" smtClean="0">
                <a:solidFill>
                  <a:schemeClr val="tx1"/>
                </a:solidFill>
                <a:latin typeface="HanWang WeiBeiMedium-Gb5" pitchFamily="2" charset="-120"/>
                <a:ea typeface="HanWang WeiBeiMedium-Gb5" pitchFamily="2" charset="-120"/>
              </a:rPr>
            </a:br>
            <a:r>
              <a:rPr lang="en-US" altLang="zh-CN" b="1" dirty="0" smtClean="0">
                <a:solidFill>
                  <a:schemeClr val="tx1"/>
                </a:solidFill>
                <a:ea typeface="HanWang WeiBeiMedium-Gb5" pitchFamily="2" charset="-120"/>
              </a:rPr>
              <a:t>The Parable of the Sower 13:3-9</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6</a:t>
            </a:fld>
            <a:endParaRPr lang="es-ES"/>
          </a:p>
        </p:txBody>
      </p:sp>
      <p:pic>
        <p:nvPicPr>
          <p:cNvPr id="59394" name="Picture 2" descr="Image result for parable of sower"/>
          <p:cNvPicPr>
            <a:picLocks noChangeAspect="1" noChangeArrowheads="1"/>
          </p:cNvPicPr>
          <p:nvPr/>
        </p:nvPicPr>
        <p:blipFill>
          <a:blip r:embed="rId2" cstate="print"/>
          <a:srcRect/>
          <a:stretch>
            <a:fillRect/>
          </a:stretch>
        </p:blipFill>
        <p:spPr bwMode="auto">
          <a:xfrm>
            <a:off x="648271" y="755948"/>
            <a:ext cx="4536504" cy="2370146"/>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第一對比喻</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zh-HK" altLang="en-US" dirty="0" smtClean="0">
                <a:solidFill>
                  <a:schemeClr val="tx1"/>
                </a:solidFill>
              </a:rPr>
              <a:t> </a:t>
            </a:r>
            <a:r>
              <a:rPr lang="en-US" dirty="0" smtClean="0">
                <a:solidFill>
                  <a:schemeClr val="tx1"/>
                </a:solidFill>
              </a:rPr>
              <a:t>1</a:t>
            </a:r>
            <a:r>
              <a:rPr lang="en-US" baseline="30000" dirty="0" smtClean="0">
                <a:solidFill>
                  <a:schemeClr val="tx1"/>
                </a:solidFill>
              </a:rPr>
              <a:t>st</a:t>
            </a:r>
            <a:r>
              <a:rPr lang="en-US" dirty="0" smtClean="0">
                <a:solidFill>
                  <a:schemeClr val="tx1"/>
                </a:solidFill>
              </a:rPr>
              <a:t> Pair of Parables</a:t>
            </a:r>
            <a:endParaRPr lang="en-US" dirty="0">
              <a:solidFill>
                <a:schemeClr val="tx1"/>
              </a:solidFill>
            </a:endParaRPr>
          </a:p>
        </p:txBody>
      </p:sp>
      <p:sp>
        <p:nvSpPr>
          <p:cNvPr id="5" name="Content Placeholder 4"/>
          <p:cNvSpPr>
            <a:spLocks noGrp="1"/>
          </p:cNvSpPr>
          <p:nvPr>
            <p:ph idx="1"/>
          </p:nvPr>
        </p:nvSpPr>
        <p:spPr>
          <a:xfrm>
            <a:off x="287338" y="755650"/>
            <a:ext cx="2881213" cy="2138363"/>
          </a:xfrm>
        </p:spPr>
        <p:txBody>
          <a:bodyPr/>
          <a:lstStyle/>
          <a:p>
            <a:r>
              <a:rPr lang="zh-HK" altLang="en-US" dirty="0" smtClean="0">
                <a:latin typeface="HanWang WeiBeiMedium-Gb5" pitchFamily="2" charset="-120"/>
                <a:ea typeface="HanWang WeiBeiMedium-Gb5" pitchFamily="2" charset="-120"/>
              </a:rPr>
              <a:t>麥子與稗子</a:t>
            </a:r>
            <a:r>
              <a:rPr lang="zh-HK" altLang="en-US" dirty="0" smtClean="0"/>
              <a:t> </a:t>
            </a:r>
            <a:r>
              <a:rPr lang="en-US" altLang="zh-HK" dirty="0" smtClean="0"/>
              <a:t/>
            </a:r>
            <a:br>
              <a:rPr lang="en-US" altLang="zh-HK" dirty="0" smtClean="0"/>
            </a:br>
            <a:r>
              <a:rPr lang="en-US" altLang="zh-HK" dirty="0" smtClean="0"/>
              <a:t>The wheat and the tares </a:t>
            </a:r>
            <a:br>
              <a:rPr lang="en-US" altLang="zh-HK" dirty="0" smtClean="0"/>
            </a:br>
            <a:r>
              <a:rPr lang="en-US" altLang="zh-HK" dirty="0" smtClean="0"/>
              <a:t>13:24-30</a:t>
            </a:r>
          </a:p>
          <a:p>
            <a:r>
              <a:rPr lang="zh-HK" altLang="en-US" dirty="0" smtClean="0">
                <a:latin typeface="HanWang WeiBeiMedium-Gb5" pitchFamily="2" charset="-120"/>
                <a:ea typeface="HanWang WeiBeiMedium-Gb5" pitchFamily="2" charset="-120"/>
              </a:rPr>
              <a:t>撒網</a:t>
            </a:r>
            <a:r>
              <a:rPr lang="zh-HK" altLang="en-US" dirty="0" smtClean="0"/>
              <a:t> </a:t>
            </a:r>
            <a:r>
              <a:rPr lang="en-US" altLang="zh-HK" dirty="0" smtClean="0"/>
              <a:t/>
            </a:r>
            <a:br>
              <a:rPr lang="en-US" altLang="zh-HK" dirty="0" smtClean="0"/>
            </a:br>
            <a:r>
              <a:rPr lang="en-US" altLang="zh-HK" dirty="0" smtClean="0"/>
              <a:t>The net</a:t>
            </a:r>
            <a:br>
              <a:rPr lang="en-US" altLang="zh-HK" dirty="0" smtClean="0"/>
            </a:br>
            <a:r>
              <a:rPr lang="en-US" altLang="zh-HK" dirty="0" smtClean="0"/>
              <a:t>13:47-50</a:t>
            </a:r>
            <a:endParaRPr lang="en-US" dirty="0"/>
          </a:p>
        </p:txBody>
      </p:sp>
      <p:sp>
        <p:nvSpPr>
          <p:cNvPr id="3" name="Slide Number Placeholder 2"/>
          <p:cNvSpPr>
            <a:spLocks noGrp="1"/>
          </p:cNvSpPr>
          <p:nvPr>
            <p:ph type="sldNum" sz="quarter" idx="12"/>
          </p:nvPr>
        </p:nvSpPr>
        <p:spPr/>
        <p:txBody>
          <a:bodyPr/>
          <a:lstStyle/>
          <a:p>
            <a:fld id="{FB8E840D-314E-4C39-B781-13A60CEAE675}" type="slidenum">
              <a:rPr lang="es-ES" smtClean="0"/>
              <a:pPr/>
              <a:t>7</a:t>
            </a:fld>
            <a:endParaRPr lang="es-ES"/>
          </a:p>
        </p:txBody>
      </p:sp>
      <p:pic>
        <p:nvPicPr>
          <p:cNvPr id="2050" name="Picture 2" descr="Image result for parable of the tares"/>
          <p:cNvPicPr>
            <a:picLocks noChangeAspect="1" noChangeArrowheads="1"/>
          </p:cNvPicPr>
          <p:nvPr/>
        </p:nvPicPr>
        <p:blipFill>
          <a:blip r:embed="rId2" cstate="print"/>
          <a:srcRect/>
          <a:stretch>
            <a:fillRect/>
          </a:stretch>
        </p:blipFill>
        <p:spPr bwMode="auto">
          <a:xfrm>
            <a:off x="3600599" y="827956"/>
            <a:ext cx="2048227" cy="1152128"/>
          </a:xfrm>
          <a:prstGeom prst="rect">
            <a:avLst/>
          </a:prstGeom>
          <a:noFill/>
        </p:spPr>
      </p:pic>
      <p:pic>
        <p:nvPicPr>
          <p:cNvPr id="24578" name="Picture 2" descr="Image result for parable of the dragnet"/>
          <p:cNvPicPr>
            <a:picLocks noChangeAspect="1" noChangeArrowheads="1"/>
          </p:cNvPicPr>
          <p:nvPr/>
        </p:nvPicPr>
        <p:blipFill>
          <a:blip r:embed="rId3" cstate="print"/>
          <a:srcRect/>
          <a:stretch>
            <a:fillRect/>
          </a:stretch>
        </p:blipFill>
        <p:spPr bwMode="auto">
          <a:xfrm>
            <a:off x="1728391" y="1836068"/>
            <a:ext cx="1656184" cy="1184043"/>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第二對比喻</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zh-HK" altLang="en-US" dirty="0" smtClean="0">
                <a:solidFill>
                  <a:schemeClr val="tx1"/>
                </a:solidFill>
              </a:rPr>
              <a:t> </a:t>
            </a:r>
            <a:r>
              <a:rPr lang="en-US" altLang="zh-HK" dirty="0" smtClean="0">
                <a:solidFill>
                  <a:schemeClr val="tx1"/>
                </a:solidFill>
              </a:rPr>
              <a:t>2</a:t>
            </a:r>
            <a:r>
              <a:rPr lang="en-US" altLang="zh-HK" baseline="30000" dirty="0" smtClean="0">
                <a:solidFill>
                  <a:schemeClr val="tx1"/>
                </a:solidFill>
              </a:rPr>
              <a:t>nd</a:t>
            </a:r>
            <a:r>
              <a:rPr lang="en-US" altLang="zh-HK" dirty="0" smtClean="0">
                <a:solidFill>
                  <a:schemeClr val="tx1"/>
                </a:solidFill>
              </a:rPr>
              <a:t> </a:t>
            </a:r>
            <a:r>
              <a:rPr lang="en-US" dirty="0" smtClean="0">
                <a:solidFill>
                  <a:schemeClr val="tx1"/>
                </a:solidFill>
              </a:rPr>
              <a:t>Pair of Parables</a:t>
            </a:r>
            <a:endParaRPr lang="en-US" dirty="0">
              <a:solidFill>
                <a:schemeClr val="tx1"/>
              </a:solidFill>
            </a:endParaRPr>
          </a:p>
        </p:txBody>
      </p:sp>
      <p:sp>
        <p:nvSpPr>
          <p:cNvPr id="5" name="Content Placeholder 4"/>
          <p:cNvSpPr>
            <a:spLocks noGrp="1"/>
          </p:cNvSpPr>
          <p:nvPr>
            <p:ph idx="1"/>
          </p:nvPr>
        </p:nvSpPr>
        <p:spPr>
          <a:xfrm>
            <a:off x="287338" y="755650"/>
            <a:ext cx="2377157" cy="2138363"/>
          </a:xfrm>
        </p:spPr>
        <p:txBody>
          <a:bodyPr/>
          <a:lstStyle/>
          <a:p>
            <a:r>
              <a:rPr lang="zh-HK" altLang="en-US" dirty="0" smtClean="0">
                <a:latin typeface="HanWang WeiBeiMedium-Gb5" pitchFamily="2" charset="-120"/>
                <a:ea typeface="HanWang WeiBeiMedium-Gb5" pitchFamily="2" charset="-120"/>
              </a:rPr>
              <a:t>芥菜種</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The mustard seed</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13:31-32</a:t>
            </a:r>
            <a:br>
              <a:rPr lang="en-US" altLang="zh-HK" dirty="0" smtClean="0">
                <a:ea typeface="HanWang WeiBeiMedium-Gb5" pitchFamily="2" charset="-120"/>
              </a:rPr>
            </a:b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endParaRPr lang="en-US" altLang="zh-HK" dirty="0" smtClean="0">
              <a:latin typeface="HanWang WeiBeiMedium-Gb5" pitchFamily="2" charset="-120"/>
              <a:ea typeface="HanWang WeiBeiMedium-Gb5" pitchFamily="2" charset="-120"/>
            </a:endParaRPr>
          </a:p>
          <a:p>
            <a:r>
              <a:rPr lang="zh-HK" altLang="en-US" dirty="0" smtClean="0">
                <a:latin typeface="HanWang WeiBeiMedium-Gb5" pitchFamily="2" charset="-120"/>
                <a:ea typeface="HanWang WeiBeiMedium-Gb5" pitchFamily="2" charset="-120"/>
              </a:rPr>
              <a:t>麵酵</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The leaven</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13:33</a:t>
            </a:r>
            <a:endParaRPr lang="en-US" dirty="0">
              <a:ea typeface="HanWang WeiBeiMedium-Gb5" pitchFamily="2" charset="-120"/>
            </a:endParaRPr>
          </a:p>
        </p:txBody>
      </p:sp>
      <p:sp>
        <p:nvSpPr>
          <p:cNvPr id="3" name="Slide Number Placeholder 2"/>
          <p:cNvSpPr>
            <a:spLocks noGrp="1"/>
          </p:cNvSpPr>
          <p:nvPr>
            <p:ph type="sldNum" sz="quarter" idx="12"/>
          </p:nvPr>
        </p:nvSpPr>
        <p:spPr/>
        <p:txBody>
          <a:bodyPr/>
          <a:lstStyle/>
          <a:p>
            <a:fld id="{FB8E840D-314E-4C39-B781-13A60CEAE675}" type="slidenum">
              <a:rPr lang="es-ES" smtClean="0"/>
              <a:pPr/>
              <a:t>8</a:t>
            </a:fld>
            <a:endParaRPr lang="es-ES"/>
          </a:p>
        </p:txBody>
      </p:sp>
      <p:pic>
        <p:nvPicPr>
          <p:cNvPr id="2052" name="Picture 4" descr="Image result for parable of mustard seed"/>
          <p:cNvPicPr>
            <a:picLocks noChangeAspect="1" noChangeArrowheads="1"/>
          </p:cNvPicPr>
          <p:nvPr/>
        </p:nvPicPr>
        <p:blipFill>
          <a:blip r:embed="rId2" cstate="print"/>
          <a:srcRect l="14062" r="19141"/>
          <a:stretch>
            <a:fillRect/>
          </a:stretch>
        </p:blipFill>
        <p:spPr bwMode="auto">
          <a:xfrm>
            <a:off x="3888631" y="812796"/>
            <a:ext cx="1728192" cy="1455320"/>
          </a:xfrm>
          <a:prstGeom prst="rect">
            <a:avLst/>
          </a:prstGeom>
          <a:noFill/>
        </p:spPr>
      </p:pic>
      <p:pic>
        <p:nvPicPr>
          <p:cNvPr id="2054" name="Picture 6" descr="Image result for parable of leaven"/>
          <p:cNvPicPr>
            <a:picLocks noChangeAspect="1" noChangeArrowheads="1"/>
          </p:cNvPicPr>
          <p:nvPr/>
        </p:nvPicPr>
        <p:blipFill>
          <a:blip r:embed="rId3" cstate="print"/>
          <a:srcRect/>
          <a:stretch>
            <a:fillRect/>
          </a:stretch>
        </p:blipFill>
        <p:spPr bwMode="auto">
          <a:xfrm>
            <a:off x="1728391" y="1908076"/>
            <a:ext cx="2114240" cy="118926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第三對比喻</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zh-HK" altLang="en-US" dirty="0" smtClean="0">
                <a:solidFill>
                  <a:schemeClr val="tx1"/>
                </a:solidFill>
              </a:rPr>
              <a:t> </a:t>
            </a:r>
            <a:r>
              <a:rPr lang="en-US" altLang="zh-HK" dirty="0" smtClean="0">
                <a:solidFill>
                  <a:schemeClr val="tx1"/>
                </a:solidFill>
              </a:rPr>
              <a:t>3</a:t>
            </a:r>
            <a:r>
              <a:rPr lang="en-US" altLang="zh-HK" baseline="30000" dirty="0" smtClean="0">
                <a:solidFill>
                  <a:schemeClr val="tx1"/>
                </a:solidFill>
              </a:rPr>
              <a:t>rd</a:t>
            </a:r>
            <a:r>
              <a:rPr lang="en-US" altLang="zh-HK" dirty="0" smtClean="0">
                <a:solidFill>
                  <a:schemeClr val="tx1"/>
                </a:solidFill>
              </a:rPr>
              <a:t> </a:t>
            </a:r>
            <a:r>
              <a:rPr lang="en-US" dirty="0" smtClean="0">
                <a:solidFill>
                  <a:schemeClr val="tx1"/>
                </a:solidFill>
              </a:rPr>
              <a:t>Pair of Parables</a:t>
            </a:r>
            <a:endParaRPr lang="en-US" dirty="0">
              <a:solidFill>
                <a:schemeClr val="tx1"/>
              </a:solidFill>
            </a:endParaRPr>
          </a:p>
        </p:txBody>
      </p:sp>
      <p:sp>
        <p:nvSpPr>
          <p:cNvPr id="5" name="Content Placeholder 4"/>
          <p:cNvSpPr>
            <a:spLocks noGrp="1"/>
          </p:cNvSpPr>
          <p:nvPr>
            <p:ph idx="1"/>
          </p:nvPr>
        </p:nvSpPr>
        <p:spPr>
          <a:xfrm>
            <a:off x="287338" y="755650"/>
            <a:ext cx="2377157" cy="2138363"/>
          </a:xfrm>
        </p:spPr>
        <p:txBody>
          <a:bodyPr/>
          <a:lstStyle/>
          <a:p>
            <a:r>
              <a:rPr lang="zh-HK" altLang="en-US" dirty="0" smtClean="0">
                <a:latin typeface="HanWang WeiBeiMedium-Gb5" pitchFamily="2" charset="-120"/>
                <a:ea typeface="HanWang WeiBeiMedium-Gb5" pitchFamily="2" charset="-120"/>
              </a:rPr>
              <a:t>地裡的寶藏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The hidden treasure</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13:44</a:t>
            </a:r>
            <a:br>
              <a:rPr lang="en-US" altLang="zh-HK" dirty="0" smtClean="0">
                <a:ea typeface="HanWang WeiBeiMedium-Gb5" pitchFamily="2" charset="-120"/>
              </a:rPr>
            </a:br>
            <a:endParaRPr lang="en-US" altLang="zh-HK" dirty="0" smtClean="0">
              <a:latin typeface="HanWang WeiBeiMedium-Gb5" pitchFamily="2" charset="-120"/>
              <a:ea typeface="HanWang WeiBeiMedium-Gb5" pitchFamily="2" charset="-120"/>
            </a:endParaRPr>
          </a:p>
          <a:p>
            <a:r>
              <a:rPr lang="zh-HK" altLang="en-US" dirty="0" smtClean="0">
                <a:latin typeface="HanWang WeiBeiMedium-Gb5" pitchFamily="2" charset="-120"/>
                <a:ea typeface="HanWang WeiBeiMedium-Gb5" pitchFamily="2" charset="-120"/>
              </a:rPr>
              <a:t>重價的珍珠</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The costly pearl</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13:45-46</a:t>
            </a:r>
            <a:endParaRPr lang="en-US" dirty="0">
              <a:ea typeface="HanWang WeiBeiMedium-Gb5" pitchFamily="2" charset="-120"/>
            </a:endParaRPr>
          </a:p>
        </p:txBody>
      </p:sp>
      <p:sp>
        <p:nvSpPr>
          <p:cNvPr id="3" name="Slide Number Placeholder 2"/>
          <p:cNvSpPr>
            <a:spLocks noGrp="1"/>
          </p:cNvSpPr>
          <p:nvPr>
            <p:ph type="sldNum" sz="quarter" idx="12"/>
          </p:nvPr>
        </p:nvSpPr>
        <p:spPr/>
        <p:txBody>
          <a:bodyPr/>
          <a:lstStyle/>
          <a:p>
            <a:fld id="{FB8E840D-314E-4C39-B781-13A60CEAE675}" type="slidenum">
              <a:rPr lang="es-ES" smtClean="0"/>
              <a:pPr/>
              <a:t>9</a:t>
            </a:fld>
            <a:endParaRPr lang="es-ES"/>
          </a:p>
        </p:txBody>
      </p:sp>
      <p:pic>
        <p:nvPicPr>
          <p:cNvPr id="25602" name="Picture 2" descr="Image result for parable of the treasure in the field"/>
          <p:cNvPicPr>
            <a:picLocks noChangeAspect="1" noChangeArrowheads="1"/>
          </p:cNvPicPr>
          <p:nvPr/>
        </p:nvPicPr>
        <p:blipFill>
          <a:blip r:embed="rId2" cstate="print"/>
          <a:srcRect/>
          <a:stretch>
            <a:fillRect/>
          </a:stretch>
        </p:blipFill>
        <p:spPr bwMode="auto">
          <a:xfrm>
            <a:off x="3816623" y="755948"/>
            <a:ext cx="1591955" cy="1187996"/>
          </a:xfrm>
          <a:prstGeom prst="rect">
            <a:avLst/>
          </a:prstGeom>
          <a:noFill/>
        </p:spPr>
      </p:pic>
      <p:pic>
        <p:nvPicPr>
          <p:cNvPr id="25604" name="Picture 4" descr="Image result for parable of pearl"/>
          <p:cNvPicPr>
            <a:picLocks noChangeAspect="1" noChangeArrowheads="1"/>
          </p:cNvPicPr>
          <p:nvPr/>
        </p:nvPicPr>
        <p:blipFill>
          <a:blip r:embed="rId3" cstate="print"/>
          <a:srcRect/>
          <a:stretch>
            <a:fillRect/>
          </a:stretch>
        </p:blipFill>
        <p:spPr bwMode="auto">
          <a:xfrm>
            <a:off x="2736503" y="2052092"/>
            <a:ext cx="1711733" cy="936104"/>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94893</TotalTime>
  <Words>1331</Words>
  <Application>Microsoft Office PowerPoint</Application>
  <PresentationFormat>Custom</PresentationFormat>
  <Paragraphs>94</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Diseño predeterminado</vt:lpstr>
      <vt:lpstr>馬太福音 Matthew 13:44-46, 51-53</vt:lpstr>
      <vt:lpstr>Slide 2</vt:lpstr>
      <vt:lpstr>我的寶貝  My Precious</vt:lpstr>
      <vt:lpstr>Slide 4</vt:lpstr>
      <vt:lpstr>Slide 5</vt:lpstr>
      <vt:lpstr>撒種的比喻 The Parable of the Sower 13:3-9</vt:lpstr>
      <vt:lpstr>第一對比喻  1st Pair of Parables</vt:lpstr>
      <vt:lpstr>第二對比喻  2nd Pair of Parables</vt:lpstr>
      <vt:lpstr>第三對比喻  3rd Pair of Parables</vt:lpstr>
      <vt:lpstr>Slide 10</vt:lpstr>
      <vt:lpstr>Slide 11</vt:lpstr>
      <vt:lpstr>我知道天國對你的價值 I know how you value the Kingdom</vt:lpstr>
      <vt:lpstr>Slide 13</vt:lpstr>
      <vt:lpstr>Slide 14</vt:lpstr>
      <vt:lpstr>我知道天國對你的價值 I know how you value the Kingdom</vt:lpstr>
      <vt:lpstr>Slide 16</vt:lpstr>
      <vt:lpstr>神的揀選 ≠ 宿命論 God’s Election ≠ Fatalism </vt:lpstr>
      <vt:lpstr>我知道天國對你的價值 I know how you value the Kingdom</vt:lpstr>
      <vt:lpstr>Slide 19</vt:lpstr>
      <vt:lpstr>Slide 20</vt:lpstr>
      <vt:lpstr>Slide 21</vt:lpstr>
      <vt:lpstr>Slide 22</vt:lpstr>
      <vt:lpstr>Slide 23</vt:lpstr>
      <vt:lpstr>Slide 24</vt:lpstr>
      <vt:lpstr>我知道天國對你的價值 I know how you value the Kingdom</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1989</cp:revision>
  <dcterms:created xsi:type="dcterms:W3CDTF">2010-05-23T14:28:12Z</dcterms:created>
  <dcterms:modified xsi:type="dcterms:W3CDTF">2017-06-24T19:28:12Z</dcterms:modified>
</cp:coreProperties>
</file>