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650" r:id="rId2"/>
    <p:sldId id="814" r:id="rId3"/>
    <p:sldId id="815" r:id="rId4"/>
    <p:sldId id="816" r:id="rId5"/>
    <p:sldId id="496" r:id="rId6"/>
    <p:sldId id="652" r:id="rId7"/>
    <p:sldId id="809" r:id="rId8"/>
    <p:sldId id="810" r:id="rId9"/>
    <p:sldId id="812" r:id="rId10"/>
    <p:sldId id="817" r:id="rId11"/>
    <p:sldId id="818" r:id="rId12"/>
    <p:sldId id="819" r:id="rId13"/>
    <p:sldId id="820" r:id="rId14"/>
    <p:sldId id="821" r:id="rId15"/>
    <p:sldId id="822" r:id="rId16"/>
    <p:sldId id="824" r:id="rId17"/>
    <p:sldId id="825" r:id="rId18"/>
    <p:sldId id="823" r:id="rId19"/>
    <p:sldId id="826" r:id="rId20"/>
    <p:sldId id="827" r:id="rId21"/>
    <p:sldId id="828" r:id="rId22"/>
    <p:sldId id="829" r:id="rId23"/>
    <p:sldId id="830" r:id="rId24"/>
    <p:sldId id="813" r:id="rId25"/>
    <p:sldId id="831" r:id="rId26"/>
    <p:sldId id="832" r:id="rId27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1039" autoAdjust="0"/>
  </p:normalViewPr>
  <p:slideViewPr>
    <p:cSldViewPr>
      <p:cViewPr>
        <p:scale>
          <a:sx n="120" d="100"/>
          <a:sy n="120" d="100"/>
        </p:scale>
        <p:origin x="-2364" y="-107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006475"/>
            <a:ext cx="5761038" cy="695325"/>
          </a:xfrm>
        </p:spPr>
        <p:txBody>
          <a:bodyPr/>
          <a:lstStyle/>
          <a:p>
            <a:r>
              <a:rPr lang="zh-HK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天國的預告</a:t>
            </a:r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2800" b="1" dirty="0" smtClean="0">
                <a:solidFill>
                  <a:schemeClr val="tx1"/>
                </a:solidFill>
                <a:latin typeface="+mn-lt"/>
                <a:ea typeface="HanWang WeiBeiMedium-Gb5" pitchFamily="2" charset="-120"/>
              </a:rPr>
              <a:t>The Preview of God’s Kingdom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256" y="1908052"/>
            <a:ext cx="4824536" cy="828022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dirty="0" smtClean="0">
                <a:latin typeface="+mn-ea"/>
              </a:rPr>
              <a:t>Matthew </a:t>
            </a:r>
            <a:r>
              <a:rPr lang="en-US" dirty="0" smtClean="0"/>
              <a:t>13:24–30, 36-43, 47-50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Psalm 93:1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耶和華作王！ 他以威嚴為衣穿上； 耶和華以能力為衣，以能力束腰， 世界就堅定，不得動搖。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1</a:t>
            </a:r>
            <a:r>
              <a:rPr lang="en-US" dirty="0" smtClean="0"/>
              <a:t> The </a:t>
            </a:r>
            <a:r>
              <a:rPr lang="en-US" cap="small" dirty="0" smtClean="0"/>
              <a:t>Lord</a:t>
            </a:r>
            <a:r>
              <a:rPr lang="en-US" dirty="0" smtClean="0"/>
              <a:t> reigns, he is robed in majesty; the </a:t>
            </a:r>
            <a:r>
              <a:rPr lang="en-US" cap="small" dirty="0" smtClean="0"/>
              <a:t>Lord</a:t>
            </a:r>
            <a:r>
              <a:rPr lang="en-US" dirty="0" smtClean="0"/>
              <a:t> is robed in majesty and armed with strength; indeed, the world is established, firm and secure. </a:t>
            </a:r>
          </a:p>
          <a:p>
            <a:pPr marL="0" indent="0">
              <a:buNone/>
            </a:pP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天國前期受仇敵攻擊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en-US" altLang="zh-HK" dirty="0" smtClean="0">
                <a:solidFill>
                  <a:schemeClr val="tx1"/>
                </a:solidFill>
              </a:rPr>
              <a:t>(24-28)</a:t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sz="1800" dirty="0" smtClean="0">
                <a:solidFill>
                  <a:schemeClr val="tx1"/>
                </a:solidFill>
              </a:rPr>
              <a:t>Early Stage of God’s Kingdom Is Under Attack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13:25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及至人睡覺的時候，有仇敵來，將稗子撒在麥子裏就走了。 </a:t>
            </a:r>
          </a:p>
          <a:p>
            <a:pPr marL="0" indent="0">
              <a:buNone/>
            </a:pPr>
            <a:r>
              <a:rPr lang="en-US" baseline="30000" dirty="0" smtClean="0"/>
              <a:t>25</a:t>
            </a:r>
            <a:r>
              <a:rPr lang="en-US" dirty="0" smtClean="0"/>
              <a:t> But while everyone was sleeping, his enemy came and sowed weeds among the wheat, and went away.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稗子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Weed (Tares)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755650"/>
            <a:ext cx="2593181" cy="2138363"/>
          </a:xfrm>
        </p:spPr>
        <p:txBody>
          <a:bodyPr/>
          <a:lstStyle/>
          <a:p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「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假麥」</a:t>
            </a:r>
            <a:r>
              <a:rPr lang="zh-HK" altLang="en-US" dirty="0" smtClean="0"/>
              <a:t> </a:t>
            </a:r>
            <a:r>
              <a:rPr lang="en-US" altLang="zh-HK" dirty="0" smtClean="0"/>
              <a:t>Fake wheat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527" y="827956"/>
            <a:ext cx="2592287" cy="19442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稗子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Weed (Tares)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755650"/>
            <a:ext cx="2593181" cy="2138363"/>
          </a:xfrm>
        </p:spPr>
        <p:txBody>
          <a:bodyPr/>
          <a:lstStyle/>
          <a:p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「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假麥」</a:t>
            </a:r>
            <a:r>
              <a:rPr lang="zh-HK" altLang="en-US" dirty="0" smtClean="0"/>
              <a:t> </a:t>
            </a:r>
            <a:r>
              <a:rPr lang="en-US" altLang="zh-HK" dirty="0" smtClean="0"/>
              <a:t>Fake wheat</a:t>
            </a:r>
          </a:p>
          <a:p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毒麥</a:t>
            </a:r>
            <a:r>
              <a:rPr lang="zh-HK" altLang="en-US" dirty="0" smtClean="0"/>
              <a:t> </a:t>
            </a:r>
            <a:r>
              <a:rPr lang="en-US" altLang="zh-HK" dirty="0" smtClean="0"/>
              <a:t>poison darnel</a:t>
            </a:r>
            <a:endParaRPr lang="zh-HK" alt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13</a:t>
            </a:fld>
            <a:endParaRPr lang="es-ES"/>
          </a:p>
        </p:txBody>
      </p:sp>
      <p:pic>
        <p:nvPicPr>
          <p:cNvPr id="36866" name="Picture 2" descr="Illustration Lolium temulentum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4640" y="107876"/>
            <a:ext cx="1824191" cy="301356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13:41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人子要差遣使者，把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一切叫人跌倒的和作惡的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，從他國裏挑出來， </a:t>
            </a:r>
          </a:p>
          <a:p>
            <a:pPr marL="0" indent="0">
              <a:buNone/>
            </a:pPr>
            <a:r>
              <a:rPr lang="en-US" baseline="30000" dirty="0" smtClean="0"/>
              <a:t>41</a:t>
            </a:r>
            <a:r>
              <a:rPr lang="en-US" dirty="0" smtClean="0"/>
              <a:t> The Son of Man will send his angels, and they will gather out of his kingdom </a:t>
            </a:r>
            <a:r>
              <a:rPr lang="en-US" dirty="0" smtClean="0">
                <a:solidFill>
                  <a:srgbClr val="FFFF00"/>
                </a:solidFill>
              </a:rPr>
              <a:t>all causes of sin and all law-breakers</a:t>
            </a:r>
            <a:r>
              <a:rPr lang="en-US" dirty="0" smtClean="0"/>
              <a:t>,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Numbers 11:4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他們中間的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閒雜人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大起貪慾的心；以色列人又哭號說：「誰給我們肉吃呢？ </a:t>
            </a:r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The rabble </a:t>
            </a:r>
            <a:r>
              <a:rPr lang="en-US" dirty="0" smtClean="0"/>
              <a:t>with them began to crave other food, and again the Israelites started wailing and said, “If only we had meat to eat!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13:41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人子要差遣使者，把一切叫人跌倒的和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作惡的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，從他國裏挑出來， </a:t>
            </a:r>
          </a:p>
          <a:p>
            <a:pPr marL="0" indent="0">
              <a:buNone/>
            </a:pPr>
            <a:r>
              <a:rPr lang="en-US" baseline="30000" dirty="0" smtClean="0"/>
              <a:t>41</a:t>
            </a:r>
            <a:r>
              <a:rPr lang="en-US" dirty="0" smtClean="0"/>
              <a:t> The Son of Man will send his angels, and they will gather out of his kingdom all causes of sin and </a:t>
            </a:r>
            <a:r>
              <a:rPr lang="en-US" dirty="0" smtClean="0">
                <a:solidFill>
                  <a:srgbClr val="FFFF00"/>
                </a:solidFill>
              </a:rPr>
              <a:t>all law-breakers</a:t>
            </a:r>
            <a:r>
              <a:rPr lang="en-US" dirty="0" smtClean="0"/>
              <a:t>,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95232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Jude 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因為有些人偷著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進來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將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我們上帝的恩變作放縱情慾的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機會，並且不認獨一的主宰－我們主耶穌基督。 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</a:t>
            </a:r>
            <a:r>
              <a:rPr lang="en-US" dirty="0" smtClean="0"/>
              <a:t>For certain individuals </a:t>
            </a:r>
            <a:r>
              <a:rPr lang="en-US" dirty="0" smtClean="0"/>
              <a:t>... have secretly slipped </a:t>
            </a:r>
            <a:r>
              <a:rPr lang="en-US" dirty="0" smtClean="0"/>
              <a:t>in among </a:t>
            </a:r>
            <a:r>
              <a:rPr lang="en-US" dirty="0" smtClean="0"/>
              <a:t>you… who </a:t>
            </a:r>
            <a:r>
              <a:rPr lang="en-US" dirty="0" smtClean="0"/>
              <a:t>pervert the grace of our God into a license for immorality and deny Jesus Christ our only Sovereign and Lord.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07" y="130174"/>
            <a:ext cx="5544616" cy="913805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2. </a:t>
            </a:r>
            <a:r>
              <a:rPr lang="zh-HK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為了神的子</a:t>
            </a:r>
            <a:r>
              <a:rPr lang="zh-HK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民</a:t>
            </a:r>
            <a:r>
              <a:rPr lang="en-US" altLang="zh-HK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,</a:t>
            </a:r>
            <a:r>
              <a:rPr lang="zh-HK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 神暫時容忍仇敵存</a:t>
            </a:r>
            <a:r>
              <a:rPr lang="zh-HK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在</a:t>
            </a:r>
            <a:r>
              <a:rPr lang="en-US" altLang="zh-HK" sz="2400" dirty="0" smtClean="0">
                <a:solidFill>
                  <a:schemeClr val="tx1"/>
                </a:solidFill>
              </a:rPr>
              <a:t/>
            </a:r>
            <a:br>
              <a:rPr lang="en-US" altLang="zh-HK" sz="2400" dirty="0" smtClean="0">
                <a:solidFill>
                  <a:schemeClr val="tx1"/>
                </a:solidFill>
              </a:rPr>
            </a:br>
            <a:r>
              <a:rPr lang="en-US" altLang="zh-HK" sz="2400" dirty="0" smtClean="0">
                <a:solidFill>
                  <a:schemeClr val="tx1"/>
                </a:solidFill>
              </a:rPr>
              <a:t> </a:t>
            </a:r>
            <a:r>
              <a:rPr lang="en-US" altLang="zh-HK" sz="2400" dirty="0" smtClean="0">
                <a:solidFill>
                  <a:schemeClr val="tx1"/>
                </a:solidFill>
              </a:rPr>
              <a:t>God Tolerates His </a:t>
            </a:r>
            <a:r>
              <a:rPr lang="en-US" altLang="zh-HK" sz="2400" dirty="0" smtClean="0">
                <a:solidFill>
                  <a:schemeClr val="tx1"/>
                </a:solidFill>
              </a:rPr>
              <a:t>Enemies </a:t>
            </a:r>
            <a:r>
              <a:rPr lang="en-US" altLang="zh-HK" sz="2400" dirty="0" smtClean="0">
                <a:solidFill>
                  <a:schemeClr val="tx1"/>
                </a:solidFill>
              </a:rPr>
              <a:t>Temporarily </a:t>
            </a:r>
            <a:r>
              <a:rPr lang="en-US" altLang="zh-HK" sz="2400" dirty="0" smtClean="0">
                <a:solidFill>
                  <a:schemeClr val="tx1"/>
                </a:solidFill>
              </a:rPr>
              <a:t>For </a:t>
            </a:r>
            <a:r>
              <a:rPr lang="en-US" altLang="zh-HK" sz="2400" dirty="0" smtClean="0">
                <a:solidFill>
                  <a:schemeClr val="tx1"/>
                </a:solidFill>
              </a:rPr>
              <a:t>His People (28-30a)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39" y="1404020"/>
            <a:ext cx="5186362" cy="14902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</a:t>
            </a:r>
            <a:r>
              <a:rPr lang="en-US" altLang="zh-TW" dirty="0" smtClean="0"/>
              <a:t>13:28–29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28</a:t>
            </a:r>
            <a:r>
              <a:rPr lang="zh-TW" altLang="en-US" dirty="0" smtClean="0"/>
              <a:t>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僕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人說：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你要我們去薅出來嗎？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主人說：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不必，恐怕薅稗子，連麥子也拔出來。</a:t>
            </a:r>
            <a:r>
              <a:rPr lang="zh-TW" altLang="en-US" dirty="0" smtClean="0"/>
              <a:t> </a:t>
            </a:r>
          </a:p>
          <a:p>
            <a:pPr marL="0" indent="0">
              <a:buNone/>
            </a:pPr>
            <a:r>
              <a:rPr lang="en-US" baseline="30000" dirty="0" smtClean="0"/>
              <a:t>28</a:t>
            </a:r>
            <a:r>
              <a:rPr lang="en-US" dirty="0" smtClean="0"/>
              <a:t> … “</a:t>
            </a:r>
            <a:r>
              <a:rPr lang="en-US" dirty="0" smtClean="0"/>
              <a:t>The servants asked him, ‘Do you want us to go and pull them up?’ </a:t>
            </a:r>
            <a:r>
              <a:rPr lang="en-US" baseline="30000" dirty="0" smtClean="0"/>
              <a:t>29</a:t>
            </a:r>
            <a:r>
              <a:rPr lang="en-US" dirty="0" smtClean="0"/>
              <a:t> “ ‘No,’ he answered, ‘because while you are pulling the weeds, you may uproot the wheat with them.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  <p:pic>
        <p:nvPicPr>
          <p:cNvPr id="1026" name="Picture 2" descr="Image result for kingdom of heaven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231" y="395908"/>
            <a:ext cx="5191125" cy="25241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2 Peter 3:9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主所應許的尚未成就，有人以為他是耽延，其實不是耽延，乃是寬容你們，不願有一人沉淪，乃願人人都悔改。 </a:t>
            </a:r>
          </a:p>
          <a:p>
            <a:pPr marL="0" indent="0">
              <a:buNone/>
            </a:pPr>
            <a:r>
              <a:rPr lang="en-US" baseline="30000" dirty="0" smtClean="0"/>
              <a:t>9</a:t>
            </a:r>
            <a:r>
              <a:rPr lang="en-US" dirty="0" smtClean="0"/>
              <a:t> </a:t>
            </a:r>
            <a:r>
              <a:rPr lang="en-US" dirty="0" smtClean="0"/>
              <a:t>The Lord is not slow in keeping his promise, as some understand slowness. Instead he is patient with you, not wanting anyone to perish, but everyone to come to repentance.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2 Peter </a:t>
            </a:r>
            <a:r>
              <a:rPr lang="en-US" altLang="zh-TW" dirty="0" smtClean="0"/>
              <a:t>3:11–12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這一切既然都要這樣融化，你們應當怎樣為人，過著聖潔和敬虔的生活，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等候並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催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促神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的日子降臨呢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？ </a:t>
            </a:r>
            <a:r>
              <a:rPr lang="en-US" altLang="zh-TW" dirty="0" smtClean="0"/>
              <a:t>(CNVT) </a:t>
            </a:r>
            <a:endParaRPr lang="zh-TW" altLang="en-US" dirty="0" smtClean="0"/>
          </a:p>
          <a:p>
            <a:pPr marL="0" indent="0">
              <a:buNone/>
            </a:pPr>
            <a:r>
              <a:rPr lang="en-US" baseline="30000" dirty="0" smtClean="0"/>
              <a:t>11</a:t>
            </a:r>
            <a:r>
              <a:rPr lang="en-US" dirty="0" smtClean="0"/>
              <a:t> </a:t>
            </a:r>
            <a:r>
              <a:rPr lang="en-US" dirty="0" smtClean="0"/>
              <a:t>Since everything will be destroyed in this way, what kind of people ought you to be? You ought to live holy and godly lives </a:t>
            </a:r>
            <a:r>
              <a:rPr lang="en-US" baseline="30000" dirty="0" smtClean="0"/>
              <a:t>12</a:t>
            </a:r>
            <a:r>
              <a:rPr lang="en-US" dirty="0" smtClean="0"/>
              <a:t> as you look forward to the day of God and </a:t>
            </a:r>
            <a:r>
              <a:rPr lang="en-US" dirty="0" smtClean="0">
                <a:solidFill>
                  <a:srgbClr val="FFFF00"/>
                </a:solidFill>
              </a:rPr>
              <a:t>speed its coming</a:t>
            </a:r>
            <a:r>
              <a:rPr lang="en-US" dirty="0" smtClean="0"/>
              <a:t>. (NIV)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07" y="130175"/>
            <a:ext cx="5616624" cy="5397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天國實現之前必有全地的審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判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sz="2000" dirty="0" smtClean="0">
                <a:solidFill>
                  <a:schemeClr val="tx1"/>
                </a:solidFill>
              </a:rPr>
              <a:t>Worldwide Judgment comes before the Kingdom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13:30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容這兩樣一齊長，等著收割。當收割的時候，我要對收割的人說，先將稗子薅出來，捆成捆，留著燒；惟有麥子要收在倉裏。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」 </a:t>
            </a:r>
          </a:p>
          <a:p>
            <a:pPr marL="0" indent="0">
              <a:buNone/>
            </a:pPr>
            <a:r>
              <a:rPr lang="en-US" baseline="30000" dirty="0" smtClean="0"/>
              <a:t>30</a:t>
            </a:r>
            <a:r>
              <a:rPr lang="en-US" dirty="0" smtClean="0"/>
              <a:t> </a:t>
            </a:r>
            <a:r>
              <a:rPr lang="en-US" dirty="0" smtClean="0"/>
              <a:t>Let both grow together until the harvest. At that time I will tell the harvesters: First collect the weeds and tie them in bundles to be burned; then gather the wheat and bring it into my barn.’ 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07876"/>
            <a:ext cx="5472608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13:41–43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人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子要差遣使者，把一切叫人跌倒的和作惡的，從他國裏挑出來，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丟在火爐裏；在那裏必要哀哭切齒了。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那時，義人在他們父的國裏，要發出光來，像太陽一樣。有耳可聽的，就應當聽！」 </a:t>
            </a:r>
          </a:p>
          <a:p>
            <a:pPr marL="0" indent="0">
              <a:buNone/>
            </a:pPr>
            <a:r>
              <a:rPr lang="en-US" baseline="30000" dirty="0" smtClean="0"/>
              <a:t>41</a:t>
            </a:r>
            <a:r>
              <a:rPr lang="en-US" dirty="0" smtClean="0"/>
              <a:t> </a:t>
            </a:r>
            <a:r>
              <a:rPr lang="en-US" dirty="0" smtClean="0"/>
              <a:t>The Son of Man will send out his angels, and they will weed out of his kingdom everything that causes sin and all who do evil. </a:t>
            </a:r>
            <a:r>
              <a:rPr lang="en-US" baseline="30000" dirty="0" smtClean="0"/>
              <a:t>42</a:t>
            </a:r>
            <a:r>
              <a:rPr lang="en-US" dirty="0" smtClean="0"/>
              <a:t> They will throw them into the blazing furnace, where there will be weeping and gnashing of teeth. </a:t>
            </a:r>
            <a:r>
              <a:rPr lang="en-US" baseline="30000" dirty="0" smtClean="0"/>
              <a:t>43</a:t>
            </a:r>
            <a:r>
              <a:rPr lang="en-US" dirty="0" smtClean="0"/>
              <a:t> Then the righteous will shine like the sun in the kingdom of their Father. Whoever has ears, let them hear.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58043"/>
            <a:ext cx="2304256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天國又好像網撒在海裏，聚攏各樣水族，</a:t>
            </a:r>
            <a:endParaRPr lang="zh-TW" altLang="en-US" dirty="0" smtClean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網既滿了，人就拉上岸來，坐下，揀好的收在器具裏，將不好的丟棄了。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49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世界的末了也要這樣。天使要出來，從義人中把惡人分別出來，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50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丟在火爐裏；在那裏必要哀哭切齒了。」 </a:t>
            </a:r>
          </a:p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24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376463" y="35868"/>
            <a:ext cx="338457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700" baseline="30000" dirty="0" smtClean="0">
                <a:solidFill>
                  <a:srgbClr val="FFFF00"/>
                </a:solidFill>
                <a:latin typeface="Arial Narrow" pitchFamily="34" charset="0"/>
              </a:rPr>
              <a:t>47</a:t>
            </a:r>
            <a:r>
              <a:rPr lang="en-US" sz="1700" dirty="0" smtClean="0">
                <a:solidFill>
                  <a:srgbClr val="FFFF00"/>
                </a:solidFill>
                <a:latin typeface="Arial Narrow" pitchFamily="34" charset="0"/>
              </a:rPr>
              <a:t> “Once again, the kingdom of heaven is like a net that was let down into the lake and caught all kinds of fish. </a:t>
            </a:r>
            <a:r>
              <a:rPr lang="en-US" sz="1700" baseline="30000" dirty="0" smtClean="0">
                <a:solidFill>
                  <a:srgbClr val="FFFF00"/>
                </a:solidFill>
                <a:latin typeface="Arial Narrow" pitchFamily="34" charset="0"/>
              </a:rPr>
              <a:t>48</a:t>
            </a:r>
            <a:r>
              <a:rPr lang="en-US" sz="1700" dirty="0" smtClean="0">
                <a:solidFill>
                  <a:srgbClr val="FFFF00"/>
                </a:solidFill>
                <a:latin typeface="Arial Narrow" pitchFamily="34" charset="0"/>
              </a:rPr>
              <a:t> When it was full, the fishermen pulled it up on the shore. Then they sat down and collected the good fish in baskets, but threw the bad away. </a:t>
            </a:r>
            <a:r>
              <a:rPr lang="en-US" sz="1700" baseline="30000" dirty="0" smtClean="0">
                <a:latin typeface="Arial Narrow" pitchFamily="34" charset="0"/>
              </a:rPr>
              <a:t>49</a:t>
            </a:r>
            <a:r>
              <a:rPr lang="en-US" sz="1700" dirty="0" smtClean="0">
                <a:latin typeface="Arial Narrow" pitchFamily="34" charset="0"/>
              </a:rPr>
              <a:t> This is how it will be at the end of the age. The angels will come and separate the wicked from the righteous </a:t>
            </a:r>
            <a:r>
              <a:rPr lang="en-US" sz="1700" baseline="30000" dirty="0" smtClean="0">
                <a:latin typeface="Arial Narrow" pitchFamily="34" charset="0"/>
              </a:rPr>
              <a:t>50</a:t>
            </a:r>
            <a:r>
              <a:rPr lang="en-US" sz="1700" dirty="0" smtClean="0">
                <a:latin typeface="Arial Narrow" pitchFamily="34" charset="0"/>
              </a:rPr>
              <a:t> and throw them into the blazing furnace, where there will be weeping and gnashing of teeth. </a:t>
            </a:r>
          </a:p>
          <a:p>
            <a:endParaRPr lang="en-US" sz="1800" dirty="0" smtClean="0">
              <a:solidFill>
                <a:srgbClr val="FFFF00"/>
              </a:solidFill>
              <a:latin typeface="Arial Narrow" pitchFamily="34" charset="0"/>
            </a:endParaRPr>
          </a:p>
          <a:p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25</a:t>
            </a:fld>
            <a:endParaRPr lang="es-ES"/>
          </a:p>
        </p:txBody>
      </p:sp>
      <p:pic>
        <p:nvPicPr>
          <p:cNvPr id="1026" name="Picture 2" descr="Image result for 心存僥倖"/>
          <p:cNvPicPr>
            <a:picLocks noChangeAspect="1" noChangeArrowheads="1"/>
          </p:cNvPicPr>
          <p:nvPr/>
        </p:nvPicPr>
        <p:blipFill>
          <a:blip r:embed="rId2" cstate="print"/>
          <a:srcRect t="36155" r="793" b="36629"/>
          <a:stretch>
            <a:fillRect/>
          </a:stretch>
        </p:blipFill>
        <p:spPr bwMode="auto">
          <a:xfrm>
            <a:off x="72207" y="1234418"/>
            <a:ext cx="5605463" cy="15377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40558" y="107876"/>
            <a:ext cx="223314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John </a:t>
            </a:r>
            <a:r>
              <a:rPr lang="en-US" altLang="zh-TW" dirty="0" smtClean="0"/>
              <a:t>1:29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29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「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看哪，上帝的羔羊，除去世人罪孽的！ </a:t>
            </a:r>
          </a:p>
          <a:p>
            <a:pPr marL="0" indent="0">
              <a:buNone/>
            </a:pPr>
            <a:r>
              <a:rPr lang="en-US" baseline="30000" dirty="0" smtClean="0"/>
              <a:t>29</a:t>
            </a:r>
            <a:r>
              <a:rPr lang="en-US" dirty="0" smtClean="0"/>
              <a:t> “</a:t>
            </a:r>
            <a:r>
              <a:rPr lang="en-US" dirty="0" smtClean="0"/>
              <a:t>Look, the Lamb of God, who takes away the sin of the world!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26</a:t>
            </a:fld>
            <a:endParaRPr lang="es-ES"/>
          </a:p>
        </p:txBody>
      </p:sp>
      <p:pic>
        <p:nvPicPr>
          <p:cNvPr id="49158" name="Picture 6" descr="https://static1.squarespace.com/static/562b9910e4b0bda067d1b0f3/t/5720c40e555986b16f12d742/1461765217266/?format=500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215" y="107876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Hebrews 11:16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他們卻羨慕一個更美的家鄉，就是在天上的。所以上帝被稱為他們的上帝，並不以為恥</a:t>
            </a:r>
          </a:p>
          <a:p>
            <a:pPr marL="0" indent="0">
              <a:buNone/>
            </a:pPr>
            <a:r>
              <a:rPr lang="en-US" baseline="30000" dirty="0" smtClean="0"/>
              <a:t>16</a:t>
            </a:r>
            <a:r>
              <a:rPr lang="en-US" dirty="0" smtClean="0"/>
              <a:t> Instead, they were longing for a better country—a heavenly one. Therefore God is not ashamed to be called their God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57346" name="Picture 2" descr="Image result for parable of kingdom of heav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650" y="0"/>
            <a:ext cx="4320117" cy="3240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107876"/>
            <a:ext cx="5186362" cy="539750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sz="2800" dirty="0" smtClean="0">
                <a:solidFill>
                  <a:schemeClr val="tx1"/>
                </a:solidFill>
                <a:latin typeface="+mn-ea"/>
                <a:ea typeface="+mn-ea"/>
              </a:rPr>
              <a:t>Matthew </a:t>
            </a:r>
            <a:br>
              <a:rPr lang="en-US" altLang="zh-TW" sz="2800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en-US" sz="2800" dirty="0" smtClean="0">
                <a:solidFill>
                  <a:schemeClr val="tx1"/>
                </a:solidFill>
              </a:rPr>
              <a:t>13:24–30, 36-43, 47-50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683940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24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耶穌又設個比喻對他們說：「天國好像人撒好種在田裏，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25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及至人睡覺的時候，有仇敵來，將稗子撒在麥子裏就走了。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26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到長苗吐穗的時候，稗子也顯出來。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27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田主的僕人來告訴他說：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683940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24</a:t>
            </a:r>
            <a:r>
              <a:rPr lang="en-US" sz="1800" dirty="0" smtClean="0">
                <a:latin typeface="Arial Narrow" pitchFamily="34" charset="0"/>
              </a:rPr>
              <a:t> Jesus told them another parable: “The kingdom of heaven is like a man who sowed good seed in his field. </a:t>
            </a:r>
            <a:r>
              <a:rPr lang="en-US" sz="1800" baseline="30000" dirty="0" smtClean="0">
                <a:latin typeface="Arial Narrow" pitchFamily="34" charset="0"/>
              </a:rPr>
              <a:t>25</a:t>
            </a:r>
            <a:r>
              <a:rPr lang="en-US" sz="1800" dirty="0" smtClean="0">
                <a:latin typeface="Arial Narrow" pitchFamily="34" charset="0"/>
              </a:rPr>
              <a:t> But while everyone was sleeping, his enemy came and sowed weeds among the wheat, and went away. </a:t>
            </a:r>
            <a:r>
              <a:rPr lang="en-US" sz="1800" baseline="30000" dirty="0" smtClean="0">
                <a:latin typeface="Arial Narrow" pitchFamily="34" charset="0"/>
              </a:rPr>
              <a:t>26</a:t>
            </a:r>
            <a:r>
              <a:rPr lang="en-US" sz="1800" dirty="0" smtClean="0">
                <a:latin typeface="Arial Narrow" pitchFamily="34" charset="0"/>
              </a:rPr>
              <a:t> When the wheat sprouted and formed heads, then the weeds also appeared. </a:t>
            </a:r>
            <a:r>
              <a:rPr lang="en-US" sz="1800" baseline="30000" dirty="0" smtClean="0">
                <a:latin typeface="Arial Narrow" pitchFamily="34" charset="0"/>
              </a:rPr>
              <a:t>27</a:t>
            </a:r>
            <a:r>
              <a:rPr lang="en-US" sz="1800" dirty="0" smtClean="0">
                <a:latin typeface="Arial Narrow" pitchFamily="34" charset="0"/>
              </a:rPr>
              <a:t> “The owner’s servants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15" y="58043"/>
            <a:ext cx="2304256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主啊，你不是撒好種在田裏嗎？從哪裏來的稗子呢？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28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主人說：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這是仇敵做的。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僕人說：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你要我們去薅出來嗎？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29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主人說：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不必，恐怕薅稗子，連麥子也拔出來。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30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容這兩樣一齊長，等著收割。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79" y="35868"/>
            <a:ext cx="324055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came to him and said, ‘Sir, didn’t you sow good seed in your field? Where then did the weeds come from?’ </a:t>
            </a:r>
            <a:r>
              <a:rPr lang="en-US" sz="1800" baseline="30000" dirty="0" smtClean="0">
                <a:latin typeface="Arial Narrow" pitchFamily="34" charset="0"/>
              </a:rPr>
              <a:t>28</a:t>
            </a:r>
            <a:r>
              <a:rPr lang="en-US" sz="1800" dirty="0" smtClean="0">
                <a:latin typeface="Arial Narrow" pitchFamily="34" charset="0"/>
              </a:rPr>
              <a:t> “ ‘An enemy did this,’ he replied. “The servants asked him, ‘Do you want us to go and pull them up?’ </a:t>
            </a:r>
            <a:r>
              <a:rPr lang="en-US" sz="1800" baseline="30000" dirty="0" smtClean="0">
                <a:latin typeface="Arial Narrow" pitchFamily="34" charset="0"/>
              </a:rPr>
              <a:t>29</a:t>
            </a:r>
            <a:r>
              <a:rPr lang="en-US" sz="1800" dirty="0" smtClean="0">
                <a:latin typeface="Arial Narrow" pitchFamily="34" charset="0"/>
              </a:rPr>
              <a:t> “ ‘No,’ he answered, ‘because while you are pulling the weeds, you may uproot the wheat with them. </a:t>
            </a:r>
            <a:r>
              <a:rPr lang="en-US" sz="1800" baseline="30000" dirty="0" smtClean="0">
                <a:latin typeface="Arial Narrow" pitchFamily="34" charset="0"/>
              </a:rPr>
              <a:t>30</a:t>
            </a:r>
            <a:r>
              <a:rPr lang="en-US" sz="1800" dirty="0" smtClean="0">
                <a:latin typeface="Arial Narrow" pitchFamily="34" charset="0"/>
              </a:rPr>
              <a:t> Let both grow together until the harvest. 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15" y="58043"/>
            <a:ext cx="2304256" cy="2714129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當收割的時候，我要對收割的人說，先將稗子薅出來，捆成捆，留著燒；惟有麥子要收在倉裏。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」</a:t>
            </a:r>
            <a:endParaRPr lang="en-US" altLang="zh-TW" dirty="0" smtClean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當下，耶穌離開眾人，進了房子。他的門徒進前來，說：「請把田間稗子的比喻講給我們聽。」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他回答說：「那撒好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79" y="35868"/>
            <a:ext cx="324055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At that time I will tell the harvesters: First collect the weeds and tie them in bundles to be burned; then gather the wheat and bring it into my barn.’ ”</a:t>
            </a:r>
          </a:p>
          <a:p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36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Then he left the crowd and went into the house. His disciples came to him and said, “Explain to us the parable of the weeds in the field.”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37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He answered, “The one who sowed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15" y="58043"/>
            <a:ext cx="2304256" cy="2714129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種的就是人子；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田地就是世界；好種就是天國之子；稗子就是那惡者之子；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撒稗子的仇敵就是魔鬼；收割的時候就是世界的末了；收割的人就是天使。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將稗子薅出來用火焚燒，世界的末了也要如此。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人子要差遣使者，把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79" y="35868"/>
            <a:ext cx="324055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the good seed is the Son of Man.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38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 field is the world, and the good seed stands for the people of the kingdom. The weeds are the people of the evil one,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39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and the enemy who sows them is the devil. The harvest is the end of the age, and the harvesters are angels.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40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“As the weeds are pulled up and burned in the fire, so it will be at the end of the age.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41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 Son of Man will send out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15" y="58043"/>
            <a:ext cx="2304256" cy="2714129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一切叫人跌倒的和作惡的，從他國裏挑出來，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丟在火爐裏；在那裏必要哀哭切齒了。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那時，義人在他們父的國裏，要發出光來，像太陽一樣。有耳可聽的，就應當聽！」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79" y="35868"/>
            <a:ext cx="324055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his angels, and they will weed out of his kingdom everything that causes sin and all who do evil.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42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They will throw them into the blazing furnace, where there will be weeping and gnashing of teeth.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43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Then the righteous will shine like the sun in the kingdom of their Father. Whoever has ears, let them hear.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91014</TotalTime>
  <Words>2065</Words>
  <Application>Microsoft Office PowerPoint</Application>
  <PresentationFormat>Custom</PresentationFormat>
  <Paragraphs>103</Paragraphs>
  <Slides>26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Diseño predeterminado</vt:lpstr>
      <vt:lpstr>天國的預告  The Preview of God’s Kingdom</vt:lpstr>
      <vt:lpstr>Slide 2</vt:lpstr>
      <vt:lpstr>Slide 3</vt:lpstr>
      <vt:lpstr>Slide 4</vt:lpstr>
      <vt:lpstr>馬太福音 Matthew  13:24–30, 36-43, 47-50</vt:lpstr>
      <vt:lpstr>Slide 6</vt:lpstr>
      <vt:lpstr>Slide 7</vt:lpstr>
      <vt:lpstr>Slide 8</vt:lpstr>
      <vt:lpstr>Slide 9</vt:lpstr>
      <vt:lpstr>Slide 10</vt:lpstr>
      <vt:lpstr>1. 天國前期受仇敵攻擊 (24-28) Early Stage of God’s Kingdom Is Under Attack</vt:lpstr>
      <vt:lpstr>稗子 Weed (Tares)</vt:lpstr>
      <vt:lpstr>稗子 Weed (Tares)</vt:lpstr>
      <vt:lpstr>Slide 14</vt:lpstr>
      <vt:lpstr>Slide 15</vt:lpstr>
      <vt:lpstr>Slide 16</vt:lpstr>
      <vt:lpstr>Slide 17</vt:lpstr>
      <vt:lpstr>2. 為了神的子民, 神暫時容忍仇敵存在  God Tolerates His Enemies Temporarily For His People (28-30a)</vt:lpstr>
      <vt:lpstr>Slide 19</vt:lpstr>
      <vt:lpstr>Slide 20</vt:lpstr>
      <vt:lpstr>Slide 21</vt:lpstr>
      <vt:lpstr>3. 天國實現之前必有全地的審判 Worldwide Judgment comes before the Kingdom</vt:lpstr>
      <vt:lpstr>Slide 23</vt:lpstr>
      <vt:lpstr>Slide 24</vt:lpstr>
      <vt:lpstr>Slide 25</vt:lpstr>
      <vt:lpstr>Slide 26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1971</cp:revision>
  <dcterms:created xsi:type="dcterms:W3CDTF">2010-05-23T14:28:12Z</dcterms:created>
  <dcterms:modified xsi:type="dcterms:W3CDTF">2017-05-25T21:07:35Z</dcterms:modified>
</cp:coreProperties>
</file>