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783" r:id="rId2"/>
    <p:sldId id="784" r:id="rId3"/>
    <p:sldId id="785" r:id="rId4"/>
    <p:sldId id="650" r:id="rId5"/>
    <p:sldId id="779" r:id="rId6"/>
    <p:sldId id="780" r:id="rId7"/>
    <p:sldId id="781" r:id="rId8"/>
    <p:sldId id="782" r:id="rId9"/>
    <p:sldId id="786" r:id="rId10"/>
    <p:sldId id="787" r:id="rId11"/>
    <p:sldId id="788" r:id="rId12"/>
    <p:sldId id="777" r:id="rId13"/>
    <p:sldId id="778" r:id="rId14"/>
    <p:sldId id="789" r:id="rId15"/>
    <p:sldId id="790" r:id="rId16"/>
    <p:sldId id="791" r:id="rId17"/>
    <p:sldId id="792" r:id="rId18"/>
    <p:sldId id="793" r:id="rId19"/>
    <p:sldId id="794" r:id="rId20"/>
    <p:sldId id="795" r:id="rId21"/>
    <p:sldId id="796" r:id="rId22"/>
    <p:sldId id="797" r:id="rId23"/>
    <p:sldId id="798" r:id="rId24"/>
    <p:sldId id="799" r:id="rId25"/>
    <p:sldId id="801" r:id="rId26"/>
    <p:sldId id="800" r:id="rId27"/>
    <p:sldId id="802" r:id="rId28"/>
    <p:sldId id="803" r:id="rId29"/>
    <p:sldId id="804" r:id="rId30"/>
    <p:sldId id="806" r:id="rId31"/>
  </p:sldIdLst>
  <p:sldSz cx="5761038" cy="3240088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E0C0A0"/>
    <a:srgbClr val="DDDDDD"/>
    <a:srgbClr val="361800"/>
    <a:srgbClr val="33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1039" autoAdjust="0"/>
  </p:normalViewPr>
  <p:slideViewPr>
    <p:cSldViewPr>
      <p:cViewPr>
        <p:scale>
          <a:sx n="150" d="100"/>
          <a:sy n="150" d="100"/>
        </p:scale>
        <p:origin x="-1818" y="-762"/>
      </p:cViewPr>
      <p:guideLst>
        <p:guide orient="horz" pos="1021"/>
        <p:guide pos="18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016CE-C476-4FDA-A571-E8981C2B4074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AC23B-4CA4-4E5B-BA78-A8C7B41E8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https://en.wikipedia.org/wiki/Fall_of_Mosul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006475"/>
            <a:ext cx="4897438" cy="695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0" y="1836738"/>
            <a:ext cx="4033838" cy="827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F1E56-B46C-4860-A8A2-43B3B7CFBA2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A7C35-FDB0-42BD-B0AE-EFB7C47452C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8300" y="130175"/>
            <a:ext cx="1295400" cy="2763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338" y="130175"/>
            <a:ext cx="3738562" cy="2763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4A236-BB74-4BE0-B024-1EB8579C827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8810B-06D7-4E30-B019-6880925171F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082800"/>
            <a:ext cx="4895850" cy="6429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373188"/>
            <a:ext cx="4895850" cy="7096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4A100-C7B2-41E1-B34F-D9091FD2A19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755650"/>
            <a:ext cx="2516187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5925" y="755650"/>
            <a:ext cx="2517775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A4511-492D-401A-93C5-E65CD8E5B5C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38" y="725488"/>
            <a:ext cx="2546350" cy="301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38" y="1027113"/>
            <a:ext cx="2546350" cy="1866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63" y="725488"/>
            <a:ext cx="2547937" cy="301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63" y="1027113"/>
            <a:ext cx="2547937" cy="1866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E3D23-4B8D-4E5B-B46C-AD19BD2E7D5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E840D-314E-4C39-B781-13A60CEAE67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26DD6-E10B-455A-8847-22580AC42F8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28588"/>
            <a:ext cx="1895475" cy="549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3" y="128588"/>
            <a:ext cx="3221037" cy="2765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338" y="677863"/>
            <a:ext cx="1895475" cy="2216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F610C-CED4-4CD7-B29B-E7D926BC0BC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713" y="2268538"/>
            <a:ext cx="3457575" cy="266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8713" y="288925"/>
            <a:ext cx="3457575" cy="1944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713" y="2535238"/>
            <a:ext cx="3457575" cy="38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7F9BB-E9B1-4C79-8563-9CF5348467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30175"/>
            <a:ext cx="51863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755650"/>
            <a:ext cx="5186362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7338" y="2951163"/>
            <a:ext cx="134461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defTabSz="514350">
              <a:defRPr sz="8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500" y="2951163"/>
            <a:ext cx="182403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algn="ctr" defTabSz="514350">
              <a:defRPr sz="8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9088" y="2951163"/>
            <a:ext cx="134461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algn="r" defTabSz="514350">
              <a:defRPr sz="800"/>
            </a:lvl1pPr>
          </a:lstStyle>
          <a:p>
            <a:fld id="{E110A0D7-0ED2-4766-B2D7-93E8C0918B95}" type="slidenum">
              <a:rPr lang="es-ES"/>
              <a:pPr/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2pPr>
      <a:lvl3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3pPr>
      <a:lvl4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4pPr>
      <a:lvl5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5pPr>
      <a:lvl6pPr marL="4572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6pPr>
      <a:lvl7pPr marL="9144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93675" indent="-193675" algn="l" defTabSz="514350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defTabSz="514350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642938" indent="-128588" algn="l" defTabSz="514350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900113" indent="-128588" algn="l" defTabSz="514350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cs typeface="+mn-cs"/>
        </a:defRPr>
      </a:lvl4pPr>
      <a:lvl5pPr marL="11572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5pPr>
      <a:lvl6pPr marL="16144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6pPr>
      <a:lvl7pPr marL="20716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7pPr>
      <a:lvl8pPr marL="25288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8pPr>
      <a:lvl9pPr marL="29860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馬太福音 </a:t>
            </a:r>
            <a:r>
              <a:rPr lang="en-US" altLang="zh-TW" sz="2800" dirty="0" smtClean="0">
                <a:solidFill>
                  <a:schemeClr val="tx1"/>
                </a:solidFill>
                <a:latin typeface="+mn-ea"/>
                <a:ea typeface="+mn-ea"/>
              </a:rPr>
              <a:t>Matthew </a:t>
            </a:r>
            <a:r>
              <a:rPr lang="en-US" sz="2800" dirty="0" smtClean="0">
                <a:solidFill>
                  <a:schemeClr val="tx1"/>
                </a:solidFill>
              </a:rPr>
              <a:t>13:31-35</a:t>
            </a:r>
            <a:endParaRPr lang="en-US" altLang="zh-CN" sz="280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207" y="683940"/>
            <a:ext cx="2448272" cy="21383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31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他又設個比喻對他們說：「天國好像一粒芥菜種，有人拿去種在田裏。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32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這原是百種裏最小的，等到長起來，卻比各樣的菜都大，且成了樹，天上的飛鳥來宿在它的枝上。」</a:t>
            </a:r>
            <a:endParaRPr lang="zh-TW" altLang="en-US" dirty="0"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</a:t>
            </a:fld>
            <a:endParaRPr lang="es-E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2520480" y="683940"/>
            <a:ext cx="3240558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baseline="30000" dirty="0" smtClean="0">
                <a:latin typeface="Arial Narrow" pitchFamily="34" charset="0"/>
              </a:rPr>
              <a:t>31</a:t>
            </a:r>
            <a:r>
              <a:rPr lang="en-US" sz="1800" dirty="0" smtClean="0">
                <a:latin typeface="Arial Narrow" pitchFamily="34" charset="0"/>
              </a:rPr>
              <a:t> He told them another parable: “The kingdom of heaven is like a mustard seed, which a man took and planted in his field. </a:t>
            </a:r>
            <a:r>
              <a:rPr lang="en-US" sz="1800" baseline="30000" dirty="0" smtClean="0">
                <a:latin typeface="Arial Narrow" pitchFamily="34" charset="0"/>
              </a:rPr>
              <a:t>32</a:t>
            </a:r>
            <a:r>
              <a:rPr lang="en-US" sz="1800" dirty="0" smtClean="0">
                <a:latin typeface="Arial Narrow" pitchFamily="34" charset="0"/>
              </a:rPr>
              <a:t> Though it is the smallest of all seeds, yet when it grows, it is the largest of garden plants and becomes a tree, so that the birds come and perch in its branches.”</a:t>
            </a:r>
            <a:endParaRPr lang="en-US" sz="18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意想不到的天</a:t>
            </a:r>
            <a:r>
              <a:rPr lang="zh-TW" altLang="en-US" sz="24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國</a:t>
            </a:r>
            <a:r>
              <a:rPr lang="en-US" altLang="zh-TW" sz="24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altLang="zh-CN" sz="2000" b="1" dirty="0" smtClean="0">
                <a:solidFill>
                  <a:schemeClr val="tx1"/>
                </a:solidFill>
                <a:ea typeface="HanWang WeiBeiMedium-Gb5" pitchFamily="2" charset="-120"/>
              </a:rPr>
              <a:t> The Unexpectedness of the Kingdom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天國的開始是非常渺</a:t>
            </a: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小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 smtClean="0"/>
              <a:t>The beginning of the Kingdom is insignificant</a:t>
            </a:r>
          </a:p>
          <a:p>
            <a:pPr marL="342900" indent="-34290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79884"/>
            <a:ext cx="5186362" cy="271412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Matthew 13:31–32</a:t>
            </a:r>
            <a:r>
              <a:rPr lang="zh-TW" altLang="en-US" dirty="0" smtClean="0"/>
              <a:t> </a:t>
            </a:r>
            <a:r>
              <a:rPr lang="en-US" altLang="zh-TW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31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他又設個比喻對他們說：「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天國好像一粒芥菜種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，有人拿去種在田裏。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32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這原是百種裏最小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的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…</a:t>
            </a:r>
            <a:endParaRPr lang="zh-TW" altLang="en-US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pPr marL="0" indent="0">
              <a:buNone/>
            </a:pPr>
            <a:r>
              <a:rPr lang="en-US" baseline="30000" dirty="0" smtClean="0"/>
              <a:t>31</a:t>
            </a:r>
            <a:r>
              <a:rPr lang="en-US" dirty="0" smtClean="0"/>
              <a:t> </a:t>
            </a:r>
            <a:r>
              <a:rPr lang="en-US" dirty="0" smtClean="0"/>
              <a:t>He told them another parable: “</a:t>
            </a:r>
            <a:r>
              <a:rPr lang="en-US" dirty="0" smtClean="0">
                <a:solidFill>
                  <a:srgbClr val="FFFF00"/>
                </a:solidFill>
              </a:rPr>
              <a:t>The kingdom of heaven is like a mustard seed</a:t>
            </a:r>
            <a:r>
              <a:rPr lang="en-US" dirty="0" smtClean="0"/>
              <a:t>, which a man took and planted in his field. </a:t>
            </a:r>
            <a:r>
              <a:rPr lang="en-US" baseline="30000" dirty="0" smtClean="0"/>
              <a:t>32</a:t>
            </a:r>
            <a:r>
              <a:rPr lang="en-US" dirty="0" smtClean="0"/>
              <a:t> Though </a:t>
            </a:r>
            <a:r>
              <a:rPr lang="en-US" dirty="0" smtClean="0">
                <a:solidFill>
                  <a:srgbClr val="FFFF00"/>
                </a:solidFill>
              </a:rPr>
              <a:t>it is the smallest of all </a:t>
            </a:r>
            <a:r>
              <a:rPr lang="en-US" dirty="0" smtClean="0">
                <a:solidFill>
                  <a:srgbClr val="FFFF00"/>
                </a:solidFill>
              </a:rPr>
              <a:t>seeds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1026" name="Picture 2" descr="Image result for size of mustard seed"/>
          <p:cNvPicPr>
            <a:picLocks noChangeAspect="1" noChangeArrowheads="1"/>
          </p:cNvPicPr>
          <p:nvPr/>
        </p:nvPicPr>
        <p:blipFill>
          <a:blip r:embed="rId2" cstate="print"/>
          <a:srcRect t="11111" r="11779" b="13889"/>
          <a:stretch>
            <a:fillRect/>
          </a:stretch>
        </p:blipFill>
        <p:spPr bwMode="auto">
          <a:xfrm>
            <a:off x="72207" y="827956"/>
            <a:ext cx="2664296" cy="1944216"/>
          </a:xfrm>
          <a:prstGeom prst="rect">
            <a:avLst/>
          </a:prstGeom>
          <a:noFill/>
        </p:spPr>
      </p:pic>
      <p:pic>
        <p:nvPicPr>
          <p:cNvPr id="1030" name="Picture 6" descr="Image result for size of mustard se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3312" y="1115988"/>
            <a:ext cx="2807726" cy="17281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1028" name="Picture 4" descr="Image result for size of mustard se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07" y="395908"/>
            <a:ext cx="5472608" cy="24875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1. </a:t>
            </a:r>
            <a:r>
              <a:rPr lang="zh-HK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天</a:t>
            </a:r>
            <a:r>
              <a:rPr lang="zh-HK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國的開始是非常渺小</a:t>
            </a:r>
            <a:r>
              <a:rPr lang="en-US" altLang="zh-HK" dirty="0" smtClean="0">
                <a:solidFill>
                  <a:schemeClr val="tx1"/>
                </a:solidFill>
              </a:rPr>
              <a:t/>
            </a:r>
            <a:br>
              <a:rPr lang="en-US" altLang="zh-HK" dirty="0" smtClean="0">
                <a:solidFill>
                  <a:schemeClr val="tx1"/>
                </a:solidFill>
              </a:rPr>
            </a:br>
            <a:r>
              <a:rPr lang="en-US" altLang="zh-HK" sz="2000" dirty="0" smtClean="0">
                <a:solidFill>
                  <a:schemeClr val="tx1"/>
                </a:solidFill>
              </a:rPr>
              <a:t>The beginning of the Kingdom is </a:t>
            </a:r>
            <a:r>
              <a:rPr lang="en-US" altLang="zh-HK" sz="2000" dirty="0" smtClean="0">
                <a:solidFill>
                  <a:schemeClr val="tx1"/>
                </a:solidFill>
              </a:rPr>
              <a:t>insignificant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LcParenR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社會地位上</a:t>
            </a:r>
            <a:r>
              <a:rPr lang="zh-HK" altLang="en-US" dirty="0" smtClean="0"/>
              <a:t> </a:t>
            </a:r>
            <a:r>
              <a:rPr lang="en-US" altLang="zh-HK" dirty="0" smtClean="0"/>
              <a:t>In term of s</a:t>
            </a:r>
            <a:r>
              <a:rPr lang="en-US" dirty="0" smtClean="0"/>
              <a:t>ocial status</a:t>
            </a:r>
            <a:endParaRPr lang="en-US" dirty="0" smtClean="0"/>
          </a:p>
          <a:p>
            <a:pPr lvl="1">
              <a:buNone/>
            </a:pPr>
            <a:r>
              <a:rPr lang="en-US" altLang="zh-TW" dirty="0" smtClean="0"/>
              <a:t>Matthew 13:55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>
              <a:buNone/>
            </a:pPr>
            <a:r>
              <a:rPr lang="en-US" altLang="zh-TW" sz="1400" baseline="30000" dirty="0" smtClean="0"/>
              <a:t>55</a:t>
            </a:r>
            <a:r>
              <a:rPr lang="zh-TW" altLang="en-US" sz="1400" dirty="0" smtClean="0"/>
              <a:t> 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這不是木匠的兒子嗎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？</a:t>
            </a:r>
            <a:endParaRPr lang="en-US" altLang="zh-TW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pPr lvl="1">
              <a:buNone/>
            </a:pPr>
            <a:r>
              <a:rPr lang="en-US" baseline="30000" dirty="0" smtClean="0"/>
              <a:t>55</a:t>
            </a:r>
            <a:r>
              <a:rPr lang="en-US" dirty="0" smtClean="0"/>
              <a:t> </a:t>
            </a:r>
            <a:r>
              <a:rPr lang="en-US" dirty="0" smtClean="0"/>
              <a:t>“Isn’t this the carpenter’s son?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79884"/>
            <a:ext cx="5186362" cy="271412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Matthew 27:29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29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用荊棘編做冠冕，戴在他頭上，拿一根葦子放在他右手裏，跪在他面前，戲弄他，說：「恭喜，猶太人的王啊！」 </a:t>
            </a:r>
          </a:p>
          <a:p>
            <a:pPr marL="0" indent="0">
              <a:buNone/>
            </a:pPr>
            <a:r>
              <a:rPr lang="en-US" baseline="30000" dirty="0" smtClean="0"/>
              <a:t>29</a:t>
            </a:r>
            <a:r>
              <a:rPr lang="en-US" dirty="0" smtClean="0"/>
              <a:t> </a:t>
            </a:r>
            <a:r>
              <a:rPr lang="en-US" dirty="0" smtClean="0"/>
              <a:t>and then twisted together a crown of thorns and set it on his head. They put a staff in his right hand. Then they knelt in front of him and mocked him. “Hail, king of the Jews!” they said.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79884"/>
            <a:ext cx="5186362" cy="271412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Luke 23:39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39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那同釘的兩個犯人有一個譏笑他，說：「你不是基督嗎？可以救自己和我們吧！」 </a:t>
            </a:r>
            <a:endParaRPr lang="en-US" altLang="zh-TW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pPr marL="0" indent="0">
              <a:buNone/>
            </a:pPr>
            <a:r>
              <a:rPr lang="en-US" baseline="30000" dirty="0" smtClean="0"/>
              <a:t>39</a:t>
            </a:r>
            <a:r>
              <a:rPr lang="en-US" dirty="0" smtClean="0"/>
              <a:t> </a:t>
            </a:r>
            <a:r>
              <a:rPr lang="en-US" dirty="0" smtClean="0"/>
              <a:t>One of the criminals who hung there hurled insults at him: “Aren’t you the Messiah? Save yourself and us!” 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79884"/>
            <a:ext cx="5186362" cy="271412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John 15:20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20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…『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僕人不能大於主人。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』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他們若逼迫了我，也要逼迫你們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；</a:t>
            </a:r>
            <a:endParaRPr lang="zh-TW" altLang="en-US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pPr marL="0" indent="0">
              <a:buNone/>
            </a:pPr>
            <a:r>
              <a:rPr lang="en-US" baseline="30000" dirty="0" smtClean="0"/>
              <a:t>20</a:t>
            </a:r>
            <a:r>
              <a:rPr lang="en-US" dirty="0" smtClean="0"/>
              <a:t> … ‘</a:t>
            </a:r>
            <a:r>
              <a:rPr lang="en-US" dirty="0" smtClean="0"/>
              <a:t>A servant is not greater than his master.’ If they persecuted me, they will persecute you also.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07876"/>
            <a:ext cx="5186362" cy="2786137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Matthew 13:33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33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他又對他們講個比喻說：「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天國好像麵酵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，有婦人拿來，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藏在三斗麵裏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，直等全團都發起來。」 </a:t>
            </a:r>
            <a:endParaRPr lang="en-US" altLang="zh-TW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pPr marL="0" indent="0">
              <a:buNone/>
            </a:pPr>
            <a:r>
              <a:rPr lang="en-US" baseline="30000" dirty="0" smtClean="0"/>
              <a:t>33</a:t>
            </a:r>
            <a:r>
              <a:rPr lang="en-US" dirty="0" smtClean="0"/>
              <a:t> He told them another parable. “</a:t>
            </a:r>
            <a:r>
              <a:rPr lang="en-US" dirty="0" smtClean="0">
                <a:solidFill>
                  <a:srgbClr val="FFFF00"/>
                </a:solidFill>
              </a:rPr>
              <a:t>The kingdom of heaven is like leaven </a:t>
            </a:r>
            <a:r>
              <a:rPr lang="en-US" dirty="0" smtClean="0"/>
              <a:t>that a woman took and </a:t>
            </a:r>
            <a:r>
              <a:rPr lang="en-US" dirty="0" smtClean="0">
                <a:solidFill>
                  <a:srgbClr val="FFFF00"/>
                </a:solidFill>
              </a:rPr>
              <a:t>hid in three measures of flour</a:t>
            </a:r>
            <a:r>
              <a:rPr lang="en-US" dirty="0" smtClean="0"/>
              <a:t>, till it was all leavened.” (ESV) 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1. </a:t>
            </a:r>
            <a:r>
              <a:rPr lang="zh-HK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天</a:t>
            </a:r>
            <a:r>
              <a:rPr lang="zh-HK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國的開始是非常渺小</a:t>
            </a:r>
            <a:r>
              <a:rPr lang="en-US" altLang="zh-HK" dirty="0" smtClean="0">
                <a:solidFill>
                  <a:schemeClr val="tx1"/>
                </a:solidFill>
              </a:rPr>
              <a:t/>
            </a:r>
            <a:br>
              <a:rPr lang="en-US" altLang="zh-HK" dirty="0" smtClean="0">
                <a:solidFill>
                  <a:schemeClr val="tx1"/>
                </a:solidFill>
              </a:rPr>
            </a:br>
            <a:r>
              <a:rPr lang="en-US" altLang="zh-HK" sz="2000" dirty="0" smtClean="0">
                <a:solidFill>
                  <a:schemeClr val="tx1"/>
                </a:solidFill>
              </a:rPr>
              <a:t>The beginning of the Kingdom is </a:t>
            </a:r>
            <a:r>
              <a:rPr lang="en-US" altLang="zh-HK" sz="2000" dirty="0" smtClean="0">
                <a:solidFill>
                  <a:schemeClr val="tx1"/>
                </a:solidFill>
              </a:rPr>
              <a:t>insignificant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LcParenR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社會地位上</a:t>
            </a:r>
            <a:r>
              <a:rPr lang="zh-HK" altLang="en-US" dirty="0" smtClean="0"/>
              <a:t> </a:t>
            </a:r>
            <a:r>
              <a:rPr lang="en-US" altLang="zh-HK" dirty="0" smtClean="0"/>
              <a:t>In term of s</a:t>
            </a:r>
            <a:r>
              <a:rPr lang="en-US" dirty="0" smtClean="0"/>
              <a:t>ocial status</a:t>
            </a:r>
          </a:p>
          <a:p>
            <a:pPr marL="342900" indent="-342900">
              <a:buFont typeface="+mj-lt"/>
              <a:buAutoNum type="alphaLcParenR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人數</a:t>
            </a: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上</a:t>
            </a:r>
            <a:r>
              <a:rPr lang="zh-HK" altLang="en-US" dirty="0" smtClean="0"/>
              <a:t> </a:t>
            </a:r>
            <a:r>
              <a:rPr lang="en-US" altLang="zh-HK" dirty="0" smtClean="0"/>
              <a:t>In term of number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215" y="58043"/>
            <a:ext cx="2304256" cy="2714129"/>
          </a:xfrm>
        </p:spPr>
        <p:txBody>
          <a:bodyPr/>
          <a:lstStyle/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33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他又對他們講個比喻說：「天國好像麵酵，有婦人拿來，藏在三斗麵裏，直等全團都發起來。」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34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這都是耶穌用比喻對眾人說的話；若不用比喻，就不對他們說甚麼。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35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這是要應驗先知的話，說：</a:t>
            </a:r>
            <a:endParaRPr lang="zh-TW" altLang="en-US" dirty="0"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2520479" y="35868"/>
            <a:ext cx="324055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33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He told them still another parable: “The kingdom of heaven is like yeast that a woman took and mixed into about sixty pounds of flour until it worked all through the dough.”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34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Jesus spoke all these things to the crowd in parables; he did not say anything to them without using a parable.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35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So was fulfilled what was spoken through the prophet:</a:t>
            </a:r>
            <a:endParaRPr lang="en-US" sz="1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20</a:t>
            </a:fld>
            <a:endParaRPr lang="es-E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35438" t="11266" r="25581" b="64381"/>
          <a:stretch>
            <a:fillRect/>
          </a:stretch>
        </p:blipFill>
        <p:spPr bwMode="auto">
          <a:xfrm>
            <a:off x="0" y="611932"/>
            <a:ext cx="574527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21</a:t>
            </a:fld>
            <a:endParaRPr lang="es-ES"/>
          </a:p>
        </p:txBody>
      </p:sp>
      <p:pic>
        <p:nvPicPr>
          <p:cNvPr id="3584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b="12251"/>
          <a:stretch>
            <a:fillRect/>
          </a:stretch>
        </p:blipFill>
        <p:spPr bwMode="auto">
          <a:xfrm>
            <a:off x="1296343" y="172717"/>
            <a:ext cx="3240360" cy="284337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意想不到的天</a:t>
            </a:r>
            <a:r>
              <a:rPr lang="zh-TW" altLang="en-US" sz="24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國</a:t>
            </a:r>
            <a:r>
              <a:rPr lang="en-US" altLang="zh-TW" sz="24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altLang="zh-CN" sz="2000" b="1" dirty="0" smtClean="0">
                <a:solidFill>
                  <a:schemeClr val="tx1"/>
                </a:solidFill>
                <a:ea typeface="HanWang WeiBeiMedium-Gb5" pitchFamily="2" charset="-120"/>
              </a:rPr>
              <a:t> The Unexpectedness of the Kingdom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天國的開始是非常渺</a:t>
            </a: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小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 smtClean="0"/>
              <a:t>The beginning of the Kingdom is insignificant</a:t>
            </a:r>
          </a:p>
          <a:p>
            <a:pPr marL="342900" indent="-342900">
              <a:buFont typeface="+mj-lt"/>
              <a:buAutoNum type="arabicPeriod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天國不斷生長和發</a:t>
            </a: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展</a:t>
            </a:r>
            <a:r>
              <a:rPr lang="en-US" altLang="zh-HK" dirty="0" smtClean="0"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HK" dirty="0" smtClean="0"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altLang="zh-HK" dirty="0" smtClean="0"/>
              <a:t>The Kingdom continuously grows and expands</a:t>
            </a:r>
          </a:p>
          <a:p>
            <a:pPr marL="342900" indent="-34290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79884"/>
            <a:ext cx="5186362" cy="271412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Matthew </a:t>
            </a:r>
            <a:r>
              <a:rPr lang="en-US" altLang="zh-TW" dirty="0" smtClean="0"/>
              <a:t>13:32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32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它是種子中最小的，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但長大了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，卻比其他的蔬菜都大，成為一棵樹，甚至天空的飛鳥也來在它的枝頭搭窩。」 </a:t>
            </a:r>
            <a:r>
              <a:rPr lang="en-US" altLang="zh-TW" dirty="0" smtClean="0"/>
              <a:t>(CNVT) </a:t>
            </a:r>
            <a:endParaRPr lang="zh-TW" altLang="en-US" dirty="0" smtClean="0"/>
          </a:p>
          <a:p>
            <a:pPr marL="0" indent="0">
              <a:buNone/>
            </a:pPr>
            <a:r>
              <a:rPr lang="en-US" baseline="30000" dirty="0" smtClean="0"/>
              <a:t>32</a:t>
            </a:r>
            <a:r>
              <a:rPr lang="en-US" dirty="0" smtClean="0"/>
              <a:t> </a:t>
            </a:r>
            <a:r>
              <a:rPr lang="en-US" dirty="0" smtClean="0"/>
              <a:t>Though it is the smallest of all seeds, </a:t>
            </a:r>
            <a:r>
              <a:rPr lang="en-US" dirty="0" smtClean="0">
                <a:solidFill>
                  <a:srgbClr val="FFFF00"/>
                </a:solidFill>
              </a:rPr>
              <a:t>yet when it grows</a:t>
            </a:r>
            <a:r>
              <a:rPr lang="en-US" dirty="0" smtClean="0"/>
              <a:t>, it is the largest of garden plants and becomes a tree, so that the birds come and perch in its branches.”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24</a:t>
            </a:fld>
            <a:endParaRPr lang="es-ES"/>
          </a:p>
        </p:txBody>
      </p:sp>
      <p:pic>
        <p:nvPicPr>
          <p:cNvPr id="45060" name="Picture 4" descr="Image result for 遠東廣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215" y="611932"/>
            <a:ext cx="5524500" cy="18478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Matthew 16:18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18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我還告訴你，你是彼得，我要把我的教會建造在這磐石上；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陰間的權柄不能勝過他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。 </a:t>
            </a:r>
          </a:p>
          <a:p>
            <a:pPr marL="0" indent="0">
              <a:buNone/>
            </a:pPr>
            <a:r>
              <a:rPr lang="en-US" baseline="30000" dirty="0" smtClean="0"/>
              <a:t>18</a:t>
            </a:r>
            <a:r>
              <a:rPr lang="en-US" dirty="0" smtClean="0"/>
              <a:t> </a:t>
            </a:r>
            <a:r>
              <a:rPr lang="en-US" dirty="0" smtClean="0"/>
              <a:t>And I tell you that you are Peter, and on this rock I will build my church, and </a:t>
            </a:r>
            <a:r>
              <a:rPr lang="en-US" dirty="0" smtClean="0">
                <a:solidFill>
                  <a:srgbClr val="FFFF00"/>
                </a:solidFill>
              </a:rPr>
              <a:t>the gates of Hades will not overcome 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79884"/>
            <a:ext cx="5186362" cy="271412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Matthew 13:33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33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他又對他們講個比喻說：「天國好像麵酵，有婦人拿來，藏在三斗麵裏，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直等全團都發起來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。」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aseline="30000" dirty="0" smtClean="0"/>
              <a:t>33</a:t>
            </a:r>
            <a:r>
              <a:rPr lang="en-US" dirty="0" smtClean="0"/>
              <a:t> </a:t>
            </a:r>
            <a:r>
              <a:rPr lang="en-US" dirty="0" smtClean="0"/>
              <a:t>He told them another parable. “The kingdom of heaven is like leaven that a woman took and hid in three measures of flour, </a:t>
            </a:r>
            <a:r>
              <a:rPr lang="en-US" dirty="0" smtClean="0">
                <a:solidFill>
                  <a:srgbClr val="FFFF00"/>
                </a:solidFill>
              </a:rPr>
              <a:t>till it was all leavened</a:t>
            </a:r>
            <a:r>
              <a:rPr lang="en-US" dirty="0" smtClean="0"/>
              <a:t>.” (ESV)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意想不到的天</a:t>
            </a:r>
            <a:r>
              <a:rPr lang="zh-TW" altLang="en-US" sz="24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國</a:t>
            </a:r>
            <a:r>
              <a:rPr lang="en-US" altLang="zh-TW" sz="24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altLang="zh-CN" sz="2000" b="1" dirty="0" smtClean="0">
                <a:solidFill>
                  <a:schemeClr val="tx1"/>
                </a:solidFill>
                <a:ea typeface="HanWang WeiBeiMedium-Gb5" pitchFamily="2" charset="-120"/>
              </a:rPr>
              <a:t> The Unexpectedness of the Kingdom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337" y="755650"/>
            <a:ext cx="5329485" cy="213836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天國的開始是非常渺</a:t>
            </a: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小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 smtClean="0"/>
              <a:t>The beginning of the Kingdom is insignificant</a:t>
            </a:r>
          </a:p>
          <a:p>
            <a:pPr marL="342900" indent="-342900">
              <a:buFont typeface="+mj-lt"/>
              <a:buAutoNum type="arabicPeriod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天國不斷生長和發</a:t>
            </a: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展</a:t>
            </a:r>
            <a:r>
              <a:rPr lang="en-US" altLang="zh-HK" dirty="0" smtClean="0"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HK" dirty="0" smtClean="0"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altLang="zh-HK" dirty="0" smtClean="0"/>
              <a:t>The Kingdom continuously grows and expands</a:t>
            </a:r>
          </a:p>
          <a:p>
            <a:pPr marL="342900" indent="-342900">
              <a:buFont typeface="+mj-lt"/>
              <a:buAutoNum type="arabicPeriod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天國最終覆蓋萬</a:t>
            </a: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有</a:t>
            </a:r>
            <a:r>
              <a:rPr lang="en-US" altLang="zh-HK" dirty="0" smtClean="0"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HK" dirty="0" smtClean="0"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altLang="zh-HK" dirty="0" smtClean="0">
                <a:ea typeface="HanWang WeiBeiMedium-Gb5" pitchFamily="2" charset="-120"/>
              </a:rPr>
              <a:t>The Kingdom eventually covers the whole earth</a:t>
            </a:r>
            <a:endParaRPr lang="en-US" altLang="zh-HK" dirty="0" smtClean="0"/>
          </a:p>
          <a:p>
            <a:pPr marL="342900" indent="-342900">
              <a:buFont typeface="+mj-lt"/>
              <a:buAutoNum type="arabicPeriod"/>
            </a:pPr>
            <a:endParaRPr lang="en-US" altLang="zh-HK" dirty="0" smtClean="0"/>
          </a:p>
          <a:p>
            <a:pPr marL="342900" indent="-34290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79884"/>
            <a:ext cx="5186362" cy="271412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Matthew 13:32</a:t>
            </a:r>
            <a:r>
              <a:rPr lang="zh-TW" altLang="en-US" dirty="0" smtClean="0"/>
              <a:t> </a:t>
            </a:r>
            <a:r>
              <a:rPr lang="en-US" altLang="zh-TW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32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這原是百種裏最小的，等到長起來，卻比各樣的菜都大，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且成了樹，天上的飛鳥來宿在它的枝上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。」 </a:t>
            </a:r>
          </a:p>
          <a:p>
            <a:pPr marL="0" indent="0">
              <a:buNone/>
            </a:pPr>
            <a:r>
              <a:rPr lang="en-US" baseline="30000" dirty="0" smtClean="0"/>
              <a:t>32</a:t>
            </a:r>
            <a:r>
              <a:rPr lang="en-US" dirty="0" smtClean="0"/>
              <a:t> </a:t>
            </a:r>
            <a:r>
              <a:rPr lang="en-US" dirty="0" smtClean="0"/>
              <a:t>Though it is the smallest of all seeds, yet when it grows, it is the largest of garden plants and </a:t>
            </a:r>
            <a:r>
              <a:rPr lang="en-US" dirty="0" smtClean="0">
                <a:solidFill>
                  <a:srgbClr val="FFFF00"/>
                </a:solidFill>
              </a:rPr>
              <a:t>becomes a tree, so that the birds come and perch in its branches</a:t>
            </a:r>
            <a:r>
              <a:rPr lang="en-US" dirty="0" smtClean="0"/>
              <a:t>.”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79884"/>
            <a:ext cx="5186362" cy="271412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Daniel </a:t>
            </a:r>
            <a:r>
              <a:rPr lang="en-US" altLang="zh-TW" dirty="0" smtClean="0"/>
              <a:t>4:21–22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21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葉子華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美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…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天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空的飛鳥宿在枝上。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22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「王啊，這漸長又堅固的樹就是你。你的威勢漸長及天，你的權柄管到地極。 </a:t>
            </a:r>
            <a:endParaRPr lang="en-US" altLang="zh-TW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pPr marL="0" indent="0">
              <a:buNone/>
            </a:pPr>
            <a:r>
              <a:rPr lang="en-US" baseline="30000" dirty="0" smtClean="0"/>
              <a:t>21</a:t>
            </a:r>
            <a:r>
              <a:rPr lang="en-US" dirty="0" smtClean="0"/>
              <a:t> </a:t>
            </a:r>
            <a:r>
              <a:rPr lang="en-US" dirty="0" smtClean="0"/>
              <a:t>with beautiful leaves </a:t>
            </a:r>
            <a:r>
              <a:rPr lang="en-US" dirty="0" smtClean="0"/>
              <a:t>… and </a:t>
            </a:r>
            <a:r>
              <a:rPr lang="en-US" dirty="0" smtClean="0"/>
              <a:t>having nesting places in its branches for the birds—</a:t>
            </a:r>
            <a:r>
              <a:rPr lang="en-US" baseline="30000" dirty="0" smtClean="0"/>
              <a:t>22</a:t>
            </a:r>
            <a:r>
              <a:rPr lang="en-US" dirty="0" smtClean="0"/>
              <a:t> Your Majesty, you are that tree! You have become great and strong; your greatness has grown until it reaches the sky, and your dominion extends to distant parts of the earth.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215" y="58043"/>
            <a:ext cx="2304256" cy="2714129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我要開口用比喻， 把創世以來所隱藏的事發明出來。 </a:t>
            </a:r>
            <a:endParaRPr lang="zh-TW" altLang="en-US" dirty="0"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2520479" y="35868"/>
            <a:ext cx="324055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“I will open my mouth in parables, I will utter things hidden since the creation of the world.” </a:t>
            </a:r>
            <a:endParaRPr lang="en-US" sz="1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sz="28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拍住</a:t>
            </a:r>
            <a:r>
              <a:rPr lang="zh-HK" altLang="en-US" sz="28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上 </a:t>
            </a:r>
            <a:r>
              <a:rPr lang="en-US" sz="2800" dirty="0" smtClean="0">
                <a:solidFill>
                  <a:schemeClr val="tx1"/>
                </a:solidFill>
              </a:rPr>
              <a:t>Striving Together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Revelation 14:4</a:t>
            </a:r>
            <a:r>
              <a:rPr lang="zh-TW" altLang="en-US" dirty="0" smtClean="0"/>
              <a:t> 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這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些人未曾沾染婦女，他們原是童身。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羔羊無論往哪裏去，他們都跟隨他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。他們是從人間買來的，作初熟的果子歸與上帝和羔羊。 </a:t>
            </a:r>
            <a:endParaRPr lang="en-US" altLang="zh-TW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pPr marL="0" indent="0">
              <a:buNone/>
            </a:pPr>
            <a:r>
              <a:rPr lang="en-US" baseline="30000" dirty="0" smtClean="0"/>
              <a:t>4</a:t>
            </a:r>
            <a:r>
              <a:rPr lang="en-US" dirty="0" smtClean="0"/>
              <a:t> These are those who did not defile themselves with women, for they remained virgins. </a:t>
            </a:r>
            <a:r>
              <a:rPr lang="en-US" dirty="0" smtClean="0">
                <a:solidFill>
                  <a:srgbClr val="FFFF00"/>
                </a:solidFill>
              </a:rPr>
              <a:t>They follow the Lamb wherever he goes.</a:t>
            </a:r>
            <a:r>
              <a:rPr lang="en-US" dirty="0" smtClean="0"/>
              <a:t> They were purchased from among mankind and offered as </a:t>
            </a:r>
            <a:r>
              <a:rPr lang="en-US" dirty="0" err="1" smtClean="0"/>
              <a:t>firstfruits</a:t>
            </a:r>
            <a:r>
              <a:rPr lang="en-US" dirty="0" smtClean="0"/>
              <a:t> to God and the Lamb.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006475"/>
            <a:ext cx="5761038" cy="695325"/>
          </a:xfrm>
        </p:spPr>
        <p:txBody>
          <a:bodyPr/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意想不到的天國</a:t>
            </a:r>
            <a:r>
              <a:rPr lang="en-US" altLang="zh-CN" sz="28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CN" sz="28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altLang="zh-CN" sz="2800" b="1" dirty="0" smtClean="0">
                <a:solidFill>
                  <a:schemeClr val="tx1"/>
                </a:solidFill>
                <a:latin typeface="+mn-lt"/>
                <a:ea typeface="HanWang WeiBeiMedium-Gb5" pitchFamily="2" charset="-120"/>
              </a:rPr>
              <a:t>The Unexpectedness of the Kingdom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6303" y="1980084"/>
            <a:ext cx="4032727" cy="828022"/>
          </a:xfrm>
        </p:spPr>
        <p:txBody>
          <a:bodyPr/>
          <a:lstStyle/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馬太福音 </a:t>
            </a:r>
            <a:r>
              <a:rPr lang="en-US" altLang="zh-TW" dirty="0" smtClean="0">
                <a:latin typeface="+mn-ea"/>
              </a:rPr>
              <a:t>Matthew 13:31-35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5</a:t>
            </a:fld>
            <a:endParaRPr lang="es-ES"/>
          </a:p>
        </p:txBody>
      </p:sp>
      <p:pic>
        <p:nvPicPr>
          <p:cNvPr id="24578" name="Picture 2" descr="Image result for 好到底水餃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4608" y="0"/>
            <a:ext cx="3240087" cy="32400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25602" name="Picture 2" descr="Image result for kingdom of God"/>
          <p:cNvPicPr>
            <a:picLocks noChangeAspect="1" noChangeArrowheads="1"/>
          </p:cNvPicPr>
          <p:nvPr/>
        </p:nvPicPr>
        <p:blipFill>
          <a:blip r:embed="rId2" cstate="print"/>
          <a:srcRect t="15503"/>
          <a:stretch>
            <a:fillRect/>
          </a:stretch>
        </p:blipFill>
        <p:spPr bwMode="auto">
          <a:xfrm>
            <a:off x="360239" y="0"/>
            <a:ext cx="5112767" cy="32400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338" y="179884"/>
            <a:ext cx="5186362" cy="271412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Romans 8:18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18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我想，現在的苦楚若比起將來要顯於我們的榮耀就不足介意了。 </a:t>
            </a:r>
          </a:p>
          <a:p>
            <a:pPr marL="0" indent="0">
              <a:buNone/>
            </a:pPr>
            <a:r>
              <a:rPr lang="en-US" baseline="30000" dirty="0" smtClean="0"/>
              <a:t>18</a:t>
            </a:r>
            <a:r>
              <a:rPr lang="en-US" dirty="0" smtClean="0"/>
              <a:t> I consider that our present sufferings are not worth comparing with the glory that will be revealed in us.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57346" name="Picture 2" descr="Image result for parable of kingdom of hea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650" y="0"/>
            <a:ext cx="4320117" cy="32400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33794" name="Picture 2" descr="Image result for parable of mustard seed and leaven"/>
          <p:cNvPicPr>
            <a:picLocks noChangeAspect="1" noChangeArrowheads="1"/>
          </p:cNvPicPr>
          <p:nvPr/>
        </p:nvPicPr>
        <p:blipFill>
          <a:blip r:embed="rId2" cstate="print"/>
          <a:srcRect t="8655"/>
          <a:stretch>
            <a:fillRect/>
          </a:stretch>
        </p:blipFill>
        <p:spPr bwMode="auto">
          <a:xfrm>
            <a:off x="576263" y="107876"/>
            <a:ext cx="4572000" cy="31322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4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4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93668</TotalTime>
  <Words>1477</Words>
  <Application>Microsoft Office PowerPoint</Application>
  <PresentationFormat>Custom</PresentationFormat>
  <Paragraphs>96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Diseño predeterminado</vt:lpstr>
      <vt:lpstr>馬太福音 Matthew 13:31-35</vt:lpstr>
      <vt:lpstr>Slide 2</vt:lpstr>
      <vt:lpstr>Slide 3</vt:lpstr>
      <vt:lpstr>意想不到的天國 The Unexpectedness of the Kingdom</vt:lpstr>
      <vt:lpstr>Slide 5</vt:lpstr>
      <vt:lpstr>Slide 6</vt:lpstr>
      <vt:lpstr>Slide 7</vt:lpstr>
      <vt:lpstr>Slide 8</vt:lpstr>
      <vt:lpstr>Slide 9</vt:lpstr>
      <vt:lpstr>意想不到的天國  The Unexpectedness of the Kingdom</vt:lpstr>
      <vt:lpstr>Slide 11</vt:lpstr>
      <vt:lpstr>Slide 12</vt:lpstr>
      <vt:lpstr>Slide 13</vt:lpstr>
      <vt:lpstr>1. 天國的開始是非常渺小 The beginning of the Kingdom is insignificant</vt:lpstr>
      <vt:lpstr>Slide 15</vt:lpstr>
      <vt:lpstr>Slide 16</vt:lpstr>
      <vt:lpstr>Slide 17</vt:lpstr>
      <vt:lpstr>Slide 18</vt:lpstr>
      <vt:lpstr>1. 天國的開始是非常渺小 The beginning of the Kingdom is insignificant</vt:lpstr>
      <vt:lpstr>Slide 20</vt:lpstr>
      <vt:lpstr>Slide 21</vt:lpstr>
      <vt:lpstr>意想不到的天國  The Unexpectedness of the Kingdom</vt:lpstr>
      <vt:lpstr>Slide 23</vt:lpstr>
      <vt:lpstr>Slide 24</vt:lpstr>
      <vt:lpstr>Slide 25</vt:lpstr>
      <vt:lpstr>Slide 26</vt:lpstr>
      <vt:lpstr>意想不到的天國  The Unexpectedness of the Kingdom</vt:lpstr>
      <vt:lpstr>Slide 28</vt:lpstr>
      <vt:lpstr>Slide 29</vt:lpstr>
      <vt:lpstr>拍住上 Striving Together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Windows User</cp:lastModifiedBy>
  <cp:revision>1975</cp:revision>
  <dcterms:created xsi:type="dcterms:W3CDTF">2010-05-23T14:28:12Z</dcterms:created>
  <dcterms:modified xsi:type="dcterms:W3CDTF">2017-06-09T19:17:55Z</dcterms:modified>
</cp:coreProperties>
</file>