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435" r:id="rId2"/>
    <p:sldId id="436" r:id="rId3"/>
    <p:sldId id="423" r:id="rId4"/>
    <p:sldId id="265" r:id="rId5"/>
    <p:sldId id="428" r:id="rId6"/>
    <p:sldId id="429" r:id="rId7"/>
    <p:sldId id="434" r:id="rId8"/>
    <p:sldId id="437" r:id="rId9"/>
    <p:sldId id="438" r:id="rId10"/>
    <p:sldId id="439" r:id="rId11"/>
    <p:sldId id="440" r:id="rId12"/>
    <p:sldId id="441" r:id="rId13"/>
    <p:sldId id="442" r:id="rId14"/>
    <p:sldId id="443" r:id="rId15"/>
    <p:sldId id="44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7821" autoAdjust="0"/>
    <p:restoredTop sz="94660"/>
  </p:normalViewPr>
  <p:slideViewPr>
    <p:cSldViewPr snapToGrid="0">
      <p:cViewPr varScale="1">
        <p:scale>
          <a:sx n="113" d="100"/>
          <a:sy n="113" d="100"/>
        </p:scale>
        <p:origin x="-144"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pPr/>
              <a:t>8/12/2017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pPr/>
              <a:t>8/12/2017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pPr/>
              <a:t>8/12/2017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5" name="Rectangle 4"/>
          <p:cNvSpPr/>
          <p:nvPr userDrawn="1"/>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descr="Celestia-R1---OverlayContentHD.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3175" y="1786"/>
            <a:ext cx="12188825" cy="6856214"/>
          </a:xfrm>
          <a:prstGeom prst="rect">
            <a:avLst/>
          </a:prstGeom>
        </p:spPr>
      </p:pic>
      <p:sp>
        <p:nvSpPr>
          <p:cNvPr id="11" name="TextBox 10"/>
          <p:cNvSpPr txBox="1"/>
          <p:nvPr userDrawn="1"/>
        </p:nvSpPr>
        <p:spPr>
          <a:xfrm>
            <a:off x="10241042" y="274498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2" name="TextBox 11"/>
          <p:cNvSpPr txBox="1"/>
          <p:nvPr userDrawn="1"/>
        </p:nvSpPr>
        <p:spPr>
          <a:xfrm>
            <a:off x="491450" y="8251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itle 1"/>
          <p:cNvSpPr>
            <a:spLocks noGrp="1"/>
          </p:cNvSpPr>
          <p:nvPr>
            <p:ph type="title"/>
          </p:nvPr>
        </p:nvSpPr>
        <p:spPr>
          <a:xfrm>
            <a:off x="995442" y="611387"/>
            <a:ext cx="9550399" cy="2743199"/>
          </a:xfrm>
        </p:spPr>
        <p:txBody>
          <a:bodyPr anchor="ctr">
            <a:normAutofit/>
          </a:bodyPr>
          <a:lstStyle>
            <a:lvl1pPr algn="l">
              <a:defRPr sz="3200" b="0" cap="none">
                <a:solidFill>
                  <a:schemeClr val="tx1"/>
                </a:solidFill>
              </a:defRPr>
            </a:lvl1pPr>
          </a:lstStyle>
          <a:p>
            <a:r>
              <a:rPr lang="en-US" dirty="0" smtClean="0"/>
              <a:t>Click to edit Master title style</a:t>
            </a:r>
            <a:endParaRPr lang="en-US" dirty="0"/>
          </a:p>
        </p:txBody>
      </p:sp>
      <p:sp>
        <p:nvSpPr>
          <p:cNvPr id="14" name="Text Placeholder 9"/>
          <p:cNvSpPr>
            <a:spLocks noGrp="1"/>
          </p:cNvSpPr>
          <p:nvPr>
            <p:ph type="body" sz="quarter" idx="13"/>
          </p:nvPr>
        </p:nvSpPr>
        <p:spPr>
          <a:xfrm>
            <a:off x="1101050" y="3354586"/>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15" name="Text Placeholder 2"/>
          <p:cNvSpPr>
            <a:spLocks noGrp="1"/>
          </p:cNvSpPr>
          <p:nvPr>
            <p:ph type="body" idx="1"/>
          </p:nvPr>
        </p:nvSpPr>
        <p:spPr>
          <a:xfrm>
            <a:off x="690640" y="4345186"/>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6" name="Date Placeholder 3"/>
          <p:cNvSpPr txBox="1">
            <a:spLocks/>
          </p:cNvSpPr>
          <p:nvPr userDrawn="1"/>
        </p:nvSpPr>
        <p:spPr>
          <a:xfrm>
            <a:off x="1100455" y="6461571"/>
            <a:ext cx="2472271"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61BEF0D-F0BB-DE4B-95CE-6DB70DBA9567}" type="datetimeFigureOut">
              <a:rPr lang="en-US" smtClean="0"/>
              <a:pPr/>
              <a:t>8/12/2017</a:t>
            </a:fld>
            <a:endParaRPr lang="en-US" dirty="0"/>
          </a:p>
        </p:txBody>
      </p:sp>
      <p:sp>
        <p:nvSpPr>
          <p:cNvPr id="17" name="Slide Number Placeholder 5"/>
          <p:cNvSpPr txBox="1">
            <a:spLocks/>
          </p:cNvSpPr>
          <p:nvPr userDrawn="1"/>
        </p:nvSpPr>
        <p:spPr>
          <a:xfrm>
            <a:off x="9903633" y="6461571"/>
            <a:ext cx="1312025"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272434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pPr/>
              <a:t>8/12/2017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pPr/>
              <a:t>8/12/2017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pPr/>
              <a:t>8/12/2017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pPr/>
              <a:t>8/12/2017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pPr/>
              <a:t>8/12/2017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pPr/>
              <a:t>8/12/2017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pPr/>
              <a:t>8/12/2017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pPr/>
              <a:t>8/12/2017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pPr/>
              <a:t>8/12/2017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ref.ly/logosres/nivac79heb?ref=Bible.Heb4.12-13&amp;off=1384&amp;ctx=d+asserts+that+that+~word%2c+rather+than+b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4524315"/>
          </a:xfrm>
          <a:prstGeom prst="rect">
            <a:avLst/>
          </a:prstGeom>
        </p:spPr>
        <p:txBody>
          <a:bodyPr wrap="square">
            <a:spAutoFit/>
          </a:bodyPr>
          <a:lstStyle/>
          <a:p>
            <a:r>
              <a:rPr lang="en-US" sz="3200" baseline="30000" dirty="0" smtClean="0">
                <a:solidFill>
                  <a:srgbClr val="FFFF00"/>
                </a:solidFill>
              </a:rPr>
              <a:t>11</a:t>
            </a:r>
            <a:r>
              <a:rPr lang="en-US" sz="3200" baseline="30000" dirty="0">
                <a:solidFill>
                  <a:srgbClr val="FFFF00"/>
                </a:solidFill>
              </a:rPr>
              <a:t> </a:t>
            </a:r>
            <a:r>
              <a:rPr lang="en-US" sz="3200" dirty="0">
                <a:solidFill>
                  <a:srgbClr val="FFFF00"/>
                </a:solidFill>
              </a:rPr>
              <a:t>Command and teach these things. </a:t>
            </a:r>
            <a:r>
              <a:rPr lang="en-US" sz="3200" baseline="30000" dirty="0">
                <a:solidFill>
                  <a:srgbClr val="FFFF00"/>
                </a:solidFill>
              </a:rPr>
              <a:t>12 </a:t>
            </a:r>
            <a:r>
              <a:rPr lang="en-US" sz="3200" dirty="0">
                <a:solidFill>
                  <a:srgbClr val="FFFF00"/>
                </a:solidFill>
              </a:rPr>
              <a:t>Don’t let anyone look down on you because you are young, but set an example for the believers in speech, in conduct, in love, in faith and in purity. </a:t>
            </a:r>
            <a:r>
              <a:rPr lang="en-US" sz="3200" baseline="30000" dirty="0">
                <a:solidFill>
                  <a:srgbClr val="FFFF00"/>
                </a:solidFill>
              </a:rPr>
              <a:t>13 </a:t>
            </a:r>
            <a:r>
              <a:rPr lang="en-US" sz="3200" dirty="0">
                <a:solidFill>
                  <a:srgbClr val="FFFF00"/>
                </a:solidFill>
              </a:rPr>
              <a:t>Until I come, devote yourself to the public reading of Scripture, to preaching and to teaching. </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4:11-16</a:t>
            </a:r>
          </a:p>
        </p:txBody>
      </p:sp>
      <p:sp>
        <p:nvSpPr>
          <p:cNvPr id="6" name="Rectangle 5"/>
          <p:cNvSpPr/>
          <p:nvPr/>
        </p:nvSpPr>
        <p:spPr>
          <a:xfrm>
            <a:off x="6198576" y="1714308"/>
            <a:ext cx="5503986" cy="5016758"/>
          </a:xfrm>
          <a:prstGeom prst="rect">
            <a:avLst/>
          </a:prstGeom>
        </p:spPr>
        <p:txBody>
          <a:bodyPr wrap="square">
            <a:spAutoFit/>
          </a:bodyPr>
          <a:lstStyle/>
          <a:p>
            <a:r>
              <a:rPr lang="en-US" altLang="zh-Hans" sz="6000" baseline="30000" dirty="0">
                <a:solidFill>
                  <a:schemeClr val="bg1"/>
                </a:solidFill>
                <a:latin typeface="DFKai-SB" panose="03000509000000000000" pitchFamily="65" charset="-120"/>
                <a:ea typeface="DFKai-SB" panose="03000509000000000000" pitchFamily="65" charset="-120"/>
              </a:rPr>
              <a:t>11</a:t>
            </a:r>
            <a:r>
              <a:rPr lang="zh-CN" altLang="en-US" sz="6000" baseline="30000" dirty="0">
                <a:solidFill>
                  <a:schemeClr val="bg1"/>
                </a:solidFill>
                <a:latin typeface="DFKai-SB" panose="03000509000000000000" pitchFamily="65" charset="-120"/>
                <a:ea typeface="DFKai-SB" panose="03000509000000000000" pitchFamily="65" charset="-120"/>
              </a:rPr>
              <a:t> 这些事，你要吩咐人，也要教导人。</a:t>
            </a:r>
            <a:r>
              <a:rPr lang="en-US" altLang="zh-Hans" sz="6000" baseline="30000" dirty="0">
                <a:solidFill>
                  <a:schemeClr val="bg1"/>
                </a:solidFill>
                <a:latin typeface="DFKai-SB" panose="03000509000000000000" pitchFamily="65" charset="-120"/>
                <a:ea typeface="DFKai-SB" panose="03000509000000000000" pitchFamily="65" charset="-120"/>
              </a:rPr>
              <a:t>12</a:t>
            </a:r>
            <a:r>
              <a:rPr lang="zh-CN" altLang="en-US" sz="6000" baseline="30000" dirty="0">
                <a:solidFill>
                  <a:schemeClr val="bg1"/>
                </a:solidFill>
                <a:latin typeface="DFKai-SB" panose="03000509000000000000" pitchFamily="65" charset="-120"/>
                <a:ea typeface="DFKai-SB" panose="03000509000000000000" pitchFamily="65" charset="-120"/>
              </a:rPr>
              <a:t> 不可叫人小看你年轻，总要在言语、行为、爱心、信心、清洁上，都作信徒的榜样。</a:t>
            </a:r>
            <a:r>
              <a:rPr lang="en-US" altLang="zh-Hans" sz="6000" baseline="30000" dirty="0">
                <a:solidFill>
                  <a:schemeClr val="bg1"/>
                </a:solidFill>
                <a:latin typeface="DFKai-SB" panose="03000509000000000000" pitchFamily="65" charset="-120"/>
                <a:ea typeface="DFKai-SB" panose="03000509000000000000" pitchFamily="65" charset="-120"/>
              </a:rPr>
              <a:t>13</a:t>
            </a:r>
            <a:r>
              <a:rPr lang="zh-CN" altLang="en-US" sz="6000" baseline="30000" dirty="0">
                <a:solidFill>
                  <a:schemeClr val="bg1"/>
                </a:solidFill>
                <a:latin typeface="DFKai-SB" panose="03000509000000000000" pitchFamily="65" charset="-120"/>
                <a:ea typeface="DFKai-SB" panose="03000509000000000000" pitchFamily="65" charset="-120"/>
              </a:rPr>
              <a:t> 你要以宣读、劝勉、教导为念，直等到我来</a:t>
            </a:r>
            <a:r>
              <a:rPr lang="zh-CN" altLang="en-US" sz="6000" baseline="30000" dirty="0" smtClean="0">
                <a:solidFill>
                  <a:schemeClr val="bg1"/>
                </a:solidFill>
                <a:latin typeface="DFKai-SB" panose="03000509000000000000" pitchFamily="65" charset="-120"/>
                <a:ea typeface="DFKai-SB" panose="03000509000000000000" pitchFamily="65" charset="-120"/>
              </a:rPr>
              <a:t>。</a:t>
            </a:r>
            <a:endParaRPr lang="zh-CN" altLang="en-US" sz="6000" baseline="30000" dirty="0">
              <a:solidFill>
                <a:schemeClr val="bg1"/>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xmlns="" val="3133375873"/>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John 3:16</a:t>
            </a:r>
            <a:endParaRPr lang="en-US" dirty="0"/>
          </a:p>
        </p:txBody>
      </p:sp>
      <p:sp>
        <p:nvSpPr>
          <p:cNvPr id="3" name="Rectangle 2"/>
          <p:cNvSpPr/>
          <p:nvPr/>
        </p:nvSpPr>
        <p:spPr>
          <a:xfrm>
            <a:off x="440267" y="1117602"/>
            <a:ext cx="10955866" cy="3662541"/>
          </a:xfrm>
          <a:prstGeom prst="rect">
            <a:avLst/>
          </a:prstGeom>
        </p:spPr>
        <p:txBody>
          <a:bodyPr wrap="square">
            <a:spAutoFit/>
          </a:bodyPr>
          <a:lstStyle/>
          <a:p>
            <a:r>
              <a:rPr lang="en-US" sz="2800" b="1" i="1" baseline="30000" dirty="0"/>
              <a:t>3:16 </a:t>
            </a:r>
            <a:r>
              <a:rPr lang="en-US" sz="2800" i="1" dirty="0"/>
              <a:t>For this is the way God loved the world: He gave his one and only Son, so that everyone who believes in him will not perish but have eternal life</a:t>
            </a:r>
            <a:r>
              <a:rPr lang="en-US" sz="2800" i="1"/>
              <a:t>. </a:t>
            </a:r>
            <a:r>
              <a:rPr lang="en-US" sz="2800" i="1" smtClean="0"/>
              <a:t>(NET</a:t>
            </a:r>
            <a:r>
              <a:rPr lang="en-US" sz="2800" i="1" dirty="0"/>
              <a:t>) </a:t>
            </a:r>
            <a:endParaRPr lang="en-US" sz="2800" i="1" dirty="0" smtClean="0"/>
          </a:p>
          <a:p>
            <a:endParaRPr lang="en-US" sz="2800" i="1" dirty="0"/>
          </a:p>
          <a:p>
            <a:endParaRPr lang="en-US" sz="4000" i="1" dirty="0">
              <a:latin typeface="DFKai-SB" panose="03000509000000000000" pitchFamily="65" charset="-120"/>
              <a:ea typeface="DFKai-SB" panose="03000509000000000000" pitchFamily="65" charset="-120"/>
            </a:endParaRPr>
          </a:p>
          <a:p>
            <a:r>
              <a:rPr lang="en-US" sz="4000" i="1" baseline="30000" dirty="0">
                <a:latin typeface="DFKai-SB" panose="03000509000000000000" pitchFamily="65" charset="-120"/>
                <a:ea typeface="DFKai-SB" panose="03000509000000000000" pitchFamily="65" charset="-120"/>
              </a:rPr>
              <a:t>16</a:t>
            </a:r>
            <a:r>
              <a:rPr lang="en-US" sz="4000" i="1" dirty="0">
                <a:latin typeface="DFKai-SB" panose="03000509000000000000" pitchFamily="65" charset="-120"/>
                <a:ea typeface="DFKai-SB" panose="03000509000000000000" pitchFamily="65" charset="-120"/>
              </a:rPr>
              <a:t> </a:t>
            </a:r>
            <a:r>
              <a:rPr lang="zh-CN" altLang="en-US" sz="4000" i="1" dirty="0">
                <a:latin typeface="DFKai-SB" panose="03000509000000000000" pitchFamily="65" charset="-120"/>
                <a:ea typeface="DFKai-SB" panose="03000509000000000000" pitchFamily="65" charset="-120"/>
              </a:rPr>
              <a:t>「　神爱世人，甚至将他的独生子赐给他们，叫一切信他的，不致灭亡，反得永生。 </a:t>
            </a:r>
            <a:endParaRPr lang="en-US" sz="4000" i="1"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xmlns="" val="25112900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a:t>1 John 3:16–18 </a:t>
            </a:r>
            <a:endParaRPr lang="en-US" dirty="0"/>
          </a:p>
        </p:txBody>
      </p:sp>
      <p:sp>
        <p:nvSpPr>
          <p:cNvPr id="3" name="Rectangle 2"/>
          <p:cNvSpPr/>
          <p:nvPr/>
        </p:nvSpPr>
        <p:spPr>
          <a:xfrm>
            <a:off x="142043" y="1117602"/>
            <a:ext cx="11542934" cy="5447645"/>
          </a:xfrm>
          <a:prstGeom prst="rect">
            <a:avLst/>
          </a:prstGeom>
        </p:spPr>
        <p:txBody>
          <a:bodyPr wrap="square">
            <a:spAutoFit/>
          </a:bodyPr>
          <a:lstStyle/>
          <a:p>
            <a:r>
              <a:rPr lang="en-US" sz="2800" i="1" baseline="30000" dirty="0"/>
              <a:t>16 </a:t>
            </a:r>
            <a:r>
              <a:rPr lang="en-US" sz="2800" i="1" dirty="0"/>
              <a:t>This is how we know what love is: Jesus Christ laid down his life for us. And we ought to lay down our lives for our brothers and sisters. </a:t>
            </a:r>
            <a:r>
              <a:rPr lang="en-US" sz="2800" i="1" baseline="30000" dirty="0"/>
              <a:t>17 </a:t>
            </a:r>
            <a:r>
              <a:rPr lang="en-US" sz="2800" i="1" dirty="0"/>
              <a:t>If anyone has material possessions and sees a brother or sister in need but has no pity on them, how can the love of God be in that person? </a:t>
            </a:r>
            <a:r>
              <a:rPr lang="en-US" sz="2800" i="1" baseline="30000" dirty="0"/>
              <a:t>18 </a:t>
            </a:r>
            <a:r>
              <a:rPr lang="en-US" sz="2800" i="1" dirty="0"/>
              <a:t>Dear children, let us not love with words or speech but with actions and in truth. </a:t>
            </a:r>
            <a:endParaRPr lang="en-US" sz="2800" i="1" dirty="0" smtClean="0"/>
          </a:p>
          <a:p>
            <a:endParaRPr lang="en-US" sz="2800" i="1" dirty="0"/>
          </a:p>
          <a:p>
            <a:r>
              <a:rPr lang="en-US" sz="3600" baseline="30000" dirty="0">
                <a:latin typeface="DFKai-SB" panose="03000509000000000000" pitchFamily="65" charset="-120"/>
                <a:ea typeface="DFKai-SB" panose="03000509000000000000" pitchFamily="65" charset="-120"/>
              </a:rPr>
              <a:t>16</a:t>
            </a:r>
            <a:r>
              <a:rPr lang="en-US" sz="3600" dirty="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主为我们舍命，我们从此就知道何为爱；我们也当为弟兄舍命。</a:t>
            </a:r>
            <a:r>
              <a:rPr lang="en-US" sz="3600" baseline="30000" dirty="0">
                <a:latin typeface="DFKai-SB" panose="03000509000000000000" pitchFamily="65" charset="-120"/>
                <a:ea typeface="DFKai-SB" panose="03000509000000000000" pitchFamily="65" charset="-120"/>
              </a:rPr>
              <a:t>17</a:t>
            </a:r>
            <a:r>
              <a:rPr lang="en-US" sz="3600" dirty="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凡有世上财物的，看见弟兄穷乏，却塞住怜恤的心，爱　神的心怎能存在他里面呢？</a:t>
            </a:r>
            <a:r>
              <a:rPr lang="en-US" sz="3600" baseline="30000" dirty="0">
                <a:latin typeface="DFKai-SB" panose="03000509000000000000" pitchFamily="65" charset="-120"/>
                <a:ea typeface="DFKai-SB" panose="03000509000000000000" pitchFamily="65" charset="-120"/>
              </a:rPr>
              <a:t>18</a:t>
            </a:r>
            <a:r>
              <a:rPr lang="en-US" sz="3600" dirty="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小子们哪，我们相爱，不要只在言语和舌头上，总要在行为和诚实上。 </a:t>
            </a:r>
            <a:endParaRPr lang="en-US" sz="360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xmlns="" val="3629035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a:t>Matthew </a:t>
            </a:r>
            <a:r>
              <a:rPr lang="en-US" i="1" dirty="0" smtClean="0"/>
              <a:t>5:8</a:t>
            </a:r>
            <a:endParaRPr lang="en-US" dirty="0"/>
          </a:p>
        </p:txBody>
      </p:sp>
      <p:sp>
        <p:nvSpPr>
          <p:cNvPr id="3" name="Rectangle 2"/>
          <p:cNvSpPr/>
          <p:nvPr/>
        </p:nvSpPr>
        <p:spPr>
          <a:xfrm>
            <a:off x="545123" y="1117602"/>
            <a:ext cx="11139854" cy="2616101"/>
          </a:xfrm>
          <a:prstGeom prst="rect">
            <a:avLst/>
          </a:prstGeom>
        </p:spPr>
        <p:txBody>
          <a:bodyPr wrap="square">
            <a:spAutoFit/>
          </a:bodyPr>
          <a:lstStyle/>
          <a:p>
            <a:r>
              <a:rPr lang="en-US" sz="2800" i="1" baseline="30000" dirty="0"/>
              <a:t>8 </a:t>
            </a:r>
            <a:r>
              <a:rPr lang="en-US" sz="2800" i="1" dirty="0"/>
              <a:t>Blessed are the pure in heart, </a:t>
            </a:r>
          </a:p>
          <a:p>
            <a:r>
              <a:rPr lang="en-US" sz="2800" i="1" dirty="0"/>
              <a:t>for they will see God. </a:t>
            </a:r>
            <a:endParaRPr lang="en-US" sz="2800" i="1" dirty="0" smtClean="0"/>
          </a:p>
          <a:p>
            <a:r>
              <a:rPr lang="en-US" sz="2800" i="1" dirty="0" smtClean="0"/>
              <a:t> </a:t>
            </a:r>
            <a:endParaRPr lang="en-US" sz="4000" i="1" dirty="0">
              <a:latin typeface="DFKai-SB" panose="03000509000000000000" pitchFamily="65" charset="-120"/>
              <a:ea typeface="DFKai-SB" panose="03000509000000000000" pitchFamily="65" charset="-120"/>
            </a:endParaRPr>
          </a:p>
          <a:p>
            <a:r>
              <a:rPr lang="en-US" sz="4000" baseline="30000" dirty="0">
                <a:latin typeface="DFKai-SB" panose="03000509000000000000" pitchFamily="65" charset="-120"/>
                <a:ea typeface="DFKai-SB" panose="03000509000000000000" pitchFamily="65" charset="-120"/>
              </a:rPr>
              <a:t>8</a:t>
            </a:r>
            <a:r>
              <a:rPr lang="en-US" sz="4000" dirty="0">
                <a:latin typeface="DFKai-SB" panose="03000509000000000000" pitchFamily="65" charset="-120"/>
                <a:ea typeface="DFKai-SB" panose="03000509000000000000" pitchFamily="65" charset="-120"/>
              </a:rPr>
              <a:t> 	</a:t>
            </a:r>
            <a:r>
              <a:rPr lang="zh-CN" altLang="en-US" sz="4000" dirty="0">
                <a:latin typeface="DFKai-SB" panose="03000509000000000000" pitchFamily="65" charset="-120"/>
                <a:ea typeface="DFKai-SB" panose="03000509000000000000" pitchFamily="65" charset="-120"/>
              </a:rPr>
              <a:t>清心的人有福了！ </a:t>
            </a:r>
            <a:endParaRPr lang="en-US" sz="4000" dirty="0">
              <a:latin typeface="DFKai-SB" panose="03000509000000000000" pitchFamily="65" charset="-120"/>
              <a:ea typeface="DFKai-SB" panose="03000509000000000000" pitchFamily="65" charset="-120"/>
            </a:endParaRPr>
          </a:p>
          <a:p>
            <a:r>
              <a:rPr lang="en-US" sz="4000" dirty="0">
                <a:latin typeface="DFKai-SB" panose="03000509000000000000" pitchFamily="65" charset="-120"/>
                <a:ea typeface="DFKai-SB" panose="03000509000000000000" pitchFamily="65" charset="-120"/>
              </a:rPr>
              <a:t>	</a:t>
            </a:r>
            <a:r>
              <a:rPr lang="zh-CN" altLang="en-US" sz="4000" dirty="0">
                <a:latin typeface="DFKai-SB" panose="03000509000000000000" pitchFamily="65" charset="-120"/>
                <a:ea typeface="DFKai-SB" panose="03000509000000000000" pitchFamily="65" charset="-120"/>
              </a:rPr>
              <a:t>因为他们必得见神。 </a:t>
            </a:r>
            <a:endParaRPr lang="en-US" sz="400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xmlns="" val="310910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a:t>1 Timothy </a:t>
            </a:r>
            <a:r>
              <a:rPr lang="en-US" i="1" dirty="0" smtClean="0"/>
              <a:t>4:13</a:t>
            </a:r>
            <a:endParaRPr lang="en-US" dirty="0"/>
          </a:p>
        </p:txBody>
      </p:sp>
      <p:sp>
        <p:nvSpPr>
          <p:cNvPr id="3" name="Rectangle 2"/>
          <p:cNvSpPr/>
          <p:nvPr/>
        </p:nvSpPr>
        <p:spPr>
          <a:xfrm>
            <a:off x="404445" y="1117602"/>
            <a:ext cx="10955217" cy="1856919"/>
          </a:xfrm>
          <a:prstGeom prst="rect">
            <a:avLst/>
          </a:prstGeom>
        </p:spPr>
        <p:txBody>
          <a:bodyPr wrap="square">
            <a:spAutoFit/>
          </a:bodyPr>
          <a:lstStyle/>
          <a:p>
            <a:r>
              <a:rPr lang="en-US" sz="2800" i="1" baseline="30000" dirty="0"/>
              <a:t>13 </a:t>
            </a:r>
            <a:r>
              <a:rPr lang="en-US" sz="2800" i="1" dirty="0"/>
              <a:t>Until I come, devote yourself to the public reading of Scripture, to preaching and to teaching. </a:t>
            </a:r>
            <a:endParaRPr lang="en-US" sz="2800" i="1" dirty="0" smtClean="0"/>
          </a:p>
          <a:p>
            <a:endParaRPr lang="en-US" sz="2800" i="1" baseline="30000" dirty="0"/>
          </a:p>
          <a:p>
            <a:r>
              <a:rPr lang="en-US" sz="4000" baseline="30000" dirty="0" smtClean="0">
                <a:latin typeface="DFKai-SB" panose="03000509000000000000" pitchFamily="65" charset="-120"/>
                <a:ea typeface="DFKai-SB" panose="03000509000000000000" pitchFamily="65" charset="-120"/>
              </a:rPr>
              <a:t>13</a:t>
            </a:r>
            <a:r>
              <a:rPr lang="en-US" sz="4000" dirty="0" smtClean="0">
                <a:latin typeface="DFKai-SB" panose="03000509000000000000" pitchFamily="65" charset="-120"/>
                <a:ea typeface="DFKai-SB" panose="03000509000000000000" pitchFamily="65" charset="-120"/>
              </a:rPr>
              <a:t> </a:t>
            </a:r>
            <a:r>
              <a:rPr lang="zh-CN" altLang="en-US" sz="4000" dirty="0">
                <a:latin typeface="DFKai-SB" panose="03000509000000000000" pitchFamily="65" charset="-120"/>
                <a:ea typeface="DFKai-SB" panose="03000509000000000000" pitchFamily="65" charset="-120"/>
              </a:rPr>
              <a:t>你要以宣读、劝勉、教导为念，直等到我来。 </a:t>
            </a:r>
            <a:endParaRPr lang="en-US" sz="400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xmlns="" val="4084116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a:t>Hebrews 4:12–13 </a:t>
            </a:r>
          </a:p>
        </p:txBody>
      </p:sp>
      <p:sp>
        <p:nvSpPr>
          <p:cNvPr id="3" name="Rectangle 2"/>
          <p:cNvSpPr/>
          <p:nvPr/>
        </p:nvSpPr>
        <p:spPr>
          <a:xfrm>
            <a:off x="404445" y="1117602"/>
            <a:ext cx="10955217" cy="5016758"/>
          </a:xfrm>
          <a:prstGeom prst="rect">
            <a:avLst/>
          </a:prstGeom>
        </p:spPr>
        <p:txBody>
          <a:bodyPr wrap="square">
            <a:spAutoFit/>
          </a:bodyPr>
          <a:lstStyle/>
          <a:p>
            <a:r>
              <a:rPr lang="en-US" sz="2800" i="1" baseline="30000" dirty="0"/>
              <a:t>12 </a:t>
            </a:r>
            <a:r>
              <a:rPr lang="en-US" sz="2800" i="1" dirty="0"/>
              <a:t>For the word of God is alive and active. Sharper than any double-edged sword, it penetrates even to dividing soul and spirit, joints and marrow; it judges the thoughts and attitudes of the heart. </a:t>
            </a:r>
            <a:r>
              <a:rPr lang="en-US" sz="2800" i="1" baseline="30000" dirty="0"/>
              <a:t>13 </a:t>
            </a:r>
            <a:r>
              <a:rPr lang="en-US" sz="2800" i="1" dirty="0"/>
              <a:t>Nothing in all creation is hidden from God’s sight. Everything is uncovered and laid bare before the eyes of him to whom we must give account. </a:t>
            </a:r>
            <a:endParaRPr lang="en-US" sz="2800" i="1" dirty="0" smtClean="0"/>
          </a:p>
          <a:p>
            <a:r>
              <a:rPr lang="en-US" sz="3600" baseline="30000" dirty="0" smtClean="0">
                <a:latin typeface="DFKai-SB" panose="03000509000000000000" pitchFamily="65" charset="-120"/>
                <a:ea typeface="DFKai-SB" panose="03000509000000000000" pitchFamily="65" charset="-120"/>
              </a:rPr>
              <a:t>12</a:t>
            </a:r>
            <a:r>
              <a:rPr lang="en-US" sz="3600" dirty="0" smtClean="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神的道是活泼的，是有功效的，比一切两刃的剑更快，甚至魂与灵，骨节与骨髓，都能刺入、剖开，连心中的思念和主意都能辨明。</a:t>
            </a:r>
            <a:r>
              <a:rPr lang="en-US" sz="3600" baseline="30000" dirty="0">
                <a:latin typeface="DFKai-SB" panose="03000509000000000000" pitchFamily="65" charset="-120"/>
                <a:ea typeface="DFKai-SB" panose="03000509000000000000" pitchFamily="65" charset="-120"/>
              </a:rPr>
              <a:t>13</a:t>
            </a:r>
            <a:r>
              <a:rPr lang="en-US" sz="3600" dirty="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并且被造的没有一样在他面前不显然的；原来万物在那与我们有关系的主眼前，都是赤露敞开的。 </a:t>
            </a:r>
            <a:endParaRPr lang="en-US" sz="360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xmlns="" val="1882010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53533" y="844602"/>
            <a:ext cx="5071534" cy="5324535"/>
          </a:xfrm>
          <a:prstGeom prst="rect">
            <a:avLst/>
          </a:prstGeom>
        </p:spPr>
        <p:txBody>
          <a:bodyPr wrap="square">
            <a:spAutoFit/>
          </a:bodyPr>
          <a:lstStyle/>
          <a:p>
            <a:r>
              <a:rPr lang="en-US" sz="3200" dirty="0" smtClean="0"/>
              <a:t>[the word of God is not]</a:t>
            </a:r>
            <a:r>
              <a:rPr lang="en-US" sz="3200" i="1" dirty="0" smtClean="0"/>
              <a:t> outdated, a “dead” speech-act of a bygone era, </a:t>
            </a:r>
            <a:r>
              <a:rPr lang="en-US" sz="3200" dirty="0" smtClean="0"/>
              <a:t>[it] </a:t>
            </a:r>
            <a:r>
              <a:rPr lang="en-US" sz="3200" i="1" dirty="0" smtClean="0"/>
              <a:t>still exists as a dynamic force with which one must reckon</a:t>
            </a:r>
            <a:r>
              <a:rPr lang="en-US" sz="3200" i="1" dirty="0" smtClean="0"/>
              <a:t>.</a:t>
            </a:r>
          </a:p>
          <a:p>
            <a:endParaRPr lang="en-US" i="1" dirty="0" smtClean="0"/>
          </a:p>
          <a:p>
            <a:endParaRPr lang="en-US" i="1" dirty="0" smtClean="0"/>
          </a:p>
          <a:p>
            <a:endParaRPr lang="en-US" i="1" dirty="0" smtClean="0"/>
          </a:p>
          <a:p>
            <a:endParaRPr lang="en-US" i="1" dirty="0" smtClean="0"/>
          </a:p>
          <a:p>
            <a:endParaRPr lang="en-US" i="1" dirty="0" smtClean="0"/>
          </a:p>
          <a:p>
            <a:endParaRPr lang="en-US" i="1" dirty="0" smtClean="0"/>
          </a:p>
          <a:p>
            <a:endParaRPr lang="en-US" i="1" dirty="0" smtClean="0"/>
          </a:p>
          <a:p>
            <a:r>
              <a:rPr lang="en-US" dirty="0" smtClean="0"/>
              <a:t>George Guthrie, </a:t>
            </a:r>
            <a:r>
              <a:rPr lang="en-US" i="1" u="sng" dirty="0" smtClean="0">
                <a:hlinkClick r:id="rId2"/>
              </a:rPr>
              <a:t>Hebrews</a:t>
            </a:r>
            <a:r>
              <a:rPr lang="en-US" dirty="0" smtClean="0"/>
              <a:t>, The NIV Application Commentary (Grand Rapids, MI: </a:t>
            </a:r>
            <a:r>
              <a:rPr lang="en-US" dirty="0" err="1" smtClean="0"/>
              <a:t>Zondervan</a:t>
            </a:r>
            <a:r>
              <a:rPr lang="en-US" dirty="0" smtClean="0"/>
              <a:t> Publishing House, 1998), 156.</a:t>
            </a:r>
            <a:endParaRPr lang="en-US" dirty="0"/>
          </a:p>
        </p:txBody>
      </p:sp>
      <p:sp>
        <p:nvSpPr>
          <p:cNvPr id="6" name="Rectangle 5"/>
          <p:cNvSpPr/>
          <p:nvPr/>
        </p:nvSpPr>
        <p:spPr>
          <a:xfrm>
            <a:off x="6028267" y="726702"/>
            <a:ext cx="5520267" cy="2862322"/>
          </a:xfrm>
          <a:prstGeom prst="rect">
            <a:avLst/>
          </a:prstGeom>
        </p:spPr>
        <p:txBody>
          <a:bodyPr wrap="square">
            <a:spAutoFit/>
          </a:bodyPr>
          <a:lstStyle/>
          <a:p>
            <a:r>
              <a:rPr lang="en-US" altLang="zh-CN" sz="3600" dirty="0" smtClean="0">
                <a:latin typeface="DFKai-SB" pitchFamily="65" charset="-120"/>
                <a:ea typeface="DFKai-SB" pitchFamily="65" charset="-120"/>
              </a:rPr>
              <a:t>"</a:t>
            </a:r>
            <a:r>
              <a:rPr lang="zh-CN" altLang="en-US" sz="3600" dirty="0" smtClean="0">
                <a:latin typeface="DFKai-SB" pitchFamily="65" charset="-120"/>
                <a:ea typeface="DFKai-SB" pitchFamily="65" charset="-120"/>
              </a:rPr>
              <a:t>上帝的话语并没有过时，它虽是一个逝去的时代</a:t>
            </a:r>
            <a:r>
              <a:rPr lang="en-US" altLang="zh-CN" sz="3600" dirty="0" smtClean="0">
                <a:latin typeface="DFKai-SB" pitchFamily="65" charset="-120"/>
                <a:ea typeface="DFKai-SB" pitchFamily="65" charset="-120"/>
              </a:rPr>
              <a:t>-</a:t>
            </a:r>
            <a:r>
              <a:rPr lang="zh-CN" altLang="en-US" sz="3600" dirty="0" smtClean="0">
                <a:latin typeface="DFKai-SB" pitchFamily="65" charset="-120"/>
                <a:ea typeface="DFKai-SB" pitchFamily="65" charset="-120"/>
              </a:rPr>
              <a:t>“死了”的语语，它仍然满有动力的存在着，是人们必要思考的。</a:t>
            </a:r>
            <a:endParaRPr lang="en-US" sz="3600" dirty="0">
              <a:latin typeface="DFKai-SB" pitchFamily="65" charset="-120"/>
              <a:ea typeface="DFKai-SB" pitchFamily="65"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2062103"/>
          </a:xfrm>
          <a:prstGeom prst="rect">
            <a:avLst/>
          </a:prstGeom>
        </p:spPr>
        <p:txBody>
          <a:bodyPr wrap="square">
            <a:spAutoFit/>
          </a:bodyPr>
          <a:lstStyle/>
          <a:p>
            <a:r>
              <a:rPr lang="en-US" sz="3200" baseline="30000" dirty="0" smtClean="0">
                <a:solidFill>
                  <a:srgbClr val="FFFF00"/>
                </a:solidFill>
              </a:rPr>
              <a:t>14</a:t>
            </a:r>
            <a:r>
              <a:rPr lang="en-US" sz="3200" baseline="30000" dirty="0">
                <a:solidFill>
                  <a:srgbClr val="FFFF00"/>
                </a:solidFill>
              </a:rPr>
              <a:t> </a:t>
            </a:r>
            <a:r>
              <a:rPr lang="en-US" sz="3200" dirty="0">
                <a:solidFill>
                  <a:srgbClr val="FFFF00"/>
                </a:solidFill>
              </a:rPr>
              <a:t>Do not neglect your gift, which was given you through prophecy when the body of elders laid their hands on you. </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4:11-16</a:t>
            </a:r>
          </a:p>
        </p:txBody>
      </p:sp>
      <p:sp>
        <p:nvSpPr>
          <p:cNvPr id="6" name="Rectangle 5"/>
          <p:cNvSpPr/>
          <p:nvPr/>
        </p:nvSpPr>
        <p:spPr>
          <a:xfrm>
            <a:off x="6198576" y="1714308"/>
            <a:ext cx="5503986" cy="1754326"/>
          </a:xfrm>
          <a:prstGeom prst="rect">
            <a:avLst/>
          </a:prstGeom>
        </p:spPr>
        <p:txBody>
          <a:bodyPr wrap="square">
            <a:spAutoFit/>
          </a:bodyPr>
          <a:lstStyle/>
          <a:p>
            <a:r>
              <a:rPr lang="en-US" altLang="zh-Hans" sz="5400" baseline="30000" dirty="0" smtClean="0">
                <a:solidFill>
                  <a:schemeClr val="bg1"/>
                </a:solidFill>
                <a:latin typeface="DFKai-SB" panose="03000509000000000000" pitchFamily="65" charset="-120"/>
                <a:ea typeface="DFKai-SB" panose="03000509000000000000" pitchFamily="65" charset="-120"/>
              </a:rPr>
              <a:t>14</a:t>
            </a:r>
            <a:r>
              <a:rPr lang="zh-CN" altLang="en-US" sz="5400" baseline="30000" dirty="0" smtClean="0">
                <a:solidFill>
                  <a:schemeClr val="bg1"/>
                </a:solidFill>
                <a:latin typeface="DFKai-SB" panose="03000509000000000000" pitchFamily="65" charset="-120"/>
                <a:ea typeface="DFKai-SB" panose="03000509000000000000" pitchFamily="65" charset="-120"/>
              </a:rPr>
              <a:t> </a:t>
            </a:r>
            <a:r>
              <a:rPr lang="zh-CN" altLang="en-US" sz="5400" baseline="30000" dirty="0">
                <a:solidFill>
                  <a:schemeClr val="bg1"/>
                </a:solidFill>
                <a:latin typeface="DFKai-SB" panose="03000509000000000000" pitchFamily="65" charset="-120"/>
                <a:ea typeface="DFKai-SB" panose="03000509000000000000" pitchFamily="65" charset="-120"/>
              </a:rPr>
              <a:t>你不要轻忽所得的恩赐，就是从前借着预言、在众长老按手的时候赐给你的</a:t>
            </a:r>
            <a:r>
              <a:rPr lang="zh-CN" altLang="en-US" sz="5400" baseline="30000" dirty="0" smtClean="0">
                <a:solidFill>
                  <a:schemeClr val="bg1"/>
                </a:solidFill>
                <a:latin typeface="DFKai-SB" panose="03000509000000000000" pitchFamily="65" charset="-120"/>
                <a:ea typeface="DFKai-SB" panose="03000509000000000000" pitchFamily="65" charset="-120"/>
              </a:rPr>
              <a:t>。</a:t>
            </a:r>
            <a:endParaRPr lang="zh-CN" altLang="en-US" sz="5400" baseline="30000" dirty="0">
              <a:solidFill>
                <a:schemeClr val="bg1"/>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xmlns="" val="3912768974"/>
      </p:ext>
    </p:ext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4031873"/>
          </a:xfrm>
          <a:prstGeom prst="rect">
            <a:avLst/>
          </a:prstGeom>
        </p:spPr>
        <p:txBody>
          <a:bodyPr wrap="square">
            <a:spAutoFit/>
          </a:bodyPr>
          <a:lstStyle/>
          <a:p>
            <a:r>
              <a:rPr lang="en-US" sz="3200" baseline="30000" dirty="0" smtClean="0">
                <a:solidFill>
                  <a:schemeClr val="bg1"/>
                </a:solidFill>
              </a:rPr>
              <a:t>15</a:t>
            </a:r>
            <a:r>
              <a:rPr lang="en-US" sz="3200" baseline="30000" dirty="0">
                <a:solidFill>
                  <a:schemeClr val="bg1"/>
                </a:solidFill>
              </a:rPr>
              <a:t> </a:t>
            </a:r>
            <a:r>
              <a:rPr lang="en-US" sz="3200" dirty="0">
                <a:solidFill>
                  <a:schemeClr val="bg1"/>
                </a:solidFill>
              </a:rPr>
              <a:t>Be diligent in these matters; give yourself wholly to them, so that everyone may see your progress. </a:t>
            </a:r>
            <a:r>
              <a:rPr lang="en-US" sz="3200" baseline="30000" dirty="0">
                <a:solidFill>
                  <a:schemeClr val="bg1"/>
                </a:solidFill>
              </a:rPr>
              <a:t>16 </a:t>
            </a:r>
            <a:r>
              <a:rPr lang="en-US" sz="3200" dirty="0">
                <a:solidFill>
                  <a:schemeClr val="bg1"/>
                </a:solidFill>
              </a:rPr>
              <a:t>Watch your life and doctrine closely. Persevere in them, because if you do, you will save both yourself and your hearers. </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4:11-16</a:t>
            </a:r>
          </a:p>
        </p:txBody>
      </p:sp>
      <p:sp>
        <p:nvSpPr>
          <p:cNvPr id="6" name="Rectangle 5"/>
          <p:cNvSpPr/>
          <p:nvPr/>
        </p:nvSpPr>
        <p:spPr>
          <a:xfrm>
            <a:off x="6198576" y="1714308"/>
            <a:ext cx="5503986" cy="3970318"/>
          </a:xfrm>
          <a:prstGeom prst="rect">
            <a:avLst/>
          </a:prstGeom>
        </p:spPr>
        <p:txBody>
          <a:bodyPr wrap="square">
            <a:spAutoFit/>
          </a:bodyPr>
          <a:lstStyle/>
          <a:p>
            <a:r>
              <a:rPr lang="en-US" altLang="zh-Hans" sz="5400" baseline="30000" dirty="0" smtClean="0">
                <a:solidFill>
                  <a:srgbClr val="FFFF00"/>
                </a:solidFill>
                <a:latin typeface="DFKai-SB" panose="03000509000000000000" pitchFamily="65" charset="-120"/>
                <a:ea typeface="DFKai-SB" panose="03000509000000000000" pitchFamily="65" charset="-120"/>
              </a:rPr>
              <a:t>15</a:t>
            </a:r>
            <a:r>
              <a:rPr lang="zh-CN" altLang="en-US" sz="5400" baseline="30000" dirty="0" smtClean="0">
                <a:solidFill>
                  <a:srgbClr val="FFFF00"/>
                </a:solidFill>
                <a:latin typeface="DFKai-SB" panose="03000509000000000000" pitchFamily="65" charset="-120"/>
                <a:ea typeface="DFKai-SB" panose="03000509000000000000" pitchFamily="65" charset="-120"/>
              </a:rPr>
              <a:t> </a:t>
            </a:r>
            <a:r>
              <a:rPr lang="zh-CN" altLang="en-US" sz="5400" baseline="30000" dirty="0">
                <a:solidFill>
                  <a:srgbClr val="FFFF00"/>
                </a:solidFill>
                <a:latin typeface="DFKai-SB" panose="03000509000000000000" pitchFamily="65" charset="-120"/>
                <a:ea typeface="DFKai-SB" panose="03000509000000000000" pitchFamily="65" charset="-120"/>
              </a:rPr>
              <a:t>这些事你要殷勤去做，并要在此专心，使众人看出你的长进来。</a:t>
            </a:r>
            <a:r>
              <a:rPr lang="en-US" altLang="zh-Hans" sz="5400" baseline="30000" dirty="0">
                <a:solidFill>
                  <a:srgbClr val="FFFF00"/>
                </a:solidFill>
                <a:latin typeface="DFKai-SB" panose="03000509000000000000" pitchFamily="65" charset="-120"/>
                <a:ea typeface="DFKai-SB" panose="03000509000000000000" pitchFamily="65" charset="-120"/>
              </a:rPr>
              <a:t>16</a:t>
            </a:r>
            <a:r>
              <a:rPr lang="zh-CN" altLang="en-US" sz="5400" baseline="30000" dirty="0">
                <a:solidFill>
                  <a:srgbClr val="FFFF00"/>
                </a:solidFill>
                <a:latin typeface="DFKai-SB" panose="03000509000000000000" pitchFamily="65" charset="-120"/>
                <a:ea typeface="DFKai-SB" panose="03000509000000000000" pitchFamily="65" charset="-120"/>
              </a:rPr>
              <a:t> 你要谨慎自己和自己的教训，要在这些事上恒心；因为这样行，又能救自己，又能救听你的人</a:t>
            </a:r>
            <a:r>
              <a:rPr lang="zh-CN" altLang="en-US" sz="5400" baseline="30000" dirty="0" smtClean="0">
                <a:solidFill>
                  <a:srgbClr val="FFFF00"/>
                </a:solidFill>
                <a:latin typeface="DFKai-SB" panose="03000509000000000000" pitchFamily="65" charset="-120"/>
                <a:ea typeface="DFKai-SB" panose="03000509000000000000" pitchFamily="65" charset="-120"/>
              </a:rPr>
              <a:t>。</a:t>
            </a:r>
            <a:endParaRPr lang="zh-CN" altLang="en-US" sz="5400" baseline="30000" dirty="0">
              <a:solidFill>
                <a:srgbClr val="FFFF00"/>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xmlns="" val="581765656"/>
      </p:ext>
    </p:extLst>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The Christian Minister and the Church</a:t>
            </a:r>
            <a:endParaRPr lang="en-US" sz="6000" dirty="0"/>
          </a:p>
        </p:txBody>
      </p:sp>
      <p:sp>
        <p:nvSpPr>
          <p:cNvPr id="6" name="Subtitle 5"/>
          <p:cNvSpPr>
            <a:spLocks noGrp="1"/>
          </p:cNvSpPr>
          <p:nvPr>
            <p:ph type="subTitle" idx="1"/>
          </p:nvPr>
        </p:nvSpPr>
        <p:spPr/>
        <p:txBody>
          <a:bodyPr/>
          <a:lstStyle/>
          <a:p>
            <a:r>
              <a:rPr lang="en-US" dirty="0" smtClean="0"/>
              <a:t>1 Timothy 4:11-16</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dirty="0" smtClean="0"/>
              <a:t>1 Timothy 4:12</a:t>
            </a:r>
            <a:endParaRPr lang="en-US" dirty="0"/>
          </a:p>
        </p:txBody>
      </p:sp>
      <p:sp>
        <p:nvSpPr>
          <p:cNvPr id="3" name="Rectangle 2"/>
          <p:cNvSpPr/>
          <p:nvPr/>
        </p:nvSpPr>
        <p:spPr>
          <a:xfrm>
            <a:off x="618067" y="821268"/>
            <a:ext cx="10955866" cy="3252172"/>
          </a:xfrm>
          <a:prstGeom prst="rect">
            <a:avLst/>
          </a:prstGeom>
        </p:spPr>
        <p:txBody>
          <a:bodyPr wrap="square">
            <a:spAutoFit/>
          </a:bodyPr>
          <a:lstStyle/>
          <a:p>
            <a:r>
              <a:rPr lang="en-US" sz="3200" i="1" baseline="30000" dirty="0"/>
              <a:t>12 </a:t>
            </a:r>
            <a:r>
              <a:rPr lang="en-US" sz="3200" i="1" dirty="0"/>
              <a:t>Don’t let anyone look down on you because you are young, but set an example for the believers in speech, in conduct, in love, in faith and in purity. 1 Timothy 4:12 (NIV) </a:t>
            </a:r>
          </a:p>
          <a:p>
            <a:endParaRPr lang="en-US" sz="3200" baseline="30000" dirty="0" smtClean="0"/>
          </a:p>
          <a:p>
            <a:r>
              <a:rPr lang="en-US" sz="4000" baseline="30000" dirty="0" smtClean="0">
                <a:latin typeface="DFKai-SB" panose="03000509000000000000" pitchFamily="65" charset="-120"/>
                <a:ea typeface="DFKai-SB" panose="03000509000000000000" pitchFamily="65" charset="-120"/>
              </a:rPr>
              <a:t>12</a:t>
            </a:r>
            <a:r>
              <a:rPr lang="en-US" sz="4000" dirty="0" smtClean="0">
                <a:latin typeface="DFKai-SB" panose="03000509000000000000" pitchFamily="65" charset="-120"/>
                <a:ea typeface="DFKai-SB" panose="03000509000000000000" pitchFamily="65" charset="-120"/>
              </a:rPr>
              <a:t> </a:t>
            </a:r>
            <a:r>
              <a:rPr lang="zh-CN" altLang="en-US" sz="4000" dirty="0">
                <a:latin typeface="DFKai-SB" panose="03000509000000000000" pitchFamily="65" charset="-120"/>
                <a:ea typeface="DFKai-SB" panose="03000509000000000000" pitchFamily="65" charset="-120"/>
              </a:rPr>
              <a:t>不可叫人小看你年轻，总要在言语、行为、爱心、信心、清洁上，都作信徒的榜样。 </a:t>
            </a:r>
            <a:endParaRPr lang="en-US" sz="4000" dirty="0">
              <a:latin typeface="DFKai-SB" panose="03000509000000000000" pitchFamily="65" charset="-120"/>
              <a:ea typeface="DFKai-SB" panose="03000509000000000000"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dirty="0" smtClean="0"/>
              <a:t>1 </a:t>
            </a:r>
            <a:r>
              <a:rPr lang="en-US" dirty="0" err="1" smtClean="0"/>
              <a:t>Cor</a:t>
            </a:r>
            <a:r>
              <a:rPr lang="en-US" dirty="0" smtClean="0"/>
              <a:t> 11:1</a:t>
            </a:r>
            <a:endParaRPr lang="en-US" dirty="0"/>
          </a:p>
        </p:txBody>
      </p:sp>
      <p:sp>
        <p:nvSpPr>
          <p:cNvPr id="3" name="Rectangle 2"/>
          <p:cNvSpPr/>
          <p:nvPr/>
        </p:nvSpPr>
        <p:spPr>
          <a:xfrm>
            <a:off x="440267" y="1117602"/>
            <a:ext cx="10955866" cy="1631216"/>
          </a:xfrm>
          <a:prstGeom prst="rect">
            <a:avLst/>
          </a:prstGeom>
        </p:spPr>
        <p:txBody>
          <a:bodyPr wrap="square">
            <a:spAutoFit/>
          </a:bodyPr>
          <a:lstStyle/>
          <a:p>
            <a:r>
              <a:rPr lang="en-US" sz="2800" i="1" dirty="0"/>
              <a:t>Follow my example, as I follow the example of Christ. </a:t>
            </a:r>
            <a:endParaRPr lang="en-US" sz="2800" i="1" dirty="0" smtClean="0"/>
          </a:p>
          <a:p>
            <a:endParaRPr lang="en-US" sz="2800" i="1" dirty="0"/>
          </a:p>
          <a:p>
            <a:r>
              <a:rPr lang="en-US" sz="4400" baseline="30000" dirty="0">
                <a:latin typeface="DFKai-SB" panose="03000509000000000000" pitchFamily="65" charset="-120"/>
                <a:ea typeface="DFKai-SB" panose="03000509000000000000" pitchFamily="65" charset="-120"/>
              </a:rPr>
              <a:t>1</a:t>
            </a:r>
            <a:r>
              <a:rPr lang="en-US" sz="4400" dirty="0">
                <a:latin typeface="DFKai-SB" panose="03000509000000000000" pitchFamily="65" charset="-120"/>
                <a:ea typeface="DFKai-SB" panose="03000509000000000000" pitchFamily="65" charset="-120"/>
              </a:rPr>
              <a:t> </a:t>
            </a:r>
            <a:r>
              <a:rPr lang="zh-CN" altLang="en-US" sz="4400" dirty="0">
                <a:latin typeface="DFKai-SB" panose="03000509000000000000" pitchFamily="65" charset="-120"/>
                <a:ea typeface="DFKai-SB" panose="03000509000000000000" pitchFamily="65" charset="-120"/>
              </a:rPr>
              <a:t>你们该效法我，像我效法基督一样。</a:t>
            </a:r>
            <a:endParaRPr lang="en-US" sz="4400" dirty="0">
              <a:latin typeface="DFKai-SB" panose="03000509000000000000" pitchFamily="65" charset="-120"/>
              <a:ea typeface="DFKai-SB" panose="03000509000000000000"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James 3:6</a:t>
            </a:r>
            <a:endParaRPr lang="en-US" dirty="0"/>
          </a:p>
        </p:txBody>
      </p:sp>
      <p:sp>
        <p:nvSpPr>
          <p:cNvPr id="3" name="Rectangle 2"/>
          <p:cNvSpPr/>
          <p:nvPr/>
        </p:nvSpPr>
        <p:spPr>
          <a:xfrm>
            <a:off x="440267" y="1117602"/>
            <a:ext cx="10955866" cy="3477875"/>
          </a:xfrm>
          <a:prstGeom prst="rect">
            <a:avLst/>
          </a:prstGeom>
        </p:spPr>
        <p:txBody>
          <a:bodyPr wrap="square">
            <a:spAutoFit/>
          </a:bodyPr>
          <a:lstStyle/>
          <a:p>
            <a:r>
              <a:rPr lang="en-US" sz="2800" i="1" baseline="30000" dirty="0"/>
              <a:t>6 </a:t>
            </a:r>
            <a:r>
              <a:rPr lang="en-US" sz="2800" i="1" dirty="0"/>
              <a:t>The tongue also is a fire, a world of evil among the parts of the body. It corrupts the whole body, sets the whole course of one’s life on fire, and is itself set on fire by hell</a:t>
            </a:r>
            <a:r>
              <a:rPr lang="en-US" sz="2800" i="1" dirty="0" smtClean="0"/>
              <a:t>.</a:t>
            </a:r>
          </a:p>
          <a:p>
            <a:endParaRPr lang="en-US" sz="2800" i="1" dirty="0"/>
          </a:p>
          <a:p>
            <a:r>
              <a:rPr lang="en-US" sz="3600" baseline="30000" dirty="0">
                <a:latin typeface="DFKai-SB" panose="03000509000000000000" pitchFamily="65" charset="-120"/>
                <a:ea typeface="DFKai-SB" panose="03000509000000000000" pitchFamily="65" charset="-120"/>
              </a:rPr>
              <a:t>6</a:t>
            </a:r>
            <a:r>
              <a:rPr lang="en-US" sz="3600" dirty="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舌头就是火，在我们百体中，舌头是个罪恶的世界，能污秽全身，也能把生命的轮子点起来，并且是从地狱里点着的。 </a:t>
            </a:r>
            <a:endParaRPr lang="en-US" sz="3600" dirty="0">
              <a:latin typeface="DFKai-SB" panose="03000509000000000000" pitchFamily="65" charset="-120"/>
              <a:ea typeface="DFKai-SB" panose="03000509000000000000" pitchFamily="65" charset="-12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James 3:9</a:t>
            </a:r>
            <a:endParaRPr lang="en-US" dirty="0"/>
          </a:p>
        </p:txBody>
      </p:sp>
      <p:sp>
        <p:nvSpPr>
          <p:cNvPr id="3" name="Rectangle 2"/>
          <p:cNvSpPr/>
          <p:nvPr/>
        </p:nvSpPr>
        <p:spPr>
          <a:xfrm>
            <a:off x="440267" y="1117602"/>
            <a:ext cx="10955866" cy="3046988"/>
          </a:xfrm>
          <a:prstGeom prst="rect">
            <a:avLst/>
          </a:prstGeom>
        </p:spPr>
        <p:txBody>
          <a:bodyPr wrap="square">
            <a:spAutoFit/>
          </a:bodyPr>
          <a:lstStyle/>
          <a:p>
            <a:r>
              <a:rPr lang="en-US" sz="2800" i="1" baseline="30000" dirty="0"/>
              <a:t>9 </a:t>
            </a:r>
            <a:r>
              <a:rPr lang="en-US" sz="2800" i="1" dirty="0"/>
              <a:t>With the tongue we praise our Lord and Father, and with it we curse human beings, who have been made in God’s likeness. James 3:9 (NIV) </a:t>
            </a:r>
            <a:endParaRPr lang="en-US" sz="2800" i="1" dirty="0" smtClean="0"/>
          </a:p>
          <a:p>
            <a:endParaRPr lang="en-US" sz="2800" i="1" dirty="0"/>
          </a:p>
          <a:p>
            <a:endParaRPr lang="en-US" sz="3600" i="1" dirty="0">
              <a:latin typeface="DFKai-SB" panose="03000509000000000000" pitchFamily="65" charset="-120"/>
              <a:ea typeface="DFKai-SB" panose="03000509000000000000" pitchFamily="65" charset="-120"/>
            </a:endParaRPr>
          </a:p>
          <a:p>
            <a:r>
              <a:rPr lang="en-US" sz="3600" baseline="30000" dirty="0">
                <a:latin typeface="DFKai-SB" panose="03000509000000000000" pitchFamily="65" charset="-120"/>
                <a:ea typeface="DFKai-SB" panose="03000509000000000000" pitchFamily="65" charset="-120"/>
              </a:rPr>
              <a:t>9</a:t>
            </a:r>
            <a:r>
              <a:rPr lang="en-US" sz="3600" dirty="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我们用舌头颂赞那为主、为父的，又用舌头咒诅那照着　神形象被造的人。 </a:t>
            </a:r>
            <a:endParaRPr lang="en-US" sz="360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xmlns="" val="2252636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Luke 6:45</a:t>
            </a:r>
            <a:endParaRPr lang="en-US" dirty="0"/>
          </a:p>
        </p:txBody>
      </p:sp>
      <p:sp>
        <p:nvSpPr>
          <p:cNvPr id="3" name="Rectangle 2"/>
          <p:cNvSpPr/>
          <p:nvPr/>
        </p:nvSpPr>
        <p:spPr>
          <a:xfrm>
            <a:off x="440267" y="1117602"/>
            <a:ext cx="10955866" cy="3847207"/>
          </a:xfrm>
          <a:prstGeom prst="rect">
            <a:avLst/>
          </a:prstGeom>
        </p:spPr>
        <p:txBody>
          <a:bodyPr wrap="square">
            <a:spAutoFit/>
          </a:bodyPr>
          <a:lstStyle/>
          <a:p>
            <a:r>
              <a:rPr lang="en-US" sz="2800" i="1" baseline="30000" dirty="0"/>
              <a:t>45 </a:t>
            </a:r>
            <a:r>
              <a:rPr lang="en-US" sz="2800" i="1" dirty="0"/>
              <a:t>A good man brings good things out of the good stored up in his heart, and an evil man brings evil things out of the evil stored up in his heart. For the mouth speaks what the heart is full of. </a:t>
            </a:r>
          </a:p>
          <a:p>
            <a:r>
              <a:rPr lang="en-US" sz="4000" i="1" dirty="0" smtClean="0">
                <a:latin typeface="DFKai-SB" panose="03000509000000000000" pitchFamily="65" charset="-120"/>
                <a:ea typeface="DFKai-SB" panose="03000509000000000000" pitchFamily="65" charset="-120"/>
              </a:rPr>
              <a:t> </a:t>
            </a:r>
            <a:endParaRPr lang="en-US" sz="4000" i="1" dirty="0">
              <a:latin typeface="DFKai-SB" panose="03000509000000000000" pitchFamily="65" charset="-120"/>
              <a:ea typeface="DFKai-SB" panose="03000509000000000000" pitchFamily="65" charset="-120"/>
            </a:endParaRPr>
          </a:p>
          <a:p>
            <a:r>
              <a:rPr lang="en-US" sz="4000" baseline="30000" dirty="0">
                <a:latin typeface="DFKai-SB" panose="03000509000000000000" pitchFamily="65" charset="-120"/>
                <a:ea typeface="DFKai-SB" panose="03000509000000000000" pitchFamily="65" charset="-120"/>
              </a:rPr>
              <a:t>45</a:t>
            </a:r>
            <a:r>
              <a:rPr lang="en-US" sz="4000" dirty="0">
                <a:latin typeface="DFKai-SB" panose="03000509000000000000" pitchFamily="65" charset="-120"/>
                <a:ea typeface="DFKai-SB" panose="03000509000000000000" pitchFamily="65" charset="-120"/>
              </a:rPr>
              <a:t> </a:t>
            </a:r>
            <a:r>
              <a:rPr lang="zh-CN" altLang="en-US" sz="4000" dirty="0">
                <a:latin typeface="DFKai-SB" panose="03000509000000000000" pitchFamily="65" charset="-120"/>
                <a:ea typeface="DFKai-SB" panose="03000509000000000000" pitchFamily="65" charset="-120"/>
              </a:rPr>
              <a:t>善人从他心里所存的善就发出善来；恶人从他心里所存的恶就发出恶来；因为心里所充满的，口里就说出来。」 </a:t>
            </a:r>
            <a:endParaRPr lang="en-US" sz="400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xmlns="" val="3639960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4032</TotalTime>
  <Words>376</Words>
  <Application>Microsoft Office PowerPoint</Application>
  <PresentationFormat>Custom</PresentationFormat>
  <Paragraphs>64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Retrospect</vt:lpstr>
      <vt:lpstr>1 Timothy 4:11-16</vt:lpstr>
      <vt:lpstr>1 Timothy 4:11-16</vt:lpstr>
      <vt:lpstr>1 Timothy 4:11-16</vt:lpstr>
      <vt:lpstr>The Christian Minister and the Church</vt:lpstr>
      <vt:lpstr>1 Timothy 4:12</vt:lpstr>
      <vt:lpstr>1 Cor 11:1</vt:lpstr>
      <vt:lpstr>James 3:6</vt:lpstr>
      <vt:lpstr>James 3:9</vt:lpstr>
      <vt:lpstr>Luke 6:45</vt:lpstr>
      <vt:lpstr>John 3:16</vt:lpstr>
      <vt:lpstr>1 John 3:16–18 </vt:lpstr>
      <vt:lpstr>Matthew 5:8</vt:lpstr>
      <vt:lpstr>1 Timothy 4:13</vt:lpstr>
      <vt:lpstr>Hebrews 4:12–13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Granted us all Things</dc:title>
  <dc:creator>Simon Huang</dc:creator>
  <cp:lastModifiedBy>Tiff</cp:lastModifiedBy>
  <cp:revision>249</cp:revision>
  <dcterms:created xsi:type="dcterms:W3CDTF">2014-12-04T23:51:10Z</dcterms:created>
  <dcterms:modified xsi:type="dcterms:W3CDTF">2017-08-13T05:01:22Z</dcterms:modified>
</cp:coreProperties>
</file>