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783" r:id="rId2"/>
    <p:sldId id="784" r:id="rId3"/>
    <p:sldId id="789" r:id="rId4"/>
    <p:sldId id="790" r:id="rId5"/>
    <p:sldId id="791" r:id="rId6"/>
    <p:sldId id="792" r:id="rId7"/>
    <p:sldId id="793" r:id="rId8"/>
    <p:sldId id="794" r:id="rId9"/>
    <p:sldId id="795" r:id="rId10"/>
    <p:sldId id="788" r:id="rId11"/>
    <p:sldId id="785" r:id="rId12"/>
    <p:sldId id="650" r:id="rId13"/>
    <p:sldId id="796" r:id="rId14"/>
    <p:sldId id="797" r:id="rId15"/>
    <p:sldId id="802" r:id="rId16"/>
    <p:sldId id="817" r:id="rId17"/>
    <p:sldId id="799" r:id="rId18"/>
    <p:sldId id="800" r:id="rId19"/>
    <p:sldId id="801" r:id="rId20"/>
    <p:sldId id="803" r:id="rId21"/>
    <p:sldId id="804" r:id="rId22"/>
    <p:sldId id="805" r:id="rId23"/>
    <p:sldId id="806" r:id="rId24"/>
    <p:sldId id="819" r:id="rId25"/>
    <p:sldId id="818" r:id="rId26"/>
    <p:sldId id="808" r:id="rId27"/>
    <p:sldId id="807" r:id="rId28"/>
    <p:sldId id="809" r:id="rId29"/>
    <p:sldId id="787" r:id="rId30"/>
    <p:sldId id="810" r:id="rId31"/>
    <p:sldId id="811" r:id="rId32"/>
    <p:sldId id="814" r:id="rId33"/>
    <p:sldId id="786" r:id="rId34"/>
    <p:sldId id="815" r:id="rId35"/>
    <p:sldId id="816" r:id="rId36"/>
    <p:sldId id="820" r:id="rId37"/>
    <p:sldId id="821" r:id="rId38"/>
    <p:sldId id="822" r:id="rId39"/>
  </p:sldIdLst>
  <p:sldSz cx="5761038" cy="324008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E0C0A0"/>
    <a:srgbClr val="DDDDDD"/>
    <a:srgbClr val="361800"/>
    <a:srgbClr val="33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1039" autoAdjust="0"/>
  </p:normalViewPr>
  <p:slideViewPr>
    <p:cSldViewPr>
      <p:cViewPr>
        <p:scale>
          <a:sx n="140" d="100"/>
          <a:sy n="140" d="100"/>
        </p:scale>
        <p:origin x="-2004" y="-870"/>
      </p:cViewPr>
      <p:guideLst>
        <p:guide orient="horz" pos="1021"/>
        <p:guide pos="1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016CE-C476-4FDA-A571-E8981C2B4074}" type="datetimeFigureOut">
              <a:rPr lang="en-US" smtClean="0"/>
              <a:pPr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AC23B-4CA4-4E5B-BA78-A8C7B41E8D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https://en.wikipedia.org/wiki/Fall_of_Mosul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George M. Schwab, Right in Their Own Eyes,</a:t>
            </a:r>
            <a:r>
              <a:rPr lang="en-US" baseline="0" dirty="0" smtClean="0"/>
              <a:t> p.53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AC23B-4CA4-4E5B-BA78-A8C7B41E8D5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006475"/>
            <a:ext cx="4897438" cy="6953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1836738"/>
            <a:ext cx="4033838" cy="827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F1E56-B46C-4860-A8A2-43B3B7CFBA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A7C35-FDB0-42BD-B0AE-EFB7C47452C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8300" y="130175"/>
            <a:ext cx="1295400" cy="2763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338" y="130175"/>
            <a:ext cx="3738562" cy="2763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4A236-BB74-4BE0-B024-1EB8579C827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8810B-06D7-4E30-B019-6880925171F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082800"/>
            <a:ext cx="4895850" cy="6429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373188"/>
            <a:ext cx="4895850" cy="7096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4A100-C7B2-41E1-B34F-D9091FD2A19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755650"/>
            <a:ext cx="2516187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925" y="755650"/>
            <a:ext cx="2517775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A4511-492D-401A-93C5-E65CD8E5B5C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338" y="725488"/>
            <a:ext cx="2546350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338" y="1027113"/>
            <a:ext cx="2546350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63" y="725488"/>
            <a:ext cx="2547937" cy="301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63" y="1027113"/>
            <a:ext cx="2547937" cy="1866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E3D23-4B8D-4E5B-B46C-AD19BD2E7D5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840D-314E-4C39-B781-13A60CEAE67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26DD6-E10B-455A-8847-22580AC42F8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28588"/>
            <a:ext cx="1895475" cy="549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3" y="128588"/>
            <a:ext cx="3221037" cy="2765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338" y="677863"/>
            <a:ext cx="1895475" cy="2216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7F610C-CED4-4CD7-B29B-E7D926BC0BC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713" y="2268538"/>
            <a:ext cx="3457575" cy="266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8713" y="288925"/>
            <a:ext cx="3457575" cy="1944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713" y="2535238"/>
            <a:ext cx="3457575" cy="381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7F9BB-E9B1-4C79-8563-9CF5348467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130175"/>
            <a:ext cx="518636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755650"/>
            <a:ext cx="518636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733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defTabSz="514350">
              <a:defRPr sz="8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2951163"/>
            <a:ext cx="1824038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ctr" defTabSz="514350">
              <a:defRPr sz="8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9088" y="2951163"/>
            <a:ext cx="1344612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lvl1pPr algn="r" defTabSz="514350">
              <a:defRPr sz="800"/>
            </a:lvl1pPr>
          </a:lstStyle>
          <a:p>
            <a:fld id="{E110A0D7-0ED2-4766-B2D7-93E8C0918B95}" type="slidenum">
              <a:rPr lang="es-ES"/>
              <a:pPr/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2pPr>
      <a:lvl3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3pPr>
      <a:lvl4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4pPr>
      <a:lvl5pPr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5pPr>
      <a:lvl6pPr marL="4572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6pPr>
      <a:lvl7pPr marL="9144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514350" rtl="0" fontAlgn="base">
        <a:spcBef>
          <a:spcPct val="0"/>
        </a:spcBef>
        <a:spcAft>
          <a:spcPct val="0"/>
        </a:spcAft>
        <a:defRPr sz="2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93675" indent="-193675" algn="l" defTabSz="514350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defTabSz="514350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642938" indent="-128588" algn="l" defTabSz="514350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900113" indent="-128588" algn="l" defTabSz="514350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  <a:cs typeface="+mn-cs"/>
        </a:defRPr>
      </a:lvl4pPr>
      <a:lvl5pPr marL="11572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5pPr>
      <a:lvl6pPr marL="16144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6pPr>
      <a:lvl7pPr marL="20716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7pPr>
      <a:lvl8pPr marL="25288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8pPr>
      <a:lvl9pPr marL="2986088" indent="-128588" algn="l" defTabSz="51435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338" y="72182"/>
            <a:ext cx="5186362" cy="539750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士師記 </a:t>
            </a:r>
            <a:r>
              <a:rPr lang="en-US" altLang="zh-TW" sz="2400" dirty="0" smtClean="0">
                <a:solidFill>
                  <a:schemeClr val="tx1"/>
                </a:solidFill>
              </a:rPr>
              <a:t>Judges 3:12–31</a:t>
            </a:r>
            <a:endParaRPr lang="en-US" altLang="zh-CN" sz="28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207" y="539924"/>
            <a:ext cx="2448272" cy="213836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12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以色列人又行耶和華眼中看為惡的事，耶和華就使摩押王伊磯倫強盛，攻擊以色列人。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13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伊磯倫招聚亞捫人和亞瑪力人，去攻打以色列人，佔據棕樹城。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14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於是以色列人服事摩押王伊磯倫十八年。</a:t>
            </a:r>
            <a:endParaRPr lang="zh-TW" altLang="en-US" dirty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</a:t>
            </a:fld>
            <a:endParaRPr lang="es-E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2520480" y="467916"/>
            <a:ext cx="324055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latin typeface="Arial Narrow" pitchFamily="34" charset="0"/>
              </a:rPr>
              <a:t>12</a:t>
            </a:r>
            <a:r>
              <a:rPr lang="en-US" sz="1800" dirty="0" smtClean="0">
                <a:latin typeface="Arial Narrow" pitchFamily="34" charset="0"/>
              </a:rPr>
              <a:t> Again the Israelites did evil in the eyes of the </a:t>
            </a:r>
            <a:r>
              <a:rPr lang="en-US" sz="1800" cap="small" dirty="0" smtClean="0">
                <a:latin typeface="Arial Narrow" pitchFamily="34" charset="0"/>
              </a:rPr>
              <a:t>Lord</a:t>
            </a:r>
            <a:r>
              <a:rPr lang="en-US" sz="1800" dirty="0" smtClean="0">
                <a:latin typeface="Arial Narrow" pitchFamily="34" charset="0"/>
              </a:rPr>
              <a:t>, and because they did this evil the </a:t>
            </a:r>
            <a:r>
              <a:rPr lang="en-US" sz="1800" cap="small" dirty="0" smtClean="0">
                <a:latin typeface="Arial Narrow" pitchFamily="34" charset="0"/>
              </a:rPr>
              <a:t>Lord</a:t>
            </a:r>
            <a:r>
              <a:rPr lang="en-US" sz="1800" dirty="0" smtClean="0">
                <a:latin typeface="Arial Narrow" pitchFamily="34" charset="0"/>
              </a:rPr>
              <a:t> gave </a:t>
            </a:r>
            <a:r>
              <a:rPr lang="en-US" sz="1800" dirty="0" err="1" smtClean="0">
                <a:latin typeface="Arial Narrow" pitchFamily="34" charset="0"/>
              </a:rPr>
              <a:t>Eglon</a:t>
            </a:r>
            <a:r>
              <a:rPr lang="en-US" sz="1800" dirty="0" smtClean="0">
                <a:latin typeface="Arial Narrow" pitchFamily="34" charset="0"/>
              </a:rPr>
              <a:t> king of Moab power over Israel. </a:t>
            </a:r>
            <a:r>
              <a:rPr lang="en-US" sz="1800" baseline="30000" dirty="0" smtClean="0">
                <a:latin typeface="Arial Narrow" pitchFamily="34" charset="0"/>
              </a:rPr>
              <a:t>13</a:t>
            </a:r>
            <a:r>
              <a:rPr lang="en-US" sz="1800" dirty="0" smtClean="0">
                <a:latin typeface="Arial Narrow" pitchFamily="34" charset="0"/>
              </a:rPr>
              <a:t> Getting the Ammonites and </a:t>
            </a:r>
            <a:r>
              <a:rPr lang="en-US" sz="1800" dirty="0" err="1" smtClean="0">
                <a:latin typeface="Arial Narrow" pitchFamily="34" charset="0"/>
              </a:rPr>
              <a:t>Amalekites</a:t>
            </a:r>
            <a:r>
              <a:rPr lang="en-US" sz="1800" dirty="0" smtClean="0">
                <a:latin typeface="Arial Narrow" pitchFamily="34" charset="0"/>
              </a:rPr>
              <a:t> to join him, </a:t>
            </a:r>
            <a:r>
              <a:rPr lang="en-US" sz="1800" dirty="0" err="1" smtClean="0">
                <a:latin typeface="Arial Narrow" pitchFamily="34" charset="0"/>
              </a:rPr>
              <a:t>Eglon</a:t>
            </a:r>
            <a:r>
              <a:rPr lang="en-US" sz="1800" dirty="0" smtClean="0">
                <a:latin typeface="Arial Narrow" pitchFamily="34" charset="0"/>
              </a:rPr>
              <a:t> came and attacked Israel, and they took possession of the City of Palms. </a:t>
            </a:r>
            <a:r>
              <a:rPr lang="en-US" sz="1800" baseline="30000" dirty="0" smtClean="0">
                <a:latin typeface="Arial Narrow" pitchFamily="34" charset="0"/>
              </a:rPr>
              <a:t>14</a:t>
            </a:r>
            <a:r>
              <a:rPr lang="en-US" sz="1800" dirty="0" smtClean="0">
                <a:latin typeface="Arial Narrow" pitchFamily="34" charset="0"/>
              </a:rPr>
              <a:t> The Israelites were subject to </a:t>
            </a:r>
            <a:r>
              <a:rPr lang="en-US" sz="1800" dirty="0" err="1" smtClean="0">
                <a:latin typeface="Arial Narrow" pitchFamily="34" charset="0"/>
              </a:rPr>
              <a:t>Eglon</a:t>
            </a:r>
            <a:r>
              <a:rPr lang="en-US" sz="1800" dirty="0" smtClean="0">
                <a:latin typeface="Arial Narrow" pitchFamily="34" charset="0"/>
              </a:rPr>
              <a:t> king of Moab for eighteen years. 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Judges 21:25 </a:t>
            </a:r>
          </a:p>
          <a:p>
            <a:pPr marL="0" indent="0">
              <a:buNone/>
            </a:pPr>
            <a:r>
              <a:rPr lang="en-US" baseline="30000" dirty="0" smtClean="0"/>
              <a:t>25</a:t>
            </a:r>
            <a:r>
              <a:rPr lang="en-US" dirty="0" smtClean="0"/>
              <a:t> 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那時，以色列中沒有王，各人任意而行。</a:t>
            </a:r>
            <a:r>
              <a:rPr lang="zh-HK" altLang="en-US" dirty="0" smtClean="0"/>
              <a:t> </a:t>
            </a:r>
          </a:p>
          <a:p>
            <a:pPr marL="0" indent="0">
              <a:buNone/>
            </a:pPr>
            <a:r>
              <a:rPr lang="en-US" baseline="30000" dirty="0" smtClean="0"/>
              <a:t>25</a:t>
            </a:r>
            <a:r>
              <a:rPr lang="en-US" dirty="0" smtClean="0"/>
              <a:t> In those days Israel had no king; everyone did as they saw fit.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224" y="80984"/>
            <a:ext cx="5392599" cy="3033338"/>
          </a:xfrm>
          <a:prstGeom prst="rect">
            <a:avLst/>
          </a:prstGeom>
          <a:noFill/>
        </p:spPr>
      </p:pic>
      <p:sp>
        <p:nvSpPr>
          <p:cNvPr id="7" name="Vertical 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sz="4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以笏</a:t>
            </a:r>
            <a:endParaRPr lang="en-US" sz="4400" dirty="0">
              <a:solidFill>
                <a:schemeClr val="tx1"/>
              </a:solidFill>
              <a:latin typeface="HanWang WeiBeiMedium-Gb5" pitchFamily="2" charset="-120"/>
              <a:ea typeface="HanWang WeiBeiMedium-Gb5" pitchFamily="2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27956"/>
            <a:ext cx="5761038" cy="695325"/>
          </a:xfrm>
        </p:spPr>
        <p:txBody>
          <a:bodyPr/>
          <a:lstStyle/>
          <a:p>
            <a:r>
              <a:rPr lang="zh-TW" altLang="en-US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獨臂刀大戰小肥牛 </a:t>
            </a:r>
            <a:r>
              <a:rPr lang="en-US" altLang="zh-CN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CN" sz="28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CN" sz="2800" b="1" dirty="0" smtClean="0">
                <a:solidFill>
                  <a:schemeClr val="tx1"/>
                </a:solidFill>
                <a:latin typeface="+mn-lt"/>
                <a:ea typeface="HanWang WeiBeiMedium-Gb5" pitchFamily="2" charset="-120"/>
              </a:rPr>
              <a:t>The One-Armed Swordsman </a:t>
            </a:r>
            <a:br>
              <a:rPr lang="en-US" altLang="zh-CN" sz="2800" b="1" dirty="0" smtClean="0">
                <a:solidFill>
                  <a:schemeClr val="tx1"/>
                </a:solidFill>
                <a:latin typeface="+mn-lt"/>
                <a:ea typeface="HanWang WeiBeiMedium-Gb5" pitchFamily="2" charset="-120"/>
              </a:rPr>
            </a:br>
            <a:r>
              <a:rPr lang="en-US" altLang="zh-CN" sz="2800" b="1" dirty="0" smtClean="0">
                <a:solidFill>
                  <a:schemeClr val="tx1"/>
                </a:solidFill>
                <a:latin typeface="+mn-lt"/>
                <a:ea typeface="HanWang WeiBeiMedium-Gb5" pitchFamily="2" charset="-120"/>
              </a:rPr>
              <a:t>against </a:t>
            </a:r>
            <a:br>
              <a:rPr lang="en-US" altLang="zh-CN" sz="2800" b="1" dirty="0" smtClean="0">
                <a:solidFill>
                  <a:schemeClr val="tx1"/>
                </a:solidFill>
                <a:latin typeface="+mn-lt"/>
                <a:ea typeface="HanWang WeiBeiMedium-Gb5" pitchFamily="2" charset="-120"/>
              </a:rPr>
            </a:br>
            <a:r>
              <a:rPr lang="en-US" altLang="zh-CN" sz="2800" b="1" dirty="0" smtClean="0">
                <a:solidFill>
                  <a:schemeClr val="tx1"/>
                </a:solidFill>
                <a:latin typeface="+mn-lt"/>
                <a:ea typeface="HanWang WeiBeiMedium-Gb5" pitchFamily="2" charset="-120"/>
              </a:rPr>
              <a:t>The Little Fat Calf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6303" y="1980084"/>
            <a:ext cx="4032727" cy="828022"/>
          </a:xfrm>
        </p:spPr>
        <p:txBody>
          <a:bodyPr/>
          <a:lstStyle/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士師記 </a:t>
            </a:r>
            <a:r>
              <a:rPr lang="en-US" altLang="zh-TW" dirty="0" smtClean="0">
                <a:latin typeface="+mn-ea"/>
              </a:rPr>
              <a:t>Judges 3:12-31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itle 6"/>
          <p:cNvSpPr>
            <a:spLocks noGrp="1"/>
          </p:cNvSpPr>
          <p:nvPr>
            <p:ph type="title" orient="vert"/>
          </p:nvPr>
        </p:nvSpPr>
        <p:spPr>
          <a:xfrm>
            <a:off x="5040760" y="130175"/>
            <a:ext cx="576064" cy="2763838"/>
          </a:xfrm>
        </p:spPr>
        <p:txBody>
          <a:bodyPr/>
          <a:lstStyle/>
          <a:p>
            <a:r>
              <a:rPr lang="zh-HK" altLang="en-US" sz="40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俄陀聶</a:t>
            </a:r>
            <a:endParaRPr lang="en-US" sz="4000" dirty="0">
              <a:solidFill>
                <a:schemeClr val="tx1"/>
              </a:solidFill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07" y="179884"/>
            <a:ext cx="4871665" cy="27403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3:12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以色列人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又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行耶和華眼中看為惡的事</a:t>
            </a:r>
          </a:p>
          <a:p>
            <a:pPr marL="0" indent="0">
              <a:buNone/>
            </a:pPr>
            <a:r>
              <a:rPr lang="en-US" baseline="30000" dirty="0" smtClean="0"/>
              <a:t>12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Again</a:t>
            </a:r>
            <a:r>
              <a:rPr lang="en-US" dirty="0" smtClean="0"/>
              <a:t> the Israelites did evil in the eyes of the </a:t>
            </a:r>
            <a:r>
              <a:rPr lang="en-US" cap="small" dirty="0" smtClean="0"/>
              <a:t>Lord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A236-BB74-4BE0-B024-1EB8579C827E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半心人的特點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Traits of a Half-Hearted Person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忘恩負義 </a:t>
            </a:r>
            <a:r>
              <a:rPr lang="en-US" altLang="zh-TW" dirty="0" smtClean="0">
                <a:latin typeface="+mn-ea"/>
              </a:rPr>
              <a:t>Betrayal of the Benefactor</a:t>
            </a:r>
            <a:endParaRPr lang="en-US" dirty="0">
              <a:latin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Hebrews 10:25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你們不可停止聚會，好像那些停止慣了的人，倒要彼此勸勉，既知道那日子臨近，就更當如此。 </a:t>
            </a:r>
          </a:p>
          <a:p>
            <a:pPr marL="0" indent="0">
              <a:buNone/>
            </a:pPr>
            <a:r>
              <a:rPr lang="en-US" baseline="30000" dirty="0" smtClean="0"/>
              <a:t>25</a:t>
            </a:r>
            <a:r>
              <a:rPr lang="en-US" dirty="0" smtClean="0"/>
              <a:t> not giving up meeting together, as some are in the habit of doing, but encouraging one another—and all the more as you see the Day approaching.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3:12</a:t>
            </a:r>
            <a:r>
              <a:rPr lang="zh-TW" altLang="en-US" dirty="0" smtClean="0"/>
              <a:t> </a:t>
            </a:r>
            <a:r>
              <a:rPr lang="en-US" altLang="zh-TW" dirty="0" smtClean="0"/>
              <a:t> </a:t>
            </a:r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以色列人又行耶和華眼中看為惡的事，耶和華就使摩押王伊磯倫強盛，攻擊以色列人。 </a:t>
            </a:r>
          </a:p>
          <a:p>
            <a:pPr marL="0" indent="0">
              <a:buNone/>
            </a:pPr>
            <a:r>
              <a:rPr lang="en-US" baseline="30000" dirty="0" smtClean="0"/>
              <a:t>12</a:t>
            </a:r>
            <a:r>
              <a:rPr lang="en-US" dirty="0" smtClean="0"/>
              <a:t> Again the Israelites did evil in the eyes of the </a:t>
            </a:r>
            <a:r>
              <a:rPr lang="en-US" cap="small" dirty="0" smtClean="0"/>
              <a:t>Lord</a:t>
            </a:r>
            <a:r>
              <a:rPr lang="en-US" dirty="0" smtClean="0"/>
              <a:t>, and because they did this evil the </a:t>
            </a:r>
            <a:r>
              <a:rPr lang="en-US" cap="small" dirty="0" smtClean="0"/>
              <a:t>Lord</a:t>
            </a:r>
            <a:r>
              <a:rPr lang="en-US" dirty="0" smtClean="0"/>
              <a:t> gave </a:t>
            </a:r>
            <a:r>
              <a:rPr lang="en-US" dirty="0" err="1" smtClean="0"/>
              <a:t>Eglon</a:t>
            </a:r>
            <a:r>
              <a:rPr lang="en-US" dirty="0" smtClean="0"/>
              <a:t> king of Moab power over Israel.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4A236-BB74-4BE0-B024-1EB8579C827E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32448" y="0"/>
            <a:ext cx="3384376" cy="324008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3:13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伊磯倫招聚亞捫人和亞瑪力人，去攻打以色列人，佔據棕樹城。 </a:t>
            </a:r>
          </a:p>
          <a:p>
            <a:pPr marL="0" indent="0">
              <a:buNone/>
            </a:pPr>
            <a:r>
              <a:rPr lang="en-US" baseline="30000" dirty="0" smtClean="0"/>
              <a:t>13</a:t>
            </a:r>
            <a:r>
              <a:rPr lang="en-US" dirty="0" smtClean="0"/>
              <a:t> Getting the Ammonites and </a:t>
            </a:r>
            <a:r>
              <a:rPr lang="en-US" dirty="0" err="1" smtClean="0"/>
              <a:t>Amalekites</a:t>
            </a:r>
            <a:r>
              <a:rPr lang="en-US" dirty="0" smtClean="0"/>
              <a:t> to join him, </a:t>
            </a:r>
            <a:r>
              <a:rPr lang="en-US" dirty="0" err="1" smtClean="0"/>
              <a:t>Eglon</a:t>
            </a:r>
            <a:r>
              <a:rPr lang="en-US" dirty="0" smtClean="0"/>
              <a:t> came and attacked Israel, and they took possession of the City of Palms.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6" name="Rectangle 5"/>
          <p:cNvSpPr/>
          <p:nvPr/>
        </p:nvSpPr>
        <p:spPr>
          <a:xfrm>
            <a:off x="3312567" y="2700164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HanWang WeiBeiMedium-Gb5" pitchFamily="2" charset="-120"/>
                <a:ea typeface="HanWang WeiBeiMedium-Gb5" pitchFamily="2" charset="-120"/>
              </a:rPr>
              <a:t>摩押</a:t>
            </a:r>
            <a:endParaRPr lang="en-US" sz="1400" b="1" dirty="0">
              <a:solidFill>
                <a:schemeClr val="bg1"/>
              </a:solidFill>
              <a:latin typeface="HanWang WeiBeiMedium-Gb5" pitchFamily="2" charset="-120"/>
              <a:ea typeface="HanWang WeiBeiMedium-Gb5" pitchFamily="2" charset="-12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207" y="1"/>
            <a:ext cx="2127915" cy="3240087"/>
            <a:chOff x="1656383" y="0"/>
            <a:chExt cx="2127915" cy="3240087"/>
          </a:xfrm>
        </p:grpSpPr>
        <p:pic>
          <p:nvPicPr>
            <p:cNvPr id="1028" name="Picture 4" descr="Related imag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6383" y="0"/>
              <a:ext cx="2093594" cy="3240087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2880519" y="2772172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400" b="1" dirty="0" smtClean="0">
                  <a:solidFill>
                    <a:schemeClr val="bg1"/>
                  </a:solidFill>
                  <a:latin typeface="HanWang WeiBeiMedium-Gb5" pitchFamily="2" charset="-120"/>
                  <a:ea typeface="HanWang WeiBeiMedium-Gb5" pitchFamily="2" charset="-120"/>
                </a:rPr>
                <a:t>摩押</a:t>
              </a:r>
              <a:endParaRPr lang="en-US" sz="1400" b="1" dirty="0">
                <a:solidFill>
                  <a:schemeClr val="bg1"/>
                </a:solidFill>
                <a:latin typeface="HanWang WeiBeiMedium-Gb5" pitchFamily="2" charset="-120"/>
                <a:ea typeface="HanWang WeiBeiMedium-Gb5" pitchFamily="2" charset="-12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40559" y="1836068"/>
              <a:ext cx="54373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K" altLang="en-US" sz="1400" dirty="0" smtClean="0">
                  <a:solidFill>
                    <a:schemeClr val="bg1"/>
                  </a:solidFill>
                  <a:latin typeface="HanWang WeiBeiMedium-Gb5" pitchFamily="2" charset="-120"/>
                  <a:ea typeface="HanWang WeiBeiMedium-Gb5" pitchFamily="2" charset="-120"/>
                </a:rPr>
                <a:t>亞捫</a:t>
              </a:r>
              <a:endParaRPr lang="en-US" sz="1400" dirty="0">
                <a:solidFill>
                  <a:schemeClr val="bg1"/>
                </a:solidFill>
                <a:latin typeface="HanWang WeiBeiMedium-Gb5" pitchFamily="2" charset="-120"/>
                <a:ea typeface="HanWang WeiBeiMedium-Gb5" pitchFamily="2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07876"/>
            <a:ext cx="5186362" cy="27861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Judges 3:14  </a:t>
            </a:r>
          </a:p>
          <a:p>
            <a:pPr marL="0" indent="0">
              <a:buNone/>
            </a:pPr>
            <a:r>
              <a:rPr lang="en-US" baseline="30000" dirty="0" smtClean="0">
                <a:latin typeface="HanWang WeiBeiMedium-Gb5" pitchFamily="2" charset="-120"/>
                <a:ea typeface="HanWang WeiBeiMedium-Gb5" pitchFamily="2" charset="-120"/>
              </a:rPr>
              <a:t>14</a:t>
            </a:r>
            <a:r>
              <a:rPr 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於是以色列人服事摩押王伊磯倫十八年。 </a:t>
            </a:r>
          </a:p>
          <a:p>
            <a:pPr marL="0" indent="0">
              <a:buNone/>
            </a:pPr>
            <a:r>
              <a:rPr lang="en-US" baseline="30000" dirty="0" smtClean="0"/>
              <a:t>14</a:t>
            </a:r>
            <a:r>
              <a:rPr lang="en-US" dirty="0" smtClean="0"/>
              <a:t> The Israelites were subject to </a:t>
            </a:r>
            <a:r>
              <a:rPr lang="en-US" dirty="0" err="1" smtClean="0"/>
              <a:t>Eglon</a:t>
            </a:r>
            <a:r>
              <a:rPr lang="en-US" dirty="0" smtClean="0"/>
              <a:t> king of Moab for eighteen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15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以色列人呼求耶和華的時候，耶和華就為他們興起一位拯救者，就是便雅憫人基拉的兒子以笏；他是左手便利的。以色列人託他送禮物給摩押王伊磯倫。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16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以笏打了一把兩刃的劍，長一肘，帶在右腿上衣服裏面。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17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他將禮物獻給摩押王伊磯倫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36503" y="35868"/>
            <a:ext cx="2952527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latin typeface="Arial Narrow" pitchFamily="34" charset="0"/>
              </a:rPr>
              <a:t>15</a:t>
            </a:r>
            <a:r>
              <a:rPr lang="en-US" sz="1800" dirty="0" smtClean="0">
                <a:latin typeface="Arial Narrow" pitchFamily="34" charset="0"/>
              </a:rPr>
              <a:t> Again the Israelites cried out to the </a:t>
            </a:r>
            <a:r>
              <a:rPr lang="en-US" sz="1800" cap="small" dirty="0" smtClean="0">
                <a:latin typeface="Arial Narrow" pitchFamily="34" charset="0"/>
              </a:rPr>
              <a:t>Lord</a:t>
            </a:r>
            <a:r>
              <a:rPr lang="en-US" sz="1800" dirty="0" smtClean="0">
                <a:latin typeface="Arial Narrow" pitchFamily="34" charset="0"/>
              </a:rPr>
              <a:t>, and he gave them a deliverer—Ehud, a left-handed man, the son of Gera the </a:t>
            </a:r>
            <a:r>
              <a:rPr lang="en-US" sz="1800" dirty="0" err="1" smtClean="0">
                <a:latin typeface="Arial Narrow" pitchFamily="34" charset="0"/>
              </a:rPr>
              <a:t>Benjamite</a:t>
            </a:r>
            <a:r>
              <a:rPr lang="en-US" sz="1800" dirty="0" smtClean="0">
                <a:latin typeface="Arial Narrow" pitchFamily="34" charset="0"/>
              </a:rPr>
              <a:t>. The Israelites sent him with tribute to </a:t>
            </a:r>
            <a:r>
              <a:rPr lang="en-US" sz="1800" dirty="0" err="1" smtClean="0">
                <a:latin typeface="Arial Narrow" pitchFamily="34" charset="0"/>
              </a:rPr>
              <a:t>Eglon</a:t>
            </a:r>
            <a:r>
              <a:rPr lang="en-US" sz="1800" dirty="0" smtClean="0">
                <a:latin typeface="Arial Narrow" pitchFamily="34" charset="0"/>
              </a:rPr>
              <a:t> king of Moab. </a:t>
            </a:r>
            <a:r>
              <a:rPr lang="en-US" sz="1800" baseline="30000" dirty="0" smtClean="0">
                <a:latin typeface="Arial Narrow" pitchFamily="34" charset="0"/>
              </a:rPr>
              <a:t>16</a:t>
            </a:r>
            <a:r>
              <a:rPr lang="en-US" sz="1800" dirty="0" smtClean="0">
                <a:latin typeface="Arial Narrow" pitchFamily="34" charset="0"/>
              </a:rPr>
              <a:t> Now Ehud had made a double-edged sword about a cubit long, which he strapped to his right thigh under his clothing. </a:t>
            </a:r>
            <a:r>
              <a:rPr lang="en-US" sz="1800" baseline="30000" dirty="0" smtClean="0">
                <a:latin typeface="Arial Narrow" pitchFamily="34" charset="0"/>
              </a:rPr>
              <a:t>17</a:t>
            </a:r>
            <a:r>
              <a:rPr lang="en-US" sz="1800" dirty="0" smtClean="0">
                <a:latin typeface="Arial Narrow" pitchFamily="34" charset="0"/>
              </a:rPr>
              <a:t> He presented the tribute to </a:t>
            </a:r>
            <a:r>
              <a:rPr lang="en-US" sz="1800" dirty="0" err="1" smtClean="0">
                <a:latin typeface="Arial Narrow" pitchFamily="34" charset="0"/>
              </a:rPr>
              <a:t>Eglon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半心人的特點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Traits of a Half-Hearted Person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忘恩負義 </a:t>
            </a:r>
            <a:r>
              <a:rPr lang="en-US" altLang="zh-TW" dirty="0" smtClean="0">
                <a:latin typeface="+mn-ea"/>
              </a:rPr>
              <a:t>Betrayal of the benefactor</a:t>
            </a:r>
          </a:p>
          <a:p>
            <a:pPr marL="342900" indent="-342900">
              <a:buFont typeface="+mj-lt"/>
              <a:buAutoNum type="alphaLcPeriod"/>
            </a:pP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苟且偷安</a:t>
            </a:r>
            <a:r>
              <a:rPr lang="zh-HK" altLang="en-US" dirty="0" smtClean="0">
                <a:latin typeface="+mn-ea"/>
              </a:rPr>
              <a:t> </a:t>
            </a:r>
            <a:r>
              <a:rPr lang="en-US" altLang="zh-HK" dirty="0" smtClean="0">
                <a:latin typeface="+mn-ea"/>
              </a:rPr>
              <a:t>Content with temporary ease</a:t>
            </a:r>
            <a:endParaRPr lang="en-US" dirty="0">
              <a:latin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79884"/>
            <a:ext cx="5472607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3:15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以色列人呼求耶和華的時候，耶和華就為他們興起一位拯救者，就是便雅憫人基拉的兒子以笏；他是左手便利的。以色列人託他送禮物給摩押王伊磯倫。 </a:t>
            </a:r>
          </a:p>
          <a:p>
            <a:pPr marL="0" indent="0">
              <a:buNone/>
            </a:pPr>
            <a:r>
              <a:rPr lang="en-US" baseline="30000" dirty="0" smtClean="0"/>
              <a:t>15</a:t>
            </a:r>
            <a:r>
              <a:rPr lang="en-US" dirty="0" smtClean="0"/>
              <a:t> Again the Israelites cried out to the </a:t>
            </a:r>
            <a:r>
              <a:rPr lang="en-US" cap="small" dirty="0" smtClean="0"/>
              <a:t>Lord</a:t>
            </a:r>
            <a:r>
              <a:rPr lang="en-US" dirty="0" smtClean="0"/>
              <a:t>, and he gave them a deliverer—Ehud, a left-handed man, the son of Gera the </a:t>
            </a:r>
            <a:r>
              <a:rPr lang="en-US" dirty="0" err="1" smtClean="0"/>
              <a:t>Benjamite</a:t>
            </a:r>
            <a:r>
              <a:rPr lang="en-US" dirty="0" smtClean="0"/>
              <a:t>. The Israelites sent him with tribute to </a:t>
            </a:r>
            <a:r>
              <a:rPr lang="en-US" dirty="0" err="1" smtClean="0"/>
              <a:t>Eglon</a:t>
            </a:r>
            <a:r>
              <a:rPr lang="en-US" dirty="0" smtClean="0"/>
              <a:t> king of Moab.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以笏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Ehud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便雅憫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人</a:t>
            </a:r>
            <a:r>
              <a:rPr lang="zh-TW" altLang="en-US" dirty="0" smtClean="0"/>
              <a:t> </a:t>
            </a:r>
            <a:r>
              <a:rPr lang="en-US" dirty="0" smtClean="0"/>
              <a:t>=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「右手之子」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Benjamin</a:t>
            </a:r>
            <a:r>
              <a:rPr lang="en-US" dirty="0" err="1" smtClean="0"/>
              <a:t>ite</a:t>
            </a:r>
            <a:r>
              <a:rPr lang="en-US" dirty="0" smtClean="0"/>
              <a:t>  = “Son of my right hand”</a:t>
            </a:r>
          </a:p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左手便利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=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「右手有障礙」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dirty="0" smtClean="0"/>
              <a:t> a left-handed man = “bound/restricted in the right hand”</a:t>
            </a:r>
          </a:p>
          <a:p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以笏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=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「榮耀在哪裏？」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Ehud = </a:t>
            </a:r>
            <a:r>
              <a:rPr lang="en-US" dirty="0" smtClean="0"/>
              <a:t>“Where is the splendor/majesty?”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全心人的特點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Traits of a Whole-Hearted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相信神的安排是最好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TW" dirty="0" smtClean="0">
                <a:ea typeface="HanWang WeiBeiMedium-Gb5" pitchFamily="2" charset="-120"/>
              </a:rPr>
              <a:t>Believe God’s plan is the best plan</a:t>
            </a:r>
            <a:endParaRPr lang="en-US" dirty="0"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John 9:2–3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門徒問耶穌說：「拉比，這人生來是瞎眼的，是誰犯了罪？是這人呢？是他父母呢？」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耶穌回答說：「也不是這人犯了罪，也不是他父母犯了罪，是要在他身上顯出上帝的作為來。 </a:t>
            </a:r>
          </a:p>
          <a:p>
            <a:pPr marL="0" indent="0">
              <a:buNone/>
            </a:pPr>
            <a:r>
              <a:rPr lang="en-US" baseline="30000" dirty="0" smtClean="0"/>
              <a:t>2</a:t>
            </a:r>
            <a:r>
              <a:rPr lang="en-US" dirty="0" smtClean="0"/>
              <a:t> His disciples asked him, “Rabbi, who sinned, this man or his parents, that he was born blind?” </a:t>
            </a:r>
            <a:r>
              <a:rPr lang="en-US" baseline="30000" dirty="0" smtClean="0"/>
              <a:t>3</a:t>
            </a:r>
            <a:r>
              <a:rPr lang="en-US" dirty="0" smtClean="0"/>
              <a:t> “Neither this man nor his parents sinned,” said Jesus, “but this happened so that the works of God might be displayed in him.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79884"/>
            <a:ext cx="5186362" cy="2714129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2 Corinthians 12:9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他對我說：「我的恩典夠你用的，因為我的能力是在人的軟弱上顯得完全。」所以，我更喜歡誇自己的軟弱，好叫基督的能力覆庇我。 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9</a:t>
            </a:r>
            <a:r>
              <a:rPr lang="en-US" dirty="0" smtClean="0"/>
              <a:t> But he said to me, “My grace is sufficient for you, for my power is made perfect in weakness.” Therefore I will boast all the more gladly about my weaknesses, so that Christ’s power may rest on me. </a:t>
            </a:r>
          </a:p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全心人的特點</a:t>
            </a:r>
            <a:r>
              <a:rPr lang="en-US" altLang="zh-TW" dirty="0" smtClean="0">
                <a:solidFill>
                  <a:schemeClr val="tx1"/>
                </a:solidFill>
              </a:rPr>
              <a:t/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Traits of a Whole-Hearted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相信神的安排是最好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/>
            </a:r>
            <a:b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</a:br>
            <a:r>
              <a:rPr lang="en-US" altLang="zh-TW" dirty="0" smtClean="0">
                <a:ea typeface="HanWang WeiBeiMedium-Gb5" pitchFamily="2" charset="-120"/>
              </a:rPr>
              <a:t>Believe God’s plan is the best plan</a:t>
            </a:r>
          </a:p>
          <a:p>
            <a:pPr marL="342900" indent="-342900">
              <a:buFont typeface="+mj-lt"/>
              <a:buAutoNum type="alphaLcPeriod"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願意為神犧牲生命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Willing to sacrifice his life for God</a:t>
            </a:r>
            <a:endParaRPr lang="en-US" dirty="0">
              <a:ea typeface="HanWang WeiBeiMedium-Gb5" pitchFamily="2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07876"/>
            <a:ext cx="5186362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3:15–16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以色列人託他送禮物給摩押王伊磯倫。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以笏打了一把兩刃的劍，長一肘，帶在右腿上衣服裏面。 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15</a:t>
            </a:r>
            <a:r>
              <a:rPr lang="en-US" dirty="0" smtClean="0"/>
              <a:t> … The Israelites sent him with tribute to </a:t>
            </a:r>
            <a:r>
              <a:rPr lang="en-US" dirty="0" err="1" smtClean="0"/>
              <a:t>Eglon</a:t>
            </a:r>
            <a:r>
              <a:rPr lang="en-US" dirty="0" smtClean="0"/>
              <a:t> king of Moab. </a:t>
            </a:r>
            <a:r>
              <a:rPr lang="en-US" baseline="30000" dirty="0" smtClean="0"/>
              <a:t>16</a:t>
            </a:r>
            <a:r>
              <a:rPr lang="en-US" dirty="0" smtClean="0"/>
              <a:t> Now Ehud had made a double-edged sword about a cubit long, which he strapped to his right thigh under his clothing. </a:t>
            </a:r>
          </a:p>
          <a:p>
            <a:endParaRPr lang="zh-TW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3. </a:t>
            </a:r>
            <a:r>
              <a:rPr lang="zh-TW" altLang="en-US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一位控制歷史的神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 God Who Controls the History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3:17-18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他將禮物獻給摩押王伊磯倫（原來伊磯倫極其肥胖）； </a:t>
            </a:r>
            <a:r>
              <a:rPr lang="en-US" baseline="30000" dirty="0" smtClean="0">
                <a:latin typeface="HanWang WeiBeiMedium-Gb5" pitchFamily="2" charset="-120"/>
                <a:ea typeface="HanWang WeiBeiMedium-Gb5" pitchFamily="2" charset="-120"/>
              </a:rPr>
              <a:t>18</a:t>
            </a:r>
            <a:r>
              <a:rPr 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以笏獻完禮物，便將抬禮物的人打發走了， </a:t>
            </a:r>
          </a:p>
          <a:p>
            <a:pPr marL="0" indent="0">
              <a:buNone/>
            </a:pPr>
            <a:r>
              <a:rPr lang="en-US" baseline="30000" dirty="0" smtClean="0"/>
              <a:t>17</a:t>
            </a:r>
            <a:r>
              <a:rPr lang="en-US" dirty="0" smtClean="0"/>
              <a:t> He presented the tribute to </a:t>
            </a:r>
            <a:r>
              <a:rPr lang="en-US" dirty="0" err="1" smtClean="0"/>
              <a:t>Eglon</a:t>
            </a:r>
            <a:r>
              <a:rPr lang="en-US" dirty="0" smtClean="0"/>
              <a:t> king of Moab, who was a very fat man. </a:t>
            </a:r>
            <a:r>
              <a:rPr lang="en-US" baseline="30000" dirty="0" smtClean="0"/>
              <a:t>18</a:t>
            </a:r>
            <a:r>
              <a:rPr lang="en-US" dirty="0" smtClean="0"/>
              <a:t> After Ehud had presented the tribute, he sent on their way those who had carried it. </a:t>
            </a:r>
          </a:p>
          <a:p>
            <a:pPr marL="0" indent="0">
              <a:buNone/>
            </a:pPr>
            <a:endParaRPr lang="en-US" dirty="0" smtClean="0"/>
          </a:p>
          <a:p>
            <a:endParaRPr lang="zh-TW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56582" y="107876"/>
            <a:ext cx="2232249" cy="302433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3:19</a:t>
            </a:r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自己卻從靠近吉甲鑿石之地回來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19</a:t>
            </a:r>
            <a:r>
              <a:rPr lang="en-US" dirty="0" smtClean="0"/>
              <a:t> But on reaching the stone images near </a:t>
            </a:r>
            <a:r>
              <a:rPr lang="en-US" dirty="0" err="1" smtClean="0"/>
              <a:t>Gilgal</a:t>
            </a:r>
            <a:r>
              <a:rPr lang="en-US" dirty="0" smtClean="0"/>
              <a:t> he himself went back to </a:t>
            </a:r>
            <a:r>
              <a:rPr lang="en-US" dirty="0" err="1" smtClean="0"/>
              <a:t>Eglon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26DD6-E10B-455A-8847-22580AC42F8F}" type="slidenum">
              <a:rPr lang="es-ES" smtClean="0"/>
              <a:pPr/>
              <a:t>29</a:t>
            </a:fld>
            <a:endParaRPr lang="es-ES"/>
          </a:p>
        </p:txBody>
      </p:sp>
      <p:pic>
        <p:nvPicPr>
          <p:cNvPr id="3" name="Picture 2" descr="IMG_20170815_093809.jpg"/>
          <p:cNvPicPr>
            <a:picLocks noChangeAspect="1"/>
          </p:cNvPicPr>
          <p:nvPr/>
        </p:nvPicPr>
        <p:blipFill>
          <a:blip r:embed="rId3" cstate="print"/>
          <a:srcRect l="2323" t="24893" r="4549" b="6846"/>
          <a:stretch>
            <a:fillRect/>
          </a:stretch>
        </p:blipFill>
        <p:spPr>
          <a:xfrm rot="60000">
            <a:off x="99766" y="28210"/>
            <a:ext cx="3260573" cy="31865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（原來伊磯倫極其肥胖）；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18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以笏獻完禮物，便將抬禮物的人打發走了，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自己卻從靠近吉甲鑿石之地回來，說：「王啊，我有一件機密事奏告你。」王說：「迴避吧！」於是左右侍立的人都退去了。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20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以笏來到王面前；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36503" y="35868"/>
            <a:ext cx="2952527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itchFamily="34" charset="0"/>
              </a:rPr>
              <a:t>king of Moab, who was a very fat man. </a:t>
            </a:r>
            <a:r>
              <a:rPr lang="en-US" sz="1800" baseline="30000" dirty="0" smtClean="0">
                <a:latin typeface="Arial Narrow" pitchFamily="34" charset="0"/>
              </a:rPr>
              <a:t>18</a:t>
            </a:r>
            <a:r>
              <a:rPr lang="en-US" sz="1800" dirty="0" smtClean="0">
                <a:latin typeface="Arial Narrow" pitchFamily="34" charset="0"/>
              </a:rPr>
              <a:t> After Ehud had presented the tribute, he sent on their way those who had carried it. </a:t>
            </a:r>
            <a:r>
              <a:rPr lang="en-US" sz="1800" baseline="30000" dirty="0" smtClean="0">
                <a:latin typeface="Arial Narrow" pitchFamily="34" charset="0"/>
              </a:rPr>
              <a:t>19</a:t>
            </a:r>
            <a:r>
              <a:rPr lang="en-US" sz="1800" dirty="0" smtClean="0">
                <a:latin typeface="Arial Narrow" pitchFamily="34" charset="0"/>
              </a:rPr>
              <a:t> But on reaching the stone images near </a:t>
            </a:r>
            <a:r>
              <a:rPr lang="en-US" sz="1800" dirty="0" err="1" smtClean="0">
                <a:latin typeface="Arial Narrow" pitchFamily="34" charset="0"/>
              </a:rPr>
              <a:t>Gilgal</a:t>
            </a:r>
            <a:r>
              <a:rPr lang="en-US" sz="1800" dirty="0" smtClean="0">
                <a:latin typeface="Arial Narrow" pitchFamily="34" charset="0"/>
              </a:rPr>
              <a:t> he himself went back to </a:t>
            </a:r>
            <a:r>
              <a:rPr lang="en-US" sz="1800" dirty="0" err="1" smtClean="0">
                <a:latin typeface="Arial Narrow" pitchFamily="34" charset="0"/>
              </a:rPr>
              <a:t>Eglon</a:t>
            </a:r>
            <a:r>
              <a:rPr lang="en-US" sz="1800" dirty="0" smtClean="0">
                <a:latin typeface="Arial Narrow" pitchFamily="34" charset="0"/>
              </a:rPr>
              <a:t> and said, “Your Majesty, I have a secret message for you.” The king said to his attendants, “Leave us!” And they all left. </a:t>
            </a:r>
            <a:r>
              <a:rPr lang="en-US" sz="1800" baseline="30000" dirty="0" smtClean="0">
                <a:latin typeface="Arial Narrow" pitchFamily="34" charset="0"/>
              </a:rPr>
              <a:t>20</a:t>
            </a:r>
            <a:r>
              <a:rPr lang="en-US" sz="1800" dirty="0" smtClean="0">
                <a:latin typeface="Arial Narrow" pitchFamily="34" charset="0"/>
              </a:rPr>
              <a:t> Ehud then approached him while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07876"/>
            <a:ext cx="5186362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3:19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19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…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說：「王啊，我有一件機密事奏告你。」王說：「迴避吧！」於是左右侍立的人都退去了。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19</a:t>
            </a:r>
            <a:r>
              <a:rPr lang="en-US" dirty="0" smtClean="0"/>
              <a:t> … said, “Your Majesty, I have a secret message for you.” The king said to his attendants, “Leave us!” And they all left. </a:t>
            </a:r>
          </a:p>
          <a:p>
            <a:pPr>
              <a:buNone/>
            </a:pPr>
            <a:endParaRPr lang="zh-TW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07876"/>
            <a:ext cx="5186362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3:20-21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以笏來到王面前；王獨自一人坐在涼樓上。以笏說：「我奉上帝的命報告你一件事。」王就從座位上站起來。 </a:t>
            </a:r>
            <a:r>
              <a:rPr lang="en-US" baseline="30000" dirty="0" smtClean="0">
                <a:latin typeface="HanWang WeiBeiMedium-Gb5" pitchFamily="2" charset="-120"/>
                <a:ea typeface="HanWang WeiBeiMedium-Gb5" pitchFamily="2" charset="-120"/>
              </a:rPr>
              <a:t>21</a:t>
            </a:r>
            <a:r>
              <a:rPr 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以笏便伸左手，從右腿上拔出劍來，刺入王的肚腹，</a:t>
            </a:r>
            <a:endParaRPr lang="zh-TW" altLang="en-US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20</a:t>
            </a:r>
            <a:r>
              <a:rPr lang="en-US" dirty="0" smtClean="0"/>
              <a:t> Ehud then approached him while he was sitting alone in the upper room of his palace and said, “I have a message from God for you.” As the king rose from his seat, </a:t>
            </a:r>
            <a:r>
              <a:rPr lang="en-US" baseline="30000" dirty="0" smtClean="0"/>
              <a:t>21</a:t>
            </a:r>
            <a:r>
              <a:rPr lang="en-US" dirty="0" smtClean="0"/>
              <a:t> Ehud reached with his left hand, drew the sword from his right thigh and plunged it into the king’s belly.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zh-TW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07876"/>
            <a:ext cx="5186362" cy="27861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Judges 3:22 </a:t>
            </a:r>
          </a:p>
          <a:p>
            <a:pPr marL="0" indent="0">
              <a:buNone/>
            </a:pPr>
            <a:r>
              <a:rPr lang="en-US" baseline="30000" dirty="0" smtClean="0">
                <a:latin typeface="HanWang WeiBeiMedium-Gb5" pitchFamily="2" charset="-120"/>
                <a:ea typeface="HanWang WeiBeiMedium-Gb5" pitchFamily="2" charset="-120"/>
              </a:rPr>
              <a:t>22</a:t>
            </a:r>
            <a:r>
              <a:rPr 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連刀柄也跟刀身進去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﹔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脂肪把刀身夾住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﹔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他沒有把刀從王肚子里拔出來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﹔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連糞也流出來了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。 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(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呂振中譯本</a:t>
            </a:r>
            <a:r>
              <a:rPr lang="en-US" altLang="zh-TW" dirty="0" smtClean="0">
                <a:latin typeface="HanWang WeiBeiMedium-Gb5" pitchFamily="2" charset="-120"/>
                <a:ea typeface="HanWang WeiBeiMedium-Gb5" pitchFamily="2" charset="-120"/>
              </a:rPr>
              <a:t>)</a:t>
            </a:r>
          </a:p>
          <a:p>
            <a:pPr marL="0" indent="0">
              <a:buNone/>
            </a:pPr>
            <a:r>
              <a:rPr lang="en-US" baseline="30000" dirty="0" smtClean="0"/>
              <a:t>22</a:t>
            </a:r>
            <a:r>
              <a:rPr lang="en-US" dirty="0" smtClean="0"/>
              <a:t> And the hilt also went in after the blade, and the fat closed over the blade, for he did not pull the sword out of his belly; </a:t>
            </a:r>
            <a:r>
              <a:rPr lang="en-US" dirty="0" smtClean="0">
                <a:solidFill>
                  <a:srgbClr val="FFFF00"/>
                </a:solidFill>
              </a:rPr>
              <a:t>and the dung came out</a:t>
            </a:r>
            <a:r>
              <a:rPr lang="en-US" dirty="0" smtClean="0"/>
              <a:t>. (ESV) </a:t>
            </a:r>
          </a:p>
          <a:p>
            <a:pPr>
              <a:buNone/>
            </a:pPr>
            <a:endParaRPr lang="zh-TW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80520" y="107876"/>
            <a:ext cx="2808312" cy="295232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3:23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以笏就出到遊廊，將樓門盡都關鎖。 </a:t>
            </a:r>
          </a:p>
          <a:p>
            <a:pPr marL="0" indent="0">
              <a:buNone/>
            </a:pPr>
            <a:r>
              <a:rPr lang="en-US" baseline="30000" dirty="0" smtClean="0"/>
              <a:t>23</a:t>
            </a:r>
            <a:r>
              <a:rPr lang="en-US" dirty="0" smtClean="0"/>
              <a:t> Then Ehud went out to the porch; he shut the doors of the upper room behind him and locked them.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E840D-314E-4C39-B781-13A60CEAE675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4" name="Picture 3" descr="IMG_20170815_094117.jpg"/>
          <p:cNvPicPr>
            <a:picLocks noChangeAspect="1"/>
          </p:cNvPicPr>
          <p:nvPr/>
        </p:nvPicPr>
        <p:blipFill>
          <a:blip r:embed="rId3" cstate="print"/>
          <a:srcRect t="15557" r="24998"/>
          <a:stretch>
            <a:fillRect/>
          </a:stretch>
        </p:blipFill>
        <p:spPr>
          <a:xfrm rot="16200000">
            <a:off x="-179594" y="252075"/>
            <a:ext cx="3240179" cy="27360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07876"/>
            <a:ext cx="5186362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3:24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以笏出來之後，王的僕人到了，看見樓門關鎖，就說：「他必是在樓上大解。」 </a:t>
            </a:r>
          </a:p>
          <a:p>
            <a:pPr marL="0" indent="0">
              <a:buNone/>
            </a:pPr>
            <a:r>
              <a:rPr lang="en-US" baseline="30000" dirty="0" smtClean="0"/>
              <a:t>24</a:t>
            </a:r>
            <a:r>
              <a:rPr lang="en-US" dirty="0" smtClean="0"/>
              <a:t> After he had gone, the servants came and found the doors of the upper room locked. They said, “He must be relieving himself in the inner room of the palace.”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107876"/>
            <a:ext cx="5186362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3:25-26</a:t>
            </a:r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他們等煩了，見仍不開樓門，就拿鑰匙開了，不料，他們的主人已死，倒在地上。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他們耽延的時候，以笏就逃跑了，經過鑿石之地，逃到西伊拉； </a:t>
            </a:r>
            <a:endParaRPr lang="en-US" altLang="zh-TW" dirty="0" smtClean="0">
              <a:latin typeface="HanWang WeiBeiMedium-Gb5" pitchFamily="2" charset="-120"/>
              <a:ea typeface="HanWang WeiBeiMedium-Gb5" pitchFamily="2" charset="-120"/>
            </a:endParaRPr>
          </a:p>
          <a:p>
            <a:pPr marL="0" indent="0">
              <a:buNone/>
            </a:pPr>
            <a:r>
              <a:rPr lang="en-US" baseline="30000" dirty="0" smtClean="0"/>
              <a:t>25</a:t>
            </a:r>
            <a:r>
              <a:rPr lang="en-US" dirty="0" smtClean="0"/>
              <a:t> They waited to the point of embarrassment, but when he did not open the doors of the room, they took a key and unlocked them. There they saw their lord fallen to the floor, dead. </a:t>
            </a:r>
            <a:r>
              <a:rPr lang="en-US" baseline="30000" dirty="0" smtClean="0"/>
              <a:t>26</a:t>
            </a:r>
            <a:r>
              <a:rPr lang="en-US" dirty="0" smtClean="0"/>
              <a:t> While they waited, Ehud got away. He passed by the stone images and escaped to </a:t>
            </a:r>
            <a:r>
              <a:rPr lang="en-US" dirty="0" err="1" smtClean="0"/>
              <a:t>Seirah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35</a:t>
            </a:fld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58043"/>
            <a:ext cx="5472608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Judges 3:28–29</a:t>
            </a:r>
            <a:r>
              <a:rPr lang="zh-TW" altLang="en-US" dirty="0" smtClean="0"/>
              <a:t>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對他們說：「你們隨我來，因為耶和華已經把你們的仇敵摩押人交在你們手中。」於是他們跟著他下去，把守約旦河的渡口，不容摩押一人過去。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那時擊殺了摩押人約有一萬，都是強壯的勇士，沒有一人逃脫。 </a:t>
            </a:r>
          </a:p>
          <a:p>
            <a:pPr marL="0" indent="0">
              <a:buNone/>
            </a:pPr>
            <a:r>
              <a:rPr lang="en-US" baseline="30000" dirty="0" smtClean="0">
                <a:latin typeface="Arial Narrow" pitchFamily="34" charset="0"/>
              </a:rPr>
              <a:t>28</a:t>
            </a:r>
            <a:r>
              <a:rPr lang="en-US" dirty="0" smtClean="0">
                <a:latin typeface="Arial Narrow" pitchFamily="34" charset="0"/>
              </a:rPr>
              <a:t> “Follow me,” he ordered, “for the </a:t>
            </a:r>
            <a:r>
              <a:rPr lang="en-US" cap="small" dirty="0" smtClean="0">
                <a:latin typeface="Arial Narrow" pitchFamily="34" charset="0"/>
              </a:rPr>
              <a:t>Lord</a:t>
            </a:r>
            <a:r>
              <a:rPr lang="en-US" dirty="0" smtClean="0">
                <a:latin typeface="Arial Narrow" pitchFamily="34" charset="0"/>
              </a:rPr>
              <a:t> has given Moab, your enemy, into your hands.” So they followed him down and took possession of the fords of the Jordan that led to Moab; they allowed no one to cross over. </a:t>
            </a:r>
            <a:r>
              <a:rPr lang="en-US" baseline="30000" dirty="0" smtClean="0">
                <a:latin typeface="Arial Narrow" pitchFamily="34" charset="0"/>
              </a:rPr>
              <a:t>29</a:t>
            </a:r>
            <a:r>
              <a:rPr lang="en-US" dirty="0" smtClean="0">
                <a:latin typeface="Arial Narrow" pitchFamily="34" charset="0"/>
              </a:rPr>
              <a:t> At that time they struck down about ten thousand Moabites, all vigorous and strong; not one escaped. 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36</a:t>
            </a:fld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58043"/>
            <a:ext cx="5472608" cy="27861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Judges 3:30 </a:t>
            </a:r>
          </a:p>
          <a:p>
            <a:pPr marL="0" indent="0">
              <a:buNone/>
            </a:pPr>
            <a:r>
              <a:rPr lang="en-US" baseline="30000" dirty="0" smtClean="0">
                <a:latin typeface="HanWang WeiBeiMedium-Gb5" pitchFamily="2" charset="-120"/>
                <a:ea typeface="HanWang WeiBeiMedium-Gb5" pitchFamily="2" charset="-120"/>
              </a:rPr>
              <a:t>30</a:t>
            </a:r>
            <a:r>
              <a:rPr lang="en-US" dirty="0" smtClean="0">
                <a:latin typeface="HanWang WeiBeiMedium-Gb5" pitchFamily="2" charset="-120"/>
                <a:ea typeface="HanWang WeiBeiMedium-Gb5" pitchFamily="2" charset="-120"/>
              </a:rPr>
              <a:t> </a:t>
            </a:r>
            <a:r>
              <a:rPr lang="zh-HK" altLang="en-US" dirty="0" smtClean="0">
                <a:latin typeface="HanWang WeiBeiMedium-Gb5" pitchFamily="2" charset="-120"/>
                <a:ea typeface="HanWang WeiBeiMedium-Gb5" pitchFamily="2" charset="-120"/>
              </a:rPr>
              <a:t>這樣，摩押就被以色列人制伏了。國中太平八十年。 </a:t>
            </a:r>
          </a:p>
          <a:p>
            <a:pPr marL="0" indent="0">
              <a:buNone/>
            </a:pPr>
            <a:r>
              <a:rPr lang="en-US" baseline="30000" dirty="0" smtClean="0"/>
              <a:t>30</a:t>
            </a:r>
            <a:r>
              <a:rPr lang="en-US" dirty="0" smtClean="0"/>
              <a:t> That day Moab was made subject to Israel, and the land had peace for eighty years. 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37</a:t>
            </a:fld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Nahum 1:7</a:t>
            </a:r>
            <a:r>
              <a:rPr lang="zh-TW" altLang="en-US" smtClean="0"/>
              <a:t>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耶和華本為善， 在患難的日子為人的保障， 並且認得那些投靠他的人。 </a:t>
            </a:r>
          </a:p>
          <a:p>
            <a:pPr marL="0" indent="0">
              <a:buNone/>
            </a:pPr>
            <a:r>
              <a:rPr lang="en-US" baseline="30000" dirty="0" smtClean="0"/>
              <a:t>7</a:t>
            </a:r>
            <a:r>
              <a:rPr lang="en-US" dirty="0" smtClean="0"/>
              <a:t> The </a:t>
            </a:r>
            <a:r>
              <a:rPr lang="en-US" cap="small" dirty="0" smtClean="0"/>
              <a:t>Lord</a:t>
            </a:r>
            <a:r>
              <a:rPr lang="en-US" dirty="0" smtClean="0"/>
              <a:t> is good, a refuge in times of trouble. He cares for those who trust in him,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38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王獨自一人坐在涼樓上。以笏說：「我奉上帝的命報告你一件事。」王就從座位上站起來。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21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以笏便伸左手，從右腿上拔出劍來，刺入王的肚腹，</a:t>
            </a:r>
            <a:r>
              <a:rPr lang="en-US" altLang="zh-TW" baseline="30000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22</a:t>
            </a:r>
            <a:r>
              <a:rPr lang="zh-TW" altLang="en-US" dirty="0" smtClean="0">
                <a:solidFill>
                  <a:srgbClr val="FFFF00"/>
                </a:solidFill>
                <a:latin typeface="HanWang WeiBeiMedium-Gb5" pitchFamily="2" charset="-120"/>
                <a:ea typeface="HanWang WeiBeiMedium-Gb5" pitchFamily="2" charset="-120"/>
              </a:rPr>
              <a:t> 連劍把都刺進去了。劍被肥肉夾住，他沒有從王的肚腹拔出來，且穿通了後身。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2487" y="35868"/>
            <a:ext cx="3096543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latin typeface="Arial Narrow" pitchFamily="34" charset="0"/>
              </a:rPr>
              <a:t>he was sitting alone in the upper room of his palace and said, “I have a message from God for you.” As the king rose from his seat, </a:t>
            </a:r>
            <a:r>
              <a:rPr lang="en-US" sz="1800" baseline="30000" dirty="0" smtClean="0">
                <a:latin typeface="Arial Narrow" pitchFamily="34" charset="0"/>
              </a:rPr>
              <a:t>21</a:t>
            </a:r>
            <a:r>
              <a:rPr lang="en-US" sz="1800" dirty="0" smtClean="0">
                <a:latin typeface="Arial Narrow" pitchFamily="34" charset="0"/>
              </a:rPr>
              <a:t> Ehud reached with his left hand, drew the sword from his right thigh and plunged it into the king’s belly. </a:t>
            </a:r>
            <a:r>
              <a:rPr lang="en-US" sz="1800" baseline="30000" dirty="0" smtClean="0">
                <a:latin typeface="Arial Narrow" pitchFamily="34" charset="0"/>
              </a:rPr>
              <a:t>22</a:t>
            </a:r>
            <a:r>
              <a:rPr lang="en-US" sz="1800" dirty="0" smtClean="0">
                <a:latin typeface="Arial Narrow" pitchFamily="34" charset="0"/>
              </a:rPr>
              <a:t> Even the handle sank in after the blade, and his bowels discharged. Ehud did not pull the sword out, and the fat closed in over it. 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23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以笏就出到遊廊，將樓門盡都關鎖。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24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以笏出來之後，王的僕人到了，看見樓門關鎖，就說：「他必是在樓上大解。」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25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他們等煩了，見仍不開樓門，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2487" y="35868"/>
            <a:ext cx="3096543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23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Then Ehud went out to the porch; he shut the doors of the upper room behind him and locked them.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24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After he had gone, the servants came and found the doors of the upper room locked. They said, “He must be relieving himself in the inner room of the palace.”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25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They waited to the point of embarrassment, but when he did not open the doors of the room, 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07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就拿鑰匙開了，不料，他們的主人已死，倒在地上。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26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他們耽延的時候，以笏就逃跑了，經過鑿石之地，逃到西伊拉；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27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到了，就在以法蓮山地吹角。以色列人隨著他下了山地，他在前頭引路，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28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對他們說：「你們隨我來，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2487" y="35868"/>
            <a:ext cx="3096543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they took a key and unlocked them. There they saw their lord fallen to the floor, dead.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26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While they waited, Ehud got away. He passed by the stone images and escaped to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Seirah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27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When he arrived there, he blew a trumpet in the hill country of Ephraim, and the Israelites went down with him from the hills, with him leading them.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28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“Follow me,” he ordered, “for the </a:t>
            </a:r>
            <a:r>
              <a:rPr lang="en-US" sz="1800" cap="small" dirty="0" smtClean="0">
                <a:solidFill>
                  <a:srgbClr val="FFFF00"/>
                </a:solidFill>
                <a:latin typeface="Arial Narrow" pitchFamily="34" charset="0"/>
              </a:rPr>
              <a:t>Lord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has given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因為耶和華已經把你們的仇敵摩押人交在你們手中。」於是他們跟著他下去，把守約旦河的渡口，不容摩押一人過去。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29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那時擊殺了摩押人約有一萬，都是強壯的勇士，沒有一人逃脫。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30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這樣，摩押就被以色列人制伏了。國中太平八十年。 </a:t>
            </a:r>
            <a:r>
              <a:rPr lang="en-US" altLang="zh-TW" baseline="30000" dirty="0" smtClean="0">
                <a:latin typeface="HanWang WeiBeiMedium-Gb5" pitchFamily="2" charset="-120"/>
                <a:ea typeface="HanWang WeiBeiMedium-Gb5" pitchFamily="2" charset="-120"/>
              </a:rPr>
              <a:t>31</a:t>
            </a: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 以笏之後，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2487" y="35868"/>
            <a:ext cx="3096543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Moab, your enemy, into your hands.” So they followed him down and took possession of the fords of the Jordan that led to Moab; they allowed no one to cross over.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29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At that time they struck down about ten thousand Moabites, all vigorous and strong; not one escaped.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30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That day Moab was made subject to Israel, and the land had peace for eighty years. </a:t>
            </a:r>
            <a:r>
              <a:rPr lang="en-US" sz="1800" baseline="30000" dirty="0" smtClean="0">
                <a:solidFill>
                  <a:srgbClr val="FFFF00"/>
                </a:solidFill>
                <a:latin typeface="Arial Narrow" pitchFamily="34" charset="0"/>
              </a:rPr>
              <a:t>31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After Ehud came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15" y="130051"/>
            <a:ext cx="2593181" cy="278613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HanWang WeiBeiMedium-Gb5" pitchFamily="2" charset="-120"/>
                <a:ea typeface="HanWang WeiBeiMedium-Gb5" pitchFamily="2" charset="-120"/>
              </a:rPr>
              <a:t>有亞拿的兒子珊迦，他用趕牛的棍子打死六百非利士人。他也救了以色列人。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92487" y="35868"/>
            <a:ext cx="3096543" cy="27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Shamgar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 son of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Anath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, who struck down six hundred Philistines with an </a:t>
            </a:r>
            <a:r>
              <a:rPr lang="en-US" sz="1800" dirty="0" err="1" smtClean="0">
                <a:solidFill>
                  <a:srgbClr val="FFFF00"/>
                </a:solidFill>
                <a:latin typeface="Arial Narrow" pitchFamily="34" charset="0"/>
              </a:rPr>
              <a:t>oxgoad</a:t>
            </a:r>
            <a:r>
              <a:rPr lang="en-US" sz="1800" dirty="0" smtClean="0">
                <a:solidFill>
                  <a:srgbClr val="FFFF00"/>
                </a:solidFill>
                <a:latin typeface="Arial Narrow" pitchFamily="34" charset="0"/>
              </a:rPr>
              <a:t>. He too saved Israel. </a:t>
            </a:r>
            <a:endParaRPr lang="en-US" sz="1800" dirty="0">
              <a:solidFill>
                <a:srgbClr val="FFFF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7338" y="72182"/>
            <a:ext cx="5186362" cy="539750"/>
          </a:xfrm>
        </p:spPr>
        <p:txBody>
          <a:bodyPr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HanWang WeiBeiMedium-Gb5" pitchFamily="2" charset="-120"/>
                <a:ea typeface="HanWang WeiBeiMedium-Gb5" pitchFamily="2" charset="-120"/>
              </a:rPr>
              <a:t>士師記 </a:t>
            </a:r>
            <a:r>
              <a:rPr lang="en-US" altLang="zh-TW" sz="2400" dirty="0" smtClean="0">
                <a:solidFill>
                  <a:schemeClr val="tx1"/>
                </a:solidFill>
              </a:rPr>
              <a:t>Judges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810B-06D7-4E30-B019-6880925171F1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295" y="539924"/>
            <a:ext cx="4147661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4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95985</TotalTime>
  <Words>3113</Words>
  <Application>Microsoft Office PowerPoint</Application>
  <PresentationFormat>Custom</PresentationFormat>
  <Paragraphs>147</Paragraphs>
  <Slides>38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Diseño predeterminado</vt:lpstr>
      <vt:lpstr>士師記 Judges 3:12–31</vt:lpstr>
      <vt:lpstr>Slide 2</vt:lpstr>
      <vt:lpstr>Slide 3</vt:lpstr>
      <vt:lpstr>Slide 4</vt:lpstr>
      <vt:lpstr>Slide 5</vt:lpstr>
      <vt:lpstr>Slide 6</vt:lpstr>
      <vt:lpstr>Slide 7</vt:lpstr>
      <vt:lpstr>Slide 8</vt:lpstr>
      <vt:lpstr>士師記 Judges</vt:lpstr>
      <vt:lpstr>Slide 10</vt:lpstr>
      <vt:lpstr>以笏</vt:lpstr>
      <vt:lpstr>獨臂刀大戰小肥牛  The One-Armed Swordsman  against  The Little Fat Calf</vt:lpstr>
      <vt:lpstr>俄陀聶</vt:lpstr>
      <vt:lpstr>Slide 14</vt:lpstr>
      <vt:lpstr>1. 半心人的特點 Traits of a Half-Hearted Person</vt:lpstr>
      <vt:lpstr>Slide 16</vt:lpstr>
      <vt:lpstr>Slide 17</vt:lpstr>
      <vt:lpstr>Slide 18</vt:lpstr>
      <vt:lpstr>Slide 19</vt:lpstr>
      <vt:lpstr>1. 半心人的特點 Traits of a Half-Hearted Person</vt:lpstr>
      <vt:lpstr>Slide 21</vt:lpstr>
      <vt:lpstr>以笏 Ehud</vt:lpstr>
      <vt:lpstr>2. 全心人的特點 Traits of a Whole-Hearted Person</vt:lpstr>
      <vt:lpstr>Slide 24</vt:lpstr>
      <vt:lpstr>Slide 25</vt:lpstr>
      <vt:lpstr>2. 全心人的特點 Traits of a Whole-Hearted Person</vt:lpstr>
      <vt:lpstr>Slide 27</vt:lpstr>
      <vt:lpstr>3. 一位控制歷史的神 A God Who Controls the History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2026</cp:revision>
  <dcterms:created xsi:type="dcterms:W3CDTF">2010-05-23T14:28:12Z</dcterms:created>
  <dcterms:modified xsi:type="dcterms:W3CDTF">2017-08-18T15:38:58Z</dcterms:modified>
</cp:coreProperties>
</file>