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783" r:id="rId2"/>
    <p:sldId id="784" r:id="rId3"/>
    <p:sldId id="785" r:id="rId4"/>
    <p:sldId id="786" r:id="rId5"/>
    <p:sldId id="787" r:id="rId6"/>
    <p:sldId id="788" r:id="rId7"/>
    <p:sldId id="650" r:id="rId8"/>
    <p:sldId id="791" r:id="rId9"/>
    <p:sldId id="790" r:id="rId10"/>
    <p:sldId id="792" r:id="rId11"/>
    <p:sldId id="793" r:id="rId12"/>
    <p:sldId id="795" r:id="rId13"/>
    <p:sldId id="794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3" r:id="rId22"/>
    <p:sldId id="804" r:id="rId23"/>
    <p:sldId id="806" r:id="rId24"/>
    <p:sldId id="807" r:id="rId25"/>
    <p:sldId id="805" r:id="rId26"/>
    <p:sldId id="808" r:id="rId27"/>
    <p:sldId id="809" r:id="rId28"/>
    <p:sldId id="789" r:id="rId29"/>
    <p:sldId id="810" r:id="rId30"/>
    <p:sldId id="811" r:id="rId31"/>
    <p:sldId id="812" r:id="rId32"/>
    <p:sldId id="813" r:id="rId33"/>
    <p:sldId id="814" r:id="rId34"/>
  </p:sldIdLst>
  <p:sldSz cx="5761038" cy="32400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361800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1039" autoAdjust="0"/>
  </p:normalViewPr>
  <p:slideViewPr>
    <p:cSldViewPr>
      <p:cViewPr>
        <p:scale>
          <a:sx n="90" d="100"/>
          <a:sy n="90" d="100"/>
        </p:scale>
        <p:origin x="-1986" y="-528"/>
      </p:cViewPr>
      <p:guideLst>
        <p:guide orient="horz" pos="102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16CE-C476-4FDA-A571-E8981C2B4074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C23B-4CA4-4E5B-BA78-A8C7B41E8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https://en.wikipedia.org/wiki/Fall_of_Mosul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https://www.hk01.com/article/39950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http://hk.apple.nextmedia.com/news/art/20170503/20009199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http://www.chabad.org/1504405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006475"/>
            <a:ext cx="4897438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836738"/>
            <a:ext cx="4033838" cy="827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1E56-B46C-4860-A8A2-43B3B7CFBA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A7C35-FDB0-42BD-B0AE-EFB7C47452C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A236-BB74-4BE0-B024-1EB8579C827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82800"/>
            <a:ext cx="4895850" cy="6429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373188"/>
            <a:ext cx="4895850" cy="709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A100-C7B2-41E1-B34F-D9091FD2A1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4511-492D-401A-93C5-E65CD8E5B5C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725488"/>
            <a:ext cx="2546350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027113"/>
            <a:ext cx="2546350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63" y="725488"/>
            <a:ext cx="2547937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63" y="1027113"/>
            <a:ext cx="2547937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23-4B8D-4E5B-B46C-AD19BD2E7D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840D-314E-4C39-B781-13A60CEAE6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DD6-E10B-455A-8847-22580AC42F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28588"/>
            <a:ext cx="1895475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3" y="128588"/>
            <a:ext cx="3221037" cy="2765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338" y="677863"/>
            <a:ext cx="1895475" cy="221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610C-CED4-4CD7-B29B-E7D926BC0B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3" y="2268538"/>
            <a:ext cx="3457575" cy="266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713" y="288925"/>
            <a:ext cx="3457575" cy="1944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713" y="2535238"/>
            <a:ext cx="3457575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F9BB-E9B1-4C79-8563-9CF534846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defTabSz="514350">
              <a:defRPr sz="8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defTabSz="514350">
              <a:defRPr sz="8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 defTabSz="514350">
              <a:defRPr sz="800"/>
            </a:lvl1pPr>
          </a:lstStyle>
          <a:p>
            <a:fld id="{E110A0D7-0ED2-4766-B2D7-93E8C0918B95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2pPr>
      <a:lvl3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3pPr>
      <a:lvl4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4pPr>
      <a:lvl5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3675" indent="-193675" algn="l" defTabSz="514350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642938" indent="-128588" algn="l" defTabSz="51435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00113" indent="-128588" algn="l" defTabSz="51435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cs typeface="+mn-cs"/>
        </a:defRPr>
      </a:lvl4pPr>
      <a:lvl5pPr marL="11572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5pPr>
      <a:lvl6pPr marL="16144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6pPr>
      <a:lvl7pPr marL="20716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7pPr>
      <a:lvl8pPr marL="25288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8pPr>
      <a:lvl9pPr marL="29860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8" y="72182"/>
            <a:ext cx="5186362" cy="539750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Matthew </a:t>
            </a:r>
            <a:r>
              <a:rPr lang="en-US" sz="2400" dirty="0" smtClean="0">
                <a:solidFill>
                  <a:schemeClr val="tx1"/>
                </a:solidFill>
              </a:rPr>
              <a:t>15:1-20</a:t>
            </a:r>
            <a:endParaRPr lang="en-US" altLang="zh-CN" sz="28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07" y="539924"/>
            <a:ext cx="2448272" cy="2138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那時，有法利賽人和文士從耶路撒冷來見耶穌，說：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「你的門徒為甚麼犯古人的遺傳呢？因為吃飯的時候，他們不洗手。」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耶穌回答說：「你們為甚麼因著你們的遺傳犯上帝的誡命呢？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4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上帝說：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當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80" y="467916"/>
            <a:ext cx="324055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latin typeface="Arial Narrow" pitchFamily="34" charset="0"/>
              </a:rPr>
              <a:t>1</a:t>
            </a:r>
            <a:r>
              <a:rPr lang="en-US" sz="1800" dirty="0" smtClean="0">
                <a:latin typeface="Arial Narrow" pitchFamily="34" charset="0"/>
              </a:rPr>
              <a:t> Then some Pharisees and teachers of the law came to Jesus from Jerusalem and asked, </a:t>
            </a:r>
            <a:r>
              <a:rPr lang="en-US" sz="1800" baseline="30000" dirty="0" smtClean="0">
                <a:latin typeface="Arial Narrow" pitchFamily="34" charset="0"/>
              </a:rPr>
              <a:t>2</a:t>
            </a:r>
            <a:r>
              <a:rPr lang="en-US" sz="1800" dirty="0" smtClean="0">
                <a:latin typeface="Arial Narrow" pitchFamily="34" charset="0"/>
              </a:rPr>
              <a:t> “Why do your disciples break the tradition of the elders? They don’t wash their hands before they eat!” </a:t>
            </a:r>
            <a:r>
              <a:rPr lang="en-US" sz="1800" baseline="30000" dirty="0" smtClean="0">
                <a:latin typeface="Arial Narrow" pitchFamily="34" charset="0"/>
              </a:rPr>
              <a:t>3</a:t>
            </a:r>
            <a:r>
              <a:rPr lang="en-US" sz="1800" dirty="0" smtClean="0">
                <a:latin typeface="Arial Narrow" pitchFamily="34" charset="0"/>
              </a:rPr>
              <a:t> Jesus replied, “And why do you break the command of God for the sake of your tradition? </a:t>
            </a:r>
            <a:r>
              <a:rPr lang="en-US" sz="1800" baseline="30000" dirty="0" smtClean="0">
                <a:latin typeface="Arial Narrow" pitchFamily="34" charset="0"/>
              </a:rPr>
              <a:t>4</a:t>
            </a:r>
            <a:r>
              <a:rPr lang="en-US" sz="1800" dirty="0" smtClean="0">
                <a:latin typeface="Arial Narrow" pitchFamily="34" charset="0"/>
              </a:rPr>
              <a:t> For God said, ‘Honor your father</a:t>
            </a:r>
            <a:endParaRPr lang="en-US" sz="1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誰是真神</a:t>
            </a:r>
            <a:r>
              <a:rPr lang="en-US" altLang="zh-HK" dirty="0" smtClean="0">
                <a:latin typeface="HanWang WeiBeiMedium-Gb5" pitchFamily="2" charset="-120"/>
                <a:ea typeface="HanWang WeiBeiMedium-Gb5" pitchFamily="2" charset="-120"/>
              </a:rPr>
              <a:t>?</a:t>
            </a:r>
            <a:r>
              <a:rPr lang="en-US" altLang="zh-HK" dirty="0" smtClean="0"/>
              <a:t> </a:t>
            </a:r>
            <a:r>
              <a:rPr lang="en-US" dirty="0" smtClean="0"/>
              <a:t>Who is the true God?</a:t>
            </a:r>
          </a:p>
          <a:p>
            <a:pPr marL="342900" indent="-342900">
              <a:buFont typeface="+mj-lt"/>
              <a:buAutoNum type="arabi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什麼是真虔誠？</a:t>
            </a:r>
            <a:r>
              <a:rPr lang="en-US" dirty="0" smtClean="0"/>
              <a:t>What is true piety?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518" y="107876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15:1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那時，有法利賽人和文士從耶路撒冷來見耶穌，說： </a:t>
            </a:r>
          </a:p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Then some Pharisees and teachers of the law came to Jesus from Jerusalem and asked,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18875"/>
          <a:stretch>
            <a:fillRect/>
          </a:stretch>
        </p:blipFill>
        <p:spPr bwMode="auto">
          <a:xfrm>
            <a:off x="72207" y="323900"/>
            <a:ext cx="2592288" cy="2396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「你的門徒為甚麼犯古人的遺傳呢？因為吃飯的時候，他們不洗手。」 </a:t>
            </a:r>
          </a:p>
          <a:p>
            <a:pPr marL="0" indent="0"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 “Why do your disciples break the tradition of the elders? They don’t wash their hands before they eat!”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2731" t="7381" b="6980"/>
          <a:stretch>
            <a:fillRect/>
          </a:stretch>
        </p:blipFill>
        <p:spPr bwMode="auto">
          <a:xfrm>
            <a:off x="0" y="25718"/>
            <a:ext cx="5761038" cy="31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Mark 7:3–4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原來法利賽人和猶太人都拘守古人的遺傳，若不仔細洗手就不吃飯；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從市上來，若不洗浴也不吃飯；還有好些別的規矩，他們歷代拘守，就是洗杯、罐、銅器等物。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3</a:t>
            </a:r>
            <a:r>
              <a:rPr lang="en-US" dirty="0" smtClean="0"/>
              <a:t> The Pharisees and all the Jews do not eat unless they give their hands a ceremonial washing, holding to the tradition of the elders. </a:t>
            </a:r>
            <a:r>
              <a:rPr lang="en-US" baseline="30000" dirty="0" smtClean="0"/>
              <a:t>4</a:t>
            </a:r>
            <a:r>
              <a:rPr lang="en-US" dirty="0" smtClean="0"/>
              <a:t> When they come from the marketplace they do not eat unless they wash. And they observe many other traditions, such as the washing of cups, pitchers and kettles. </a:t>
            </a:r>
          </a:p>
          <a:p>
            <a:endParaRPr lang="zh-TW" alt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51892"/>
            <a:ext cx="5186362" cy="264212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15:9, 13-14 </a:t>
            </a:r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拜我也是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枉然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若不是我天父栽種的，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必要拔出來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任憑他們吧！他們是瞎眼領路的；若是瞎子領瞎子，兩個人都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要掉在坑裏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。」 </a:t>
            </a:r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They worship me </a:t>
            </a:r>
            <a:r>
              <a:rPr lang="en-US" dirty="0" smtClean="0">
                <a:solidFill>
                  <a:srgbClr val="FFFF00"/>
                </a:solidFill>
              </a:rPr>
              <a:t>in vain</a:t>
            </a:r>
            <a:r>
              <a:rPr lang="en-US" dirty="0" smtClean="0"/>
              <a:t>… </a:t>
            </a:r>
            <a:r>
              <a:rPr lang="en-US" altLang="zh-TW" baseline="30000" dirty="0" smtClean="0"/>
              <a:t>13 </a:t>
            </a:r>
            <a:r>
              <a:rPr lang="en-US" dirty="0" smtClean="0"/>
              <a:t>Every plant that my heavenly Father has not planted </a:t>
            </a:r>
            <a:r>
              <a:rPr lang="en-US" dirty="0" smtClean="0">
                <a:solidFill>
                  <a:srgbClr val="FFFF00"/>
                </a:solidFill>
              </a:rPr>
              <a:t>will be pulled up by the roots</a:t>
            </a:r>
            <a:r>
              <a:rPr lang="en-US" dirty="0" smtClean="0"/>
              <a:t>. </a:t>
            </a:r>
            <a:r>
              <a:rPr lang="en-US" baseline="30000" dirty="0" smtClean="0"/>
              <a:t>14</a:t>
            </a:r>
            <a:r>
              <a:rPr lang="en-US" dirty="0" smtClean="0"/>
              <a:t> Leave them; they are blind guides. If the blind lead the blind, both </a:t>
            </a:r>
            <a:r>
              <a:rPr lang="en-US" dirty="0" smtClean="0">
                <a:solidFill>
                  <a:srgbClr val="FFFF00"/>
                </a:solidFill>
              </a:rPr>
              <a:t>will fall into a pit</a:t>
            </a:r>
            <a:r>
              <a:rPr lang="en-US" dirty="0" smtClean="0"/>
              <a:t>.”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1.</a:t>
            </a:r>
            <a:r>
              <a:rPr lang="zh-HK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枉然的虔誠</a:t>
            </a:r>
            <a:r>
              <a:rPr lang="en-US" altLang="zh-HK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HK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HK" sz="2400" dirty="0" smtClean="0">
                <a:solidFill>
                  <a:schemeClr val="tx1"/>
                </a:solidFill>
                <a:latin typeface="+mn-ea"/>
                <a:ea typeface="+mn-ea"/>
              </a:rPr>
              <a:t>Worthless Piety</a:t>
            </a:r>
            <a:endParaRPr 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將人的吩咐當作神的道理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Human rules replace God’s teaching 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>Matthew 15:3 </a:t>
            </a:r>
            <a:br>
              <a:rPr lang="en-US" altLang="zh-TW" dirty="0" smtClean="0"/>
            </a:b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耶穌回答說：「你們為什麼因著你們的遺傳犯上帝的誡命呢？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dirty="0" smtClean="0"/>
              <a:t> Jesus replied, “ And why do you break the command of God for the sake of your tradition?</a:t>
            </a:r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58043"/>
            <a:ext cx="5472608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15:4–6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上帝說：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當孝敬父母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；又說：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咒罵父母的，必治死他。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你們倒說：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無論何人對父母說：我所當奉給你的已經作了供獻，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他就可以不孝敬父母。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這就是你們藉著遺傳，廢了上帝的誡命。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>
                <a:latin typeface="Arial Narrow" pitchFamily="34" charset="0"/>
              </a:rPr>
              <a:t>4</a:t>
            </a:r>
            <a:r>
              <a:rPr lang="en-US" dirty="0" smtClean="0">
                <a:latin typeface="Arial Narrow" pitchFamily="34" charset="0"/>
              </a:rPr>
              <a:t> For God said, ‘Honor your father and mother’ and ‘Anyone who curses their father or mother is to be put to death.’ </a:t>
            </a:r>
            <a:r>
              <a:rPr lang="en-US" baseline="30000" dirty="0" smtClean="0">
                <a:latin typeface="Arial Narrow" pitchFamily="34" charset="0"/>
              </a:rPr>
              <a:t>5</a:t>
            </a:r>
            <a:r>
              <a:rPr lang="en-US" dirty="0" smtClean="0">
                <a:latin typeface="Arial Narrow" pitchFamily="34" charset="0"/>
              </a:rPr>
              <a:t> But you say that if anyone declares that what might have been used to help their father or mother is ‘devoted to God,’ </a:t>
            </a:r>
            <a:r>
              <a:rPr lang="en-US" baseline="30000" dirty="0" smtClean="0">
                <a:latin typeface="Arial Narrow" pitchFamily="34" charset="0"/>
              </a:rPr>
              <a:t>6</a:t>
            </a:r>
            <a:r>
              <a:rPr lang="en-US" dirty="0" smtClean="0">
                <a:latin typeface="Arial Narrow" pitchFamily="34" charset="0"/>
              </a:rPr>
              <a:t> they are not to ‘honor their father or mother’ with it. Thus you nullify the word of God for the sake of your tradition. 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8" y="130175"/>
            <a:ext cx="2089125" cy="53975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煉獄</a:t>
            </a:r>
            <a:r>
              <a:rPr lang="en-US" dirty="0" smtClean="0">
                <a:solidFill>
                  <a:schemeClr val="tx1"/>
                </a:solidFill>
              </a:rPr>
              <a:t>Purgatory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31746" name="Picture 2" descr="Image result for Purga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31" y="836957"/>
            <a:ext cx="2160240" cy="2295255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2592487" y="107876"/>
            <a:ext cx="295232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 defTabSz="514350"/>
            <a:r>
              <a:rPr lang="zh-HK" altLang="en-US" sz="2400" dirty="0" smtClean="0">
                <a:latin typeface="HanWang WeiBeiMedium-Gb5" pitchFamily="2" charset="-120"/>
                <a:ea typeface="HanWang WeiBeiMedium-Gb5" pitchFamily="2" charset="-120"/>
              </a:rPr>
              <a:t>聖母無染原罪</a:t>
            </a:r>
          </a:p>
          <a:p>
            <a:pPr lvl="0" algn="ctr" defTabSz="514350"/>
            <a:r>
              <a:rPr lang="en-US" sz="2400" dirty="0" smtClean="0">
                <a:latin typeface="Arial Narrow" pitchFamily="34" charset="0"/>
              </a:rPr>
              <a:t>Immaculate Conception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1748" name="Picture 4" descr="Image result for Immaculate Conce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608" y="827956"/>
            <a:ext cx="1796135" cy="23509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1.</a:t>
            </a:r>
            <a:r>
              <a:rPr lang="zh-HK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枉然的虔誠</a:t>
            </a:r>
            <a:r>
              <a:rPr lang="en-US" altLang="zh-HK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HK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HK" sz="2400" dirty="0" smtClean="0">
                <a:solidFill>
                  <a:schemeClr val="tx1"/>
                </a:solidFill>
                <a:latin typeface="+mn-ea"/>
                <a:ea typeface="+mn-ea"/>
              </a:rPr>
              <a:t>Worthless Piety</a:t>
            </a:r>
            <a:endParaRPr 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將人的吩咐當作神的道理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Human rules replace God’s teaching</a:t>
            </a:r>
          </a:p>
          <a:p>
            <a:pPr marL="342900" lvl="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用嘴唇尊敬神，心卻遠離神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 smtClean="0"/>
              <a:t>Honor God with lips but not their hearts</a:t>
            </a:r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孝敬父母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；又說：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咒罵父母的，必治死他。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你們倒說：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『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無論何人對父母說：我所當奉給你的已經作了供獻，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他就可以不孝敬父母。</a:t>
            </a:r>
            <a:r>
              <a:rPr lang="en-US" altLang="zh-TW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這就是你們藉著遺傳，廢了上帝的誡命。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假冒為善的人哪，以賽亞指著你們說的預言是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and mother’ and ‘Anyone who curses their father or mother is to be put to death.’ </a:t>
            </a:r>
            <a:r>
              <a:rPr lang="en-US" sz="1800" baseline="30000" dirty="0" smtClean="0">
                <a:latin typeface="Arial Narrow" pitchFamily="34" charset="0"/>
              </a:rPr>
              <a:t>5</a:t>
            </a:r>
            <a:r>
              <a:rPr lang="en-US" sz="1800" dirty="0" smtClean="0">
                <a:latin typeface="Arial Narrow" pitchFamily="34" charset="0"/>
              </a:rPr>
              <a:t> But you say that if anyone declares that what might have been used to help their father or mother is ‘devoted to God,’ </a:t>
            </a:r>
            <a:r>
              <a:rPr lang="en-US" sz="1800" baseline="30000" dirty="0" smtClean="0">
                <a:latin typeface="Arial Narrow" pitchFamily="34" charset="0"/>
              </a:rPr>
              <a:t>6</a:t>
            </a:r>
            <a:r>
              <a:rPr lang="en-US" sz="1800" dirty="0" smtClean="0">
                <a:latin typeface="Arial Narrow" pitchFamily="34" charset="0"/>
              </a:rPr>
              <a:t> they are not to ‘honor their father or mother’ with it. Thus you nullify the word of God for the sake of your tradition. </a:t>
            </a:r>
            <a:r>
              <a:rPr lang="en-US" sz="1800" baseline="30000" dirty="0" smtClean="0">
                <a:latin typeface="Arial Narrow" pitchFamily="34" charset="0"/>
              </a:rPr>
              <a:t>7</a:t>
            </a:r>
            <a:r>
              <a:rPr lang="en-US" sz="1800" dirty="0" smtClean="0">
                <a:latin typeface="Arial Narrow" pitchFamily="34" charset="0"/>
              </a:rPr>
              <a:t> You hypocrites! Isaiah was right when</a:t>
            </a:r>
            <a:endParaRPr lang="en-US" sz="1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51892"/>
            <a:ext cx="5186362" cy="264212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15:7–8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假冒為善的人哪，以賽亞指著你們說的預言是不錯的。他說：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這百姓用嘴唇尊敬我， 心卻遠離我； </a:t>
            </a:r>
          </a:p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 You hypocrites! Isaiah was right when he prophesied about you: </a:t>
            </a:r>
            <a:r>
              <a:rPr lang="en-US" baseline="30000" dirty="0" smtClean="0"/>
              <a:t>8</a:t>
            </a:r>
            <a:r>
              <a:rPr lang="en-US" dirty="0" smtClean="0"/>
              <a:t> “ ‘These people honor me with their lips, but their hearts are far from 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51892"/>
            <a:ext cx="5186362" cy="264212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15:10–11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耶穌就叫了眾人來，對他們說：「你們要聽，也要明白。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入口的不能污穢人，出口的乃能污穢人。」 </a:t>
            </a:r>
          </a:p>
          <a:p>
            <a:pPr marL="0" indent="0">
              <a:buNone/>
            </a:pPr>
            <a:r>
              <a:rPr lang="en-US" baseline="30000" dirty="0" smtClean="0"/>
              <a:t>10</a:t>
            </a:r>
            <a:r>
              <a:rPr lang="en-US" dirty="0" smtClean="0"/>
              <a:t> Jesus called the crowd to him and said, “Listen and understand. </a:t>
            </a:r>
            <a:r>
              <a:rPr lang="en-US" baseline="30000" dirty="0" smtClean="0"/>
              <a:t>11</a:t>
            </a:r>
            <a:r>
              <a:rPr lang="en-US" dirty="0" smtClean="0"/>
              <a:t> What goes into someone’s mouth does not defile them, but what comes out of their mouth, that is what defiles them.”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51892"/>
            <a:ext cx="5186362" cy="264212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15:17–18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豈不知凡入口的，是運到肚子裏，又落在茅廁裏嗎？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惟獨出口的，是從心裏發出來的，這才污穢人。 </a:t>
            </a:r>
          </a:p>
          <a:p>
            <a:pPr marL="0" indent="0">
              <a:buNone/>
            </a:pPr>
            <a:r>
              <a:rPr lang="en-US" baseline="30000" dirty="0" smtClean="0"/>
              <a:t>17</a:t>
            </a:r>
            <a:r>
              <a:rPr lang="en-US" dirty="0" smtClean="0"/>
              <a:t> “Don’t you see that whatever enters the mouth goes into the stomach and then out of the body? </a:t>
            </a:r>
            <a:r>
              <a:rPr lang="en-US" baseline="30000" dirty="0" smtClean="0"/>
              <a:t>18</a:t>
            </a:r>
            <a:r>
              <a:rPr lang="en-US" dirty="0" smtClean="0"/>
              <a:t> But the things that come out of a person’s mouth come from the heart, and these defile them.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51892"/>
            <a:ext cx="5186362" cy="264212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15:19–20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因為從心裏發出來的，有惡念、凶殺、姦淫、苟合、偷盜、妄證、謗讟。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這都是污穢人的；至於不洗手吃飯，那卻不污穢人。」 </a:t>
            </a:r>
          </a:p>
          <a:p>
            <a:pPr marL="0" indent="0">
              <a:buNone/>
            </a:pPr>
            <a:r>
              <a:rPr lang="en-US" baseline="30000" dirty="0" smtClean="0"/>
              <a:t>19</a:t>
            </a:r>
            <a:r>
              <a:rPr lang="en-US" dirty="0" smtClean="0"/>
              <a:t> For out of the heart come evil thoughts—murder, adultery, sexual immorality, theft, false testimony, slander. </a:t>
            </a:r>
            <a:r>
              <a:rPr lang="en-US" baseline="30000" dirty="0" smtClean="0"/>
              <a:t>20</a:t>
            </a:r>
            <a:r>
              <a:rPr lang="en-US" dirty="0" smtClean="0"/>
              <a:t> These are what defile a person; but eating with unwashed hands does not defile them.”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Mark 7:19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因為不是入他的心，乃是入他的肚腹，又落到茅廁裏（ 這是說，各樣的食物都是潔淨的）」； </a:t>
            </a:r>
          </a:p>
          <a:p>
            <a:pPr marL="0" indent="0">
              <a:buNone/>
            </a:pPr>
            <a:r>
              <a:rPr lang="en-US" baseline="30000" dirty="0" smtClean="0"/>
              <a:t>19</a:t>
            </a:r>
            <a:r>
              <a:rPr lang="en-US" dirty="0" smtClean="0"/>
              <a:t> For it doesn’t go into their heart but into their stomach, and then out of the body.” (In saying this, Jesus declared all foods clean.)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2.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真正的虔誠 </a:t>
            </a:r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dirty="0" smtClean="0">
                <a:solidFill>
                  <a:schemeClr val="tx1"/>
                </a:solidFill>
              </a:rPr>
              <a:t>True Piety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人所說的話反映人的虔誠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Our words reflect our piety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James 3:2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原來我們在許多事上都有過失；若有人在話語上沒有過失，他就是完全人，也能勒住自己的全身。</a:t>
            </a:r>
            <a:r>
              <a:rPr lang="zh-TW" altLang="en-US" dirty="0" smtClean="0"/>
              <a:t> </a:t>
            </a:r>
          </a:p>
          <a:p>
            <a:pPr marL="0" indent="0"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 We all stumble in many ways. Anyone who is never at fault in what they say is perfect, able to keep their whole body in check.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2.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真正的虔誠 </a:t>
            </a:r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dirty="0" smtClean="0">
                <a:solidFill>
                  <a:schemeClr val="tx1"/>
                </a:solidFill>
              </a:rPr>
              <a:t>True Piety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人所說的話反映人的虔誠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Our words reflect our piety</a:t>
            </a:r>
          </a:p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神審判人所講的話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dirty="0" smtClean="0"/>
              <a:t>God judges our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295" t="17081" r="30700" b="19677"/>
          <a:stretch>
            <a:fillRect/>
          </a:stretch>
        </p:blipFill>
        <p:spPr bwMode="auto">
          <a:xfrm>
            <a:off x="720279" y="149833"/>
            <a:ext cx="4248472" cy="29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338" y="251892"/>
            <a:ext cx="5186362" cy="264212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12:36–37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我又告訴你們，凡人所說的閒話，當審判的日子，必要句句供出來；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因為要憑你的話定你為義，也要憑你的話定你有罪。」 </a:t>
            </a:r>
          </a:p>
          <a:p>
            <a:pPr marL="0" indent="0">
              <a:buNone/>
            </a:pPr>
            <a:r>
              <a:rPr lang="en-US" baseline="30000" dirty="0" smtClean="0"/>
              <a:t>36</a:t>
            </a:r>
            <a:r>
              <a:rPr lang="en-US" dirty="0" smtClean="0"/>
              <a:t> But I tell you that everyone will have to give account on the day of judgment for every empty word they have spoken. </a:t>
            </a:r>
            <a:r>
              <a:rPr lang="en-US" baseline="30000" dirty="0" smtClean="0"/>
              <a:t>37</a:t>
            </a:r>
            <a:r>
              <a:rPr lang="en-US" dirty="0" smtClean="0"/>
              <a:t> For by your words you will be acquitted, and by your words you will be condemned.”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不錯的。他說： 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8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這百姓用嘴唇尊敬我， 心卻遠離我； 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9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他們將人的吩咐當作道理教導人， 所以拜我也是枉然。」 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10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耶穌就叫了眾人來，對他們說：「你們要聽，也要明白。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11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入口的不能污穢人，出口的乃能污穢人。」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4495" y="35868"/>
            <a:ext cx="3024535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he prophesied about you: </a:t>
            </a:r>
            <a:r>
              <a:rPr lang="en-US" sz="1800" baseline="30000" dirty="0" smtClean="0">
                <a:latin typeface="Arial Narrow" pitchFamily="34" charset="0"/>
              </a:rPr>
              <a:t>8</a:t>
            </a:r>
            <a:r>
              <a:rPr lang="en-US" sz="1800" dirty="0" smtClean="0">
                <a:latin typeface="Arial Narrow" pitchFamily="34" charset="0"/>
              </a:rPr>
              <a:t> “ ‘These people honor me with their lips, but their hearts are far from me. </a:t>
            </a:r>
            <a:r>
              <a:rPr lang="en-US" sz="1800" baseline="30000" dirty="0" smtClean="0">
                <a:latin typeface="Arial Narrow" pitchFamily="34" charset="0"/>
              </a:rPr>
              <a:t>9</a:t>
            </a:r>
            <a:r>
              <a:rPr lang="en-US" sz="1800" dirty="0" smtClean="0">
                <a:latin typeface="Arial Narrow" pitchFamily="34" charset="0"/>
              </a:rPr>
              <a:t> They worship me in vain; their teachings are merely human rules.’” </a:t>
            </a:r>
            <a:r>
              <a:rPr lang="en-US" sz="1800" baseline="30000" dirty="0" smtClean="0">
                <a:latin typeface="Arial Narrow" pitchFamily="34" charset="0"/>
              </a:rPr>
              <a:t>10</a:t>
            </a:r>
            <a:r>
              <a:rPr lang="en-US" sz="1800" dirty="0" smtClean="0">
                <a:latin typeface="Arial Narrow" pitchFamily="34" charset="0"/>
              </a:rPr>
              <a:t> Jesus called the crowd to him and said, “Listen and understand. </a:t>
            </a:r>
            <a:r>
              <a:rPr lang="en-US" sz="1800" baseline="30000" dirty="0" smtClean="0">
                <a:latin typeface="Arial Narrow" pitchFamily="34" charset="0"/>
              </a:rPr>
              <a:t>11</a:t>
            </a:r>
            <a:r>
              <a:rPr lang="en-US" sz="1800" dirty="0" smtClean="0">
                <a:latin typeface="Arial Narrow" pitchFamily="34" charset="0"/>
              </a:rPr>
              <a:t> What goes into someone’s mouth does not defile them, but what comes out of their mouth, that is what defiles them.”</a:t>
            </a:r>
            <a:endParaRPr lang="en-US" sz="1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2.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真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正的虔誠 </a:t>
            </a:r>
            <a: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dirty="0" smtClean="0">
                <a:solidFill>
                  <a:schemeClr val="tx1"/>
                </a:solidFill>
              </a:rPr>
              <a:t>True Piety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人所說的話反映人的虔誠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Our words reflect our piety</a:t>
            </a:r>
          </a:p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神審判人所講的話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dirty="0" smtClean="0"/>
              <a:t>God judges our words</a:t>
            </a:r>
          </a:p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只有清潔的心才能帶來真正的虔誠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 smtClean="0"/>
              <a:t>Only a clean heart can bring out true piety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51892"/>
            <a:ext cx="5186362" cy="264212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15:18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惟獨出口的，是從心裏發出來的，這才污穢人。 </a:t>
            </a:r>
          </a:p>
          <a:p>
            <a:pPr marL="0" indent="0">
              <a:buNone/>
            </a:pPr>
            <a:r>
              <a:rPr lang="en-US" baseline="30000" dirty="0" smtClean="0"/>
              <a:t>18</a:t>
            </a:r>
            <a:r>
              <a:rPr lang="en-US" dirty="0" smtClean="0"/>
              <a:t> But the things that come out of a person’s mouth come from the heart, and these defile them.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Psalm 51:10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上帝啊，求你為我造清潔的心， 使我裏面重新有正直的靈。 </a:t>
            </a:r>
          </a:p>
          <a:p>
            <a:pPr marL="0" indent="0">
              <a:buNone/>
            </a:pPr>
            <a:r>
              <a:rPr lang="en-US" baseline="30000" dirty="0" smtClean="0"/>
              <a:t>10</a:t>
            </a:r>
            <a:r>
              <a:rPr lang="en-US" dirty="0" smtClean="0"/>
              <a:t> Create in me a pure heart, O God, and renew a steadfast spirit within 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 Corinthians 5:17 </a:t>
            </a:r>
          </a:p>
          <a:p>
            <a:pPr marL="0" indent="0">
              <a:buNone/>
            </a:pPr>
            <a:r>
              <a:rPr lang="en-US" baseline="30000" dirty="0" smtClean="0"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若有人在基督裏，他就是新造的人，舊事已過，都變成新的了。 </a:t>
            </a:r>
          </a:p>
          <a:p>
            <a:pPr marL="0" indent="0">
              <a:buNone/>
            </a:pPr>
            <a:r>
              <a:rPr lang="en-US" baseline="30000" dirty="0" smtClean="0"/>
              <a:t>17</a:t>
            </a:r>
            <a:r>
              <a:rPr lang="en-US" dirty="0" smtClean="0"/>
              <a:t> Therefore, if anyone is in Christ, the new creation has come: The old has gone, the new is here!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當時，門徒進前來對他說：「法利賽人聽見這話，不服，你知道嗎？」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耶穌回答說：「凡栽種的物，若不是我天父栽種的，必要拔出來。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任憑他們吧！他們是瞎眼領路的；若是瞎子領瞎子，兩個人都要掉在坑裏。」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彼得對耶穌說：「請將這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12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Then the disciples came to him and asked, “Do you know that the Pharisees were offended when they heard this?”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13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He replied, “Every plant that my heavenly Father has not planted will be pulled up by the roots.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14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Leave them; they are blind guides. If the blind lead the blind, both will fall into a pit.”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15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Peter said, “Explain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6" y="130051"/>
            <a:ext cx="2448272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比喻講給我們聽。」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耶穌說：「你們到如今還不明白嗎？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豈不知凡入口的，是運到肚子裏，又落在茅廁裏嗎？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惟獨出口的，是從心裏發出來的，這才污穢人。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因為從心裏發出來的，有惡念、凶殺、姦淫、苟合、偷盜、妄證、謗讟。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the parable to us.”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16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“Are you still so dull?” Jesus asked them.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17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“Don’t you see that whatever enters the mouth goes into the stomach and then out of the body?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18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But the things that come out of a person’s mouth come from the heart, and these defile them.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19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For out of the heart come evil thoughts—murder, adultery, sexual immorality, theft, false testimony, slander. 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這都是污穢人的；至於不洗手吃飯，那卻不污穢人。」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20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These are what defile a person; but eating with unwashed hands does not defile them.” 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006475"/>
            <a:ext cx="5761038" cy="695325"/>
          </a:xfrm>
        </p:spPr>
        <p:txBody>
          <a:bodyPr/>
          <a:lstStyle/>
          <a:p>
            <a:r>
              <a:rPr lang="zh-HK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枉然的虔誠 </a:t>
            </a:r>
            <a:r>
              <a:rPr lang="en-US" altLang="zh-CN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CN" sz="2800" b="1" dirty="0" smtClean="0">
                <a:solidFill>
                  <a:schemeClr val="tx1"/>
                </a:solidFill>
                <a:latin typeface="+mn-lt"/>
                <a:ea typeface="HanWang WeiBeiMedium-Gb5" pitchFamily="2" charset="-120"/>
              </a:rPr>
              <a:t>Worthless Piety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303" y="1980084"/>
            <a:ext cx="4032727" cy="828022"/>
          </a:xfrm>
        </p:spPr>
        <p:txBody>
          <a:bodyPr/>
          <a:lstStyle/>
          <a:p>
            <a:r>
              <a:rPr lang="zh-TW" altLang="en-US" sz="2000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dirty="0" smtClean="0">
                <a:latin typeface="+mn-ea"/>
              </a:rPr>
              <a:t>Matthew </a:t>
            </a:r>
            <a:r>
              <a:rPr lang="en-US" dirty="0" smtClean="0"/>
              <a:t>15:1-20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751" t="25077" r="37787" b="5132"/>
          <a:stretch>
            <a:fillRect/>
          </a:stretch>
        </p:blipFill>
        <p:spPr bwMode="auto">
          <a:xfrm>
            <a:off x="864295" y="0"/>
            <a:ext cx="398219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536" t="19504" r="38778" b="13016"/>
          <a:stretch>
            <a:fillRect/>
          </a:stretch>
        </p:blipFill>
        <p:spPr bwMode="auto">
          <a:xfrm>
            <a:off x="905122" y="0"/>
            <a:ext cx="384760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101825</TotalTime>
  <Words>2298</Words>
  <Application>Microsoft Office PowerPoint</Application>
  <PresentationFormat>Custom</PresentationFormat>
  <Paragraphs>119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Diseño predeterminado</vt:lpstr>
      <vt:lpstr>馬太福音 Matthew 15:1-20</vt:lpstr>
      <vt:lpstr>Slide 2</vt:lpstr>
      <vt:lpstr>Slide 3</vt:lpstr>
      <vt:lpstr>Slide 4</vt:lpstr>
      <vt:lpstr>Slide 5</vt:lpstr>
      <vt:lpstr>Slide 6</vt:lpstr>
      <vt:lpstr>枉然的虔誠  Worthless Piety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1.枉然的虔誠 Worthless Piety</vt:lpstr>
      <vt:lpstr>Slide 17</vt:lpstr>
      <vt:lpstr>煉獄Purgatory</vt:lpstr>
      <vt:lpstr>1.枉然的虔誠 Worthless Piety</vt:lpstr>
      <vt:lpstr>Slide 20</vt:lpstr>
      <vt:lpstr>Slide 21</vt:lpstr>
      <vt:lpstr>Slide 22</vt:lpstr>
      <vt:lpstr>Slide 23</vt:lpstr>
      <vt:lpstr>Slide 24</vt:lpstr>
      <vt:lpstr>2. 真正的虔誠  True Piety</vt:lpstr>
      <vt:lpstr>Slide 26</vt:lpstr>
      <vt:lpstr>2. 真正的虔誠  True Piety</vt:lpstr>
      <vt:lpstr>Slide 28</vt:lpstr>
      <vt:lpstr>Slide 29</vt:lpstr>
      <vt:lpstr>2. 真正的虔誠  True Piety</vt:lpstr>
      <vt:lpstr>Slide 31</vt:lpstr>
      <vt:lpstr>Slide 32</vt:lpstr>
      <vt:lpstr>Slide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2111</cp:revision>
  <dcterms:created xsi:type="dcterms:W3CDTF">2010-05-23T14:28:12Z</dcterms:created>
  <dcterms:modified xsi:type="dcterms:W3CDTF">2017-08-26T14:26:18Z</dcterms:modified>
</cp:coreProperties>
</file>