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sldIdLst>
    <p:sldId id="450" r:id="rId2"/>
    <p:sldId id="451" r:id="rId3"/>
    <p:sldId id="452" r:id="rId4"/>
    <p:sldId id="449" r:id="rId5"/>
    <p:sldId id="453" r:id="rId6"/>
    <p:sldId id="455" r:id="rId7"/>
    <p:sldId id="454" r:id="rId8"/>
    <p:sldId id="457" r:id="rId9"/>
    <p:sldId id="456" r:id="rId10"/>
    <p:sldId id="458" r:id="rId11"/>
    <p:sldId id="265" r:id="rId12"/>
    <p:sldId id="428" r:id="rId13"/>
    <p:sldId id="429" r:id="rId14"/>
    <p:sldId id="434" r:id="rId15"/>
    <p:sldId id="437" r:id="rId16"/>
    <p:sldId id="447" r:id="rId17"/>
    <p:sldId id="44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218" autoAdjust="0"/>
    <p:restoredTop sz="94660"/>
  </p:normalViewPr>
  <p:slideViewPr>
    <p:cSldViewPr snapToGrid="0">
      <p:cViewPr>
        <p:scale>
          <a:sx n="75" d="100"/>
          <a:sy n="75" d="100"/>
        </p:scale>
        <p:origin x="-586" y="-365"/>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5" name="Rectangle 4"/>
          <p:cNvSpPr/>
          <p:nvPr userDrawn="1"/>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descr="Celestia-R1---OverlayContentHD.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5" y="1786"/>
            <a:ext cx="12188825" cy="6856214"/>
          </a:xfrm>
          <a:prstGeom prst="rect">
            <a:avLst/>
          </a:prstGeom>
        </p:spPr>
      </p:pic>
      <p:sp>
        <p:nvSpPr>
          <p:cNvPr id="11" name="TextBox 10"/>
          <p:cNvSpPr txBox="1"/>
          <p:nvPr userDrawn="1"/>
        </p:nvSpPr>
        <p:spPr>
          <a:xfrm>
            <a:off x="10241042" y="274498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2" name="TextBox 11"/>
          <p:cNvSpPr txBox="1"/>
          <p:nvPr userDrawn="1"/>
        </p:nvSpPr>
        <p:spPr>
          <a:xfrm>
            <a:off x="491450" y="8251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3" name="Title 1"/>
          <p:cNvSpPr>
            <a:spLocks noGrp="1"/>
          </p:cNvSpPr>
          <p:nvPr>
            <p:ph type="title"/>
          </p:nvPr>
        </p:nvSpPr>
        <p:spPr>
          <a:xfrm>
            <a:off x="995442" y="611387"/>
            <a:ext cx="9550399" cy="2743199"/>
          </a:xfrm>
        </p:spPr>
        <p:txBody>
          <a:bodyPr anchor="ctr">
            <a:normAutofit/>
          </a:bodyPr>
          <a:lstStyle>
            <a:lvl1pPr algn="l">
              <a:defRPr sz="3200" b="0" cap="none">
                <a:solidFill>
                  <a:schemeClr val="tx1"/>
                </a:solidFill>
              </a:defRPr>
            </a:lvl1pPr>
          </a:lstStyle>
          <a:p>
            <a:r>
              <a:rPr lang="en-US" dirty="0" smtClean="0"/>
              <a:t>Click to edit Master title style</a:t>
            </a:r>
            <a:endParaRPr lang="en-US" dirty="0"/>
          </a:p>
        </p:txBody>
      </p:sp>
      <p:sp>
        <p:nvSpPr>
          <p:cNvPr id="14" name="Text Placeholder 9"/>
          <p:cNvSpPr>
            <a:spLocks noGrp="1"/>
          </p:cNvSpPr>
          <p:nvPr>
            <p:ph type="body" sz="quarter" idx="13"/>
          </p:nvPr>
        </p:nvSpPr>
        <p:spPr>
          <a:xfrm>
            <a:off x="1101050" y="3354586"/>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15" name="Text Placeholder 2"/>
          <p:cNvSpPr>
            <a:spLocks noGrp="1"/>
          </p:cNvSpPr>
          <p:nvPr>
            <p:ph type="body" idx="1"/>
          </p:nvPr>
        </p:nvSpPr>
        <p:spPr>
          <a:xfrm>
            <a:off x="690640" y="4345186"/>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6" name="Date Placeholder 3"/>
          <p:cNvSpPr txBox="1">
            <a:spLocks/>
          </p:cNvSpPr>
          <p:nvPr userDrawn="1"/>
        </p:nvSpPr>
        <p:spPr>
          <a:xfrm>
            <a:off x="1100455" y="6461571"/>
            <a:ext cx="2472271" cy="365125"/>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61BEF0D-F0BB-DE4B-95CE-6DB70DBA9567}" type="datetimeFigureOut">
              <a:rPr lang="en-US" smtClean="0"/>
              <a:pPr/>
              <a:t>10/8/2017</a:t>
            </a:fld>
            <a:endParaRPr lang="en-US" dirty="0"/>
          </a:p>
        </p:txBody>
      </p:sp>
      <p:sp>
        <p:nvSpPr>
          <p:cNvPr id="17" name="Slide Number Placeholder 5"/>
          <p:cNvSpPr txBox="1">
            <a:spLocks/>
          </p:cNvSpPr>
          <p:nvPr userDrawn="1"/>
        </p:nvSpPr>
        <p:spPr>
          <a:xfrm>
            <a:off x="9903633" y="6461571"/>
            <a:ext cx="1312025" cy="365125"/>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2724344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pPr/>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pPr/>
              <a:t>10/8/2017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pPr/>
              <a:t>10/8/2017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pPr/>
              <a:t>10/8/2017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pPr/>
              <a:t>10/8/2017</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pPr/>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pPr/>
              <a:t>10/8/2017</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331178" y="1714308"/>
            <a:ext cx="5867399" cy="5262979"/>
          </a:xfrm>
          <a:prstGeom prst="rect">
            <a:avLst/>
          </a:prstGeom>
        </p:spPr>
        <p:txBody>
          <a:bodyPr wrap="square">
            <a:spAutoFit/>
          </a:bodyPr>
          <a:lstStyle/>
          <a:p>
            <a:r>
              <a:rPr lang="en-US" sz="2800" dirty="0">
                <a:solidFill>
                  <a:srgbClr val="FFFF00"/>
                </a:solidFill>
              </a:rPr>
              <a:t>Do not rebuke an older man but encourage him as you would a father, younger men as brothers, </a:t>
            </a:r>
            <a:r>
              <a:rPr lang="en-US" sz="2800" b="1" baseline="30000" dirty="0">
                <a:solidFill>
                  <a:srgbClr val="FFFF00"/>
                </a:solidFill>
              </a:rPr>
              <a:t>2 </a:t>
            </a:r>
            <a:r>
              <a:rPr lang="en-US" sz="2800" dirty="0">
                <a:solidFill>
                  <a:srgbClr val="FFFF00"/>
                </a:solidFill>
              </a:rPr>
              <a:t>older women as mothers, younger women as sisters, in all purity.</a:t>
            </a:r>
          </a:p>
          <a:p>
            <a:r>
              <a:rPr lang="en-US" sz="2800" b="1" baseline="30000" dirty="0">
                <a:solidFill>
                  <a:srgbClr val="FFFF00"/>
                </a:solidFill>
              </a:rPr>
              <a:t>3 </a:t>
            </a:r>
            <a:r>
              <a:rPr lang="en-US" sz="2800" dirty="0">
                <a:solidFill>
                  <a:srgbClr val="FFFF00"/>
                </a:solidFill>
              </a:rPr>
              <a:t>Honor widows who are truly widows. </a:t>
            </a:r>
            <a:r>
              <a:rPr lang="en-US" sz="2800" b="1" baseline="30000" dirty="0">
                <a:solidFill>
                  <a:srgbClr val="FFFF00"/>
                </a:solidFill>
              </a:rPr>
              <a:t>4 </a:t>
            </a:r>
            <a:r>
              <a:rPr lang="en-US" sz="2800" dirty="0">
                <a:solidFill>
                  <a:srgbClr val="FFFF00"/>
                </a:solidFill>
              </a:rPr>
              <a:t>But if a widow has children or grandchildren, let them first learn to show godliness to their own household and to make some return to their parents, for this is pleasing in the sight of God. </a:t>
            </a:r>
          </a:p>
        </p:txBody>
      </p:sp>
      <p:sp>
        <p:nvSpPr>
          <p:cNvPr id="5" name="Title 4"/>
          <p:cNvSpPr>
            <a:spLocks noGrp="1"/>
          </p:cNvSpPr>
          <p:nvPr>
            <p:ph type="title"/>
          </p:nvPr>
        </p:nvSpPr>
        <p:spPr>
          <a:xfrm>
            <a:off x="1097280" y="286603"/>
            <a:ext cx="10058400" cy="979489"/>
          </a:xfrm>
        </p:spPr>
        <p:txBody>
          <a:bodyPr>
            <a:normAutofit/>
          </a:bodyPr>
          <a:lstStyle/>
          <a:p>
            <a:r>
              <a:rPr lang="en-US" dirty="0" smtClean="0">
                <a:solidFill>
                  <a:schemeClr val="bg1"/>
                </a:solidFill>
              </a:rPr>
              <a:t>1 Timothy 5:1-6:2a</a:t>
            </a:r>
          </a:p>
        </p:txBody>
      </p:sp>
      <p:sp>
        <p:nvSpPr>
          <p:cNvPr id="6" name="Rectangle 5"/>
          <p:cNvSpPr/>
          <p:nvPr/>
        </p:nvSpPr>
        <p:spPr>
          <a:xfrm>
            <a:off x="6198576" y="1714308"/>
            <a:ext cx="5503986" cy="5016758"/>
          </a:xfrm>
          <a:prstGeom prst="rect">
            <a:avLst/>
          </a:prstGeom>
        </p:spPr>
        <p:txBody>
          <a:bodyPr wrap="square">
            <a:spAutoFit/>
          </a:bodyPr>
          <a:lstStyle/>
          <a:p>
            <a:r>
              <a:rPr lang="zh-CN" altLang="en-US" sz="3200" dirty="0">
                <a:solidFill>
                  <a:schemeClr val="bg1"/>
                </a:solidFill>
                <a:latin typeface="DFKai-SB" panose="03000509000000000000" pitchFamily="65" charset="-120"/>
                <a:ea typeface="DFKai-SB" panose="03000509000000000000" pitchFamily="65" charset="-120"/>
              </a:rPr>
              <a:t>不可严责老年人，只要劝他如同父亲；劝少年人如同弟兄； </a:t>
            </a:r>
            <a:r>
              <a:rPr lang="en-US" altLang="zh-CN" sz="3200" b="1" baseline="30000" dirty="0">
                <a:solidFill>
                  <a:schemeClr val="bg1"/>
                </a:solidFill>
                <a:latin typeface="DFKai-SB" panose="03000509000000000000" pitchFamily="65" charset="-120"/>
                <a:ea typeface="DFKai-SB" panose="03000509000000000000" pitchFamily="65" charset="-120"/>
              </a:rPr>
              <a:t>2 </a:t>
            </a:r>
            <a:r>
              <a:rPr lang="zh-CN" altLang="en-US" sz="3200" dirty="0">
                <a:solidFill>
                  <a:schemeClr val="bg1"/>
                </a:solidFill>
                <a:latin typeface="DFKai-SB" panose="03000509000000000000" pitchFamily="65" charset="-120"/>
                <a:ea typeface="DFKai-SB" panose="03000509000000000000" pitchFamily="65" charset="-120"/>
              </a:rPr>
              <a:t>劝老年妇女如同母亲；劝少年妇女如同姐妹，总要清清洁洁的。 </a:t>
            </a:r>
            <a:r>
              <a:rPr lang="en-US" altLang="zh-CN" sz="3200" b="1" baseline="30000" dirty="0">
                <a:solidFill>
                  <a:schemeClr val="bg1"/>
                </a:solidFill>
                <a:latin typeface="DFKai-SB" panose="03000509000000000000" pitchFamily="65" charset="-120"/>
                <a:ea typeface="DFKai-SB" panose="03000509000000000000" pitchFamily="65" charset="-120"/>
              </a:rPr>
              <a:t>3 </a:t>
            </a:r>
            <a:r>
              <a:rPr lang="zh-CN" altLang="en-US" sz="3200" dirty="0">
                <a:solidFill>
                  <a:schemeClr val="bg1"/>
                </a:solidFill>
                <a:latin typeface="DFKai-SB" panose="03000509000000000000" pitchFamily="65" charset="-120"/>
                <a:ea typeface="DFKai-SB" panose="03000509000000000000" pitchFamily="65" charset="-120"/>
              </a:rPr>
              <a:t>要尊敬那真为寡妇的。 </a:t>
            </a:r>
            <a:r>
              <a:rPr lang="en-US" altLang="zh-CN" sz="3200" b="1" baseline="30000" dirty="0">
                <a:solidFill>
                  <a:schemeClr val="bg1"/>
                </a:solidFill>
                <a:latin typeface="DFKai-SB" panose="03000509000000000000" pitchFamily="65" charset="-120"/>
                <a:ea typeface="DFKai-SB" panose="03000509000000000000" pitchFamily="65" charset="-120"/>
              </a:rPr>
              <a:t>4 </a:t>
            </a:r>
            <a:r>
              <a:rPr lang="zh-CN" altLang="en-US" sz="3200" dirty="0">
                <a:solidFill>
                  <a:schemeClr val="bg1"/>
                </a:solidFill>
                <a:latin typeface="DFKai-SB" panose="03000509000000000000" pitchFamily="65" charset="-120"/>
                <a:ea typeface="DFKai-SB" panose="03000509000000000000" pitchFamily="65" charset="-120"/>
              </a:rPr>
              <a:t>若寡妇有儿女，或有孙子、孙女，便叫他们先在自己家中学着行孝，报答亲恩，因为这在神面前是可悦纳的。 </a:t>
            </a:r>
            <a:endParaRPr lang="zh-CN" altLang="en-US" sz="3200" baseline="30000" dirty="0">
              <a:solidFill>
                <a:schemeClr val="bg1"/>
              </a:solidFill>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2263067516"/>
      </p:ext>
    </p:extLst>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331178" y="1714308"/>
            <a:ext cx="5867399" cy="2677656"/>
          </a:xfrm>
          <a:prstGeom prst="rect">
            <a:avLst/>
          </a:prstGeom>
        </p:spPr>
        <p:txBody>
          <a:bodyPr wrap="square">
            <a:spAutoFit/>
          </a:bodyPr>
          <a:lstStyle/>
          <a:p>
            <a:r>
              <a:rPr lang="en-US" sz="2800" dirty="0">
                <a:solidFill>
                  <a:schemeClr val="bg1"/>
                </a:solidFill>
              </a:rPr>
              <a:t> </a:t>
            </a:r>
            <a:r>
              <a:rPr lang="en-US" sz="2800" b="1" baseline="30000" dirty="0">
                <a:solidFill>
                  <a:schemeClr val="bg1"/>
                </a:solidFill>
              </a:rPr>
              <a:t>2 </a:t>
            </a:r>
            <a:r>
              <a:rPr lang="en-US" sz="2800" dirty="0">
                <a:solidFill>
                  <a:schemeClr val="bg1"/>
                </a:solidFill>
              </a:rPr>
              <a:t>Those who have believing masters must not be disrespectful on the ground that they are brothers; rather they must serve all the better since those who benefit by their good service are believers and beloved.</a:t>
            </a:r>
          </a:p>
        </p:txBody>
      </p:sp>
      <p:sp>
        <p:nvSpPr>
          <p:cNvPr id="5" name="Title 4"/>
          <p:cNvSpPr>
            <a:spLocks noGrp="1"/>
          </p:cNvSpPr>
          <p:nvPr>
            <p:ph type="title"/>
          </p:nvPr>
        </p:nvSpPr>
        <p:spPr>
          <a:xfrm>
            <a:off x="1097280" y="286603"/>
            <a:ext cx="10058400" cy="979489"/>
          </a:xfrm>
        </p:spPr>
        <p:txBody>
          <a:bodyPr>
            <a:normAutofit/>
          </a:bodyPr>
          <a:lstStyle/>
          <a:p>
            <a:r>
              <a:rPr lang="en-US" dirty="0" smtClean="0">
                <a:solidFill>
                  <a:schemeClr val="bg1"/>
                </a:solidFill>
              </a:rPr>
              <a:t>1 Timothy 5:1-6:2a</a:t>
            </a:r>
          </a:p>
        </p:txBody>
      </p:sp>
      <p:sp>
        <p:nvSpPr>
          <p:cNvPr id="6" name="Rectangle 5"/>
          <p:cNvSpPr/>
          <p:nvPr/>
        </p:nvSpPr>
        <p:spPr>
          <a:xfrm>
            <a:off x="6198576" y="1714308"/>
            <a:ext cx="5503986" cy="2062103"/>
          </a:xfrm>
          <a:prstGeom prst="rect">
            <a:avLst/>
          </a:prstGeom>
        </p:spPr>
        <p:txBody>
          <a:bodyPr wrap="square">
            <a:spAutoFit/>
          </a:bodyPr>
          <a:lstStyle/>
          <a:p>
            <a:r>
              <a:rPr lang="en-US" altLang="zh-CN" sz="3200" b="1" baseline="30000" dirty="0" smtClean="0">
                <a:solidFill>
                  <a:srgbClr val="FFFF00"/>
                </a:solidFill>
                <a:latin typeface="DFKai-SB" panose="03000509000000000000" pitchFamily="65" charset="-120"/>
                <a:ea typeface="DFKai-SB" panose="03000509000000000000" pitchFamily="65" charset="-120"/>
              </a:rPr>
              <a:t>2</a:t>
            </a:r>
            <a:r>
              <a:rPr lang="en-US" altLang="zh-CN" sz="3200" b="1" baseline="30000" dirty="0">
                <a:solidFill>
                  <a:srgbClr val="FFFF00"/>
                </a:solidFill>
                <a:latin typeface="DFKai-SB" panose="03000509000000000000" pitchFamily="65" charset="-120"/>
                <a:ea typeface="DFKai-SB" panose="03000509000000000000" pitchFamily="65" charset="-120"/>
              </a:rPr>
              <a:t> </a:t>
            </a:r>
            <a:r>
              <a:rPr lang="zh-CN" altLang="en-US" sz="3200" dirty="0">
                <a:solidFill>
                  <a:srgbClr val="FFFF00"/>
                </a:solidFill>
                <a:latin typeface="DFKai-SB" panose="03000509000000000000" pitchFamily="65" charset="-120"/>
                <a:ea typeface="DFKai-SB" panose="03000509000000000000" pitchFamily="65" charset="-120"/>
              </a:rPr>
              <a:t>仆人有信道的主人，不可因为与他是弟兄就轻看他，更要加意服侍他，因为得服侍之益处的，是信道蒙爱的。</a:t>
            </a:r>
            <a:endParaRPr lang="zh-CN" altLang="en-US" sz="3200" baseline="30000" dirty="0">
              <a:solidFill>
                <a:srgbClr val="FFFF00"/>
              </a:solidFill>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1889778735"/>
      </p:ext>
    </p:extLst>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Honor the Family of God</a:t>
            </a:r>
            <a:endParaRPr lang="en-US" sz="6000" dirty="0"/>
          </a:p>
        </p:txBody>
      </p:sp>
      <p:sp>
        <p:nvSpPr>
          <p:cNvPr id="6" name="Subtitle 5"/>
          <p:cNvSpPr>
            <a:spLocks noGrp="1"/>
          </p:cNvSpPr>
          <p:nvPr>
            <p:ph type="subTitle" idx="1"/>
          </p:nvPr>
        </p:nvSpPr>
        <p:spPr/>
        <p:txBody>
          <a:bodyPr/>
          <a:lstStyle/>
          <a:p>
            <a:r>
              <a:rPr lang="en-US" dirty="0" smtClean="0"/>
              <a:t>1 Timothy 5:1-6:2a</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19605"/>
            <a:ext cx="10058400" cy="576262"/>
          </a:xfrm>
        </p:spPr>
        <p:txBody>
          <a:bodyPr>
            <a:normAutofit fontScale="90000"/>
          </a:bodyPr>
          <a:lstStyle/>
          <a:p>
            <a:r>
              <a:rPr lang="en-US" dirty="0" smtClean="0"/>
              <a:t>1 Tim 5:1-2</a:t>
            </a:r>
            <a:endParaRPr lang="en-US" dirty="0"/>
          </a:p>
        </p:txBody>
      </p:sp>
      <p:sp>
        <p:nvSpPr>
          <p:cNvPr id="3" name="Rectangle 2"/>
          <p:cNvSpPr/>
          <p:nvPr/>
        </p:nvSpPr>
        <p:spPr>
          <a:xfrm>
            <a:off x="618067" y="821268"/>
            <a:ext cx="10955866" cy="3724096"/>
          </a:xfrm>
          <a:prstGeom prst="rect">
            <a:avLst/>
          </a:prstGeom>
        </p:spPr>
        <p:txBody>
          <a:bodyPr wrap="square">
            <a:spAutoFit/>
          </a:bodyPr>
          <a:lstStyle/>
          <a:p>
            <a:r>
              <a:rPr lang="en-US" sz="3200" dirty="0"/>
              <a:t>Do not rebuke an older man but encourage him as you would a father, younger men as brothers, </a:t>
            </a:r>
            <a:r>
              <a:rPr lang="en-US" sz="3200" b="1" baseline="30000" dirty="0"/>
              <a:t>2 </a:t>
            </a:r>
            <a:r>
              <a:rPr lang="en-US" sz="3200" dirty="0"/>
              <a:t>older women as mothers, younger women as sisters, in all purity</a:t>
            </a:r>
            <a:r>
              <a:rPr lang="en-US" sz="3200" dirty="0" smtClean="0"/>
              <a:t>.</a:t>
            </a:r>
          </a:p>
          <a:p>
            <a:endParaRPr lang="en-US" sz="3200" dirty="0"/>
          </a:p>
          <a:p>
            <a:r>
              <a:rPr lang="en-US" sz="3600" baseline="30000" dirty="0">
                <a:latin typeface="DFKai-SB" panose="03000509000000000000" pitchFamily="65" charset="-120"/>
                <a:ea typeface="DFKai-SB" panose="03000509000000000000" pitchFamily="65" charset="-120"/>
              </a:rPr>
              <a:t>1</a:t>
            </a:r>
            <a:r>
              <a:rPr lang="en-US" sz="3600" dirty="0">
                <a:latin typeface="DFKai-SB" panose="03000509000000000000" pitchFamily="65" charset="-120"/>
                <a:ea typeface="DFKai-SB" panose="03000509000000000000" pitchFamily="65" charset="-120"/>
              </a:rPr>
              <a:t> </a:t>
            </a:r>
            <a:r>
              <a:rPr lang="zh-CN" altLang="en-US" sz="3600" dirty="0">
                <a:latin typeface="DFKai-SB" panose="03000509000000000000" pitchFamily="65" charset="-120"/>
                <a:ea typeface="DFKai-SB" panose="03000509000000000000" pitchFamily="65" charset="-120"/>
              </a:rPr>
              <a:t>不可严责老年人，只要劝他如同父亲；劝少年人如同弟兄；</a:t>
            </a:r>
            <a:r>
              <a:rPr lang="en-US" sz="3600" baseline="30000" dirty="0">
                <a:latin typeface="DFKai-SB" panose="03000509000000000000" pitchFamily="65" charset="-120"/>
                <a:ea typeface="DFKai-SB" panose="03000509000000000000" pitchFamily="65" charset="-120"/>
              </a:rPr>
              <a:t>2</a:t>
            </a:r>
            <a:r>
              <a:rPr lang="en-US" sz="3600" dirty="0">
                <a:latin typeface="DFKai-SB" panose="03000509000000000000" pitchFamily="65" charset="-120"/>
                <a:ea typeface="DFKai-SB" panose="03000509000000000000" pitchFamily="65" charset="-120"/>
              </a:rPr>
              <a:t> </a:t>
            </a:r>
            <a:r>
              <a:rPr lang="zh-CN" altLang="en-US" sz="3600" dirty="0">
                <a:latin typeface="DFKai-SB" panose="03000509000000000000" pitchFamily="65" charset="-120"/>
                <a:ea typeface="DFKai-SB" panose="03000509000000000000" pitchFamily="65" charset="-120"/>
              </a:rPr>
              <a:t>劝老年妇女如同母亲；劝少年妇女如同姊妹；总要清清洁洁的。</a:t>
            </a:r>
            <a:r>
              <a:rPr lang="en-US" sz="3200" dirty="0" smtClean="0"/>
              <a:t>  </a:t>
            </a:r>
            <a:endParaRPr lang="en-US"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19605"/>
            <a:ext cx="10058400" cy="576262"/>
          </a:xfrm>
        </p:spPr>
        <p:txBody>
          <a:bodyPr>
            <a:normAutofit fontScale="90000"/>
          </a:bodyPr>
          <a:lstStyle/>
          <a:p>
            <a:r>
              <a:rPr lang="en-US" i="1" dirty="0" smtClean="0"/>
              <a:t>Luke 2:37</a:t>
            </a:r>
            <a:r>
              <a:rPr lang="en-US" i="1" dirty="0"/>
              <a:t> </a:t>
            </a:r>
            <a:r>
              <a:rPr lang="en-US" i="1" dirty="0" smtClean="0"/>
              <a:t>(NIV) </a:t>
            </a:r>
            <a:endParaRPr lang="en-US" i="1" dirty="0"/>
          </a:p>
        </p:txBody>
      </p:sp>
      <p:sp>
        <p:nvSpPr>
          <p:cNvPr id="3" name="Rectangle 2"/>
          <p:cNvSpPr/>
          <p:nvPr/>
        </p:nvSpPr>
        <p:spPr>
          <a:xfrm>
            <a:off x="440267" y="1117602"/>
            <a:ext cx="10955866" cy="2677656"/>
          </a:xfrm>
          <a:prstGeom prst="rect">
            <a:avLst/>
          </a:prstGeom>
        </p:spPr>
        <p:txBody>
          <a:bodyPr wrap="square">
            <a:spAutoFit/>
          </a:bodyPr>
          <a:lstStyle/>
          <a:p>
            <a:r>
              <a:rPr lang="en-US" sz="3600" i="1" dirty="0"/>
              <a:t>She did not depart from the temple, worshiping with fasting and prayer night and day. </a:t>
            </a:r>
            <a:endParaRPr lang="en-US" sz="3600" i="1" dirty="0" smtClean="0"/>
          </a:p>
          <a:p>
            <a:endParaRPr lang="en-US" sz="3600" i="1" baseline="30000" dirty="0"/>
          </a:p>
          <a:p>
            <a:r>
              <a:rPr lang="en-US" sz="3600" baseline="30000" dirty="0" smtClean="0">
                <a:latin typeface="DFKai-SB" panose="03000509000000000000" pitchFamily="65" charset="-120"/>
                <a:ea typeface="DFKai-SB" panose="03000509000000000000" pitchFamily="65" charset="-120"/>
              </a:rPr>
              <a:t>37</a:t>
            </a:r>
            <a:r>
              <a:rPr lang="en-US" sz="3600" dirty="0" smtClean="0">
                <a:latin typeface="DFKai-SB" panose="03000509000000000000" pitchFamily="65" charset="-120"/>
                <a:ea typeface="DFKai-SB" panose="03000509000000000000" pitchFamily="65" charset="-120"/>
              </a:rPr>
              <a:t> </a:t>
            </a:r>
            <a:r>
              <a:rPr lang="zh-CN" altLang="en-US" sz="3600" dirty="0">
                <a:latin typeface="DFKai-SB" panose="03000509000000000000" pitchFamily="65" charset="-120"/>
                <a:ea typeface="DFKai-SB" panose="03000509000000000000" pitchFamily="65" charset="-120"/>
              </a:rPr>
              <a:t>现在已经八十四岁，并不离开圣殿，禁食祈求，昼夜事</a:t>
            </a:r>
            <a:r>
              <a:rPr lang="zh-CN" altLang="en-US" sz="3600" dirty="0" smtClean="0">
                <a:latin typeface="DFKai-SB" panose="03000509000000000000" pitchFamily="65" charset="-120"/>
                <a:ea typeface="DFKai-SB" panose="03000509000000000000" pitchFamily="65" charset="-120"/>
              </a:rPr>
              <a:t>奉神</a:t>
            </a:r>
            <a:r>
              <a:rPr lang="zh-CN" altLang="en-US" sz="3600" dirty="0">
                <a:latin typeface="DFKai-SB" panose="03000509000000000000" pitchFamily="65" charset="-120"/>
                <a:ea typeface="DFKai-SB" panose="03000509000000000000" pitchFamily="65" charset="-120"/>
              </a:rPr>
              <a:t>。</a:t>
            </a:r>
            <a:endParaRPr lang="en-US" sz="4800" dirty="0">
              <a:latin typeface="DFKai-SB" panose="03000509000000000000" pitchFamily="65" charset="-120"/>
              <a:ea typeface="DFKai-SB" panose="03000509000000000000" pitchFamily="65" charset="-12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19605"/>
            <a:ext cx="10058400" cy="576262"/>
          </a:xfrm>
        </p:spPr>
        <p:txBody>
          <a:bodyPr>
            <a:normAutofit fontScale="90000"/>
          </a:bodyPr>
          <a:lstStyle/>
          <a:p>
            <a:r>
              <a:rPr lang="en-US" i="1" dirty="0"/>
              <a:t>Timothy 4:14–15 </a:t>
            </a:r>
            <a:endParaRPr lang="en-US" dirty="0"/>
          </a:p>
        </p:txBody>
      </p:sp>
      <p:sp>
        <p:nvSpPr>
          <p:cNvPr id="3" name="Rectangle 2"/>
          <p:cNvSpPr/>
          <p:nvPr/>
        </p:nvSpPr>
        <p:spPr>
          <a:xfrm>
            <a:off x="440267" y="1117602"/>
            <a:ext cx="10955866" cy="3334246"/>
          </a:xfrm>
          <a:prstGeom prst="rect">
            <a:avLst/>
          </a:prstGeom>
        </p:spPr>
        <p:txBody>
          <a:bodyPr wrap="square">
            <a:spAutoFit/>
          </a:bodyPr>
          <a:lstStyle/>
          <a:p>
            <a:r>
              <a:rPr lang="en-US" sz="2800" i="1" baseline="30000" dirty="0"/>
              <a:t>14 </a:t>
            </a:r>
            <a:r>
              <a:rPr lang="en-US" sz="2800" i="1" dirty="0"/>
              <a:t>Do not neglect your gift, which was given you through prophecy when the body of elders laid their hands on you. </a:t>
            </a:r>
            <a:r>
              <a:rPr lang="en-US" sz="2800" i="1" baseline="30000" dirty="0"/>
              <a:t>15 </a:t>
            </a:r>
            <a:r>
              <a:rPr lang="en-US" sz="2800" i="1" dirty="0"/>
              <a:t>Be diligent in these matters; give yourself wholly to them, so that everyone may see your progress. </a:t>
            </a:r>
            <a:r>
              <a:rPr lang="en-US" sz="2800" i="1" dirty="0" smtClean="0"/>
              <a:t>1</a:t>
            </a:r>
            <a:endParaRPr lang="en-US" sz="2800" i="1" dirty="0"/>
          </a:p>
          <a:p>
            <a:endParaRPr lang="en-US" sz="2800" baseline="30000" dirty="0" smtClean="0"/>
          </a:p>
          <a:p>
            <a:r>
              <a:rPr lang="en-US" sz="3600" baseline="30000" dirty="0" smtClean="0">
                <a:latin typeface="DFKai-SB" panose="03000509000000000000" pitchFamily="65" charset="-120"/>
                <a:ea typeface="DFKai-SB" panose="03000509000000000000" pitchFamily="65" charset="-120"/>
              </a:rPr>
              <a:t>14</a:t>
            </a:r>
            <a:r>
              <a:rPr lang="en-US" sz="3600" dirty="0" smtClean="0">
                <a:latin typeface="DFKai-SB" panose="03000509000000000000" pitchFamily="65" charset="-120"/>
                <a:ea typeface="DFKai-SB" panose="03000509000000000000" pitchFamily="65" charset="-120"/>
              </a:rPr>
              <a:t> </a:t>
            </a:r>
            <a:r>
              <a:rPr lang="zh-CN" altLang="en-US" sz="3600" dirty="0">
                <a:latin typeface="DFKai-SB" panose="03000509000000000000" pitchFamily="65" charset="-120"/>
                <a:ea typeface="DFKai-SB" panose="03000509000000000000" pitchFamily="65" charset="-120"/>
              </a:rPr>
              <a:t>你不要轻忽所得的恩赐，就是从前借着预言、在众长老按手的时候赐给你的。</a:t>
            </a:r>
            <a:r>
              <a:rPr lang="en-US" sz="3600" baseline="30000" dirty="0">
                <a:latin typeface="DFKai-SB" panose="03000509000000000000" pitchFamily="65" charset="-120"/>
                <a:ea typeface="DFKai-SB" panose="03000509000000000000" pitchFamily="65" charset="-120"/>
              </a:rPr>
              <a:t>15</a:t>
            </a:r>
            <a:r>
              <a:rPr lang="en-US" sz="3600" dirty="0">
                <a:latin typeface="DFKai-SB" panose="03000509000000000000" pitchFamily="65" charset="-120"/>
                <a:ea typeface="DFKai-SB" panose="03000509000000000000" pitchFamily="65" charset="-120"/>
              </a:rPr>
              <a:t> </a:t>
            </a:r>
            <a:r>
              <a:rPr lang="zh-CN" altLang="en-US" sz="3600" dirty="0">
                <a:latin typeface="DFKai-SB" panose="03000509000000000000" pitchFamily="65" charset="-120"/>
                <a:ea typeface="DFKai-SB" panose="03000509000000000000" pitchFamily="65" charset="-120"/>
              </a:rPr>
              <a:t>这些事你要殷勤去做，并要在此专心，使众人看出你的长进来</a:t>
            </a:r>
            <a:endParaRPr lang="en-US" sz="3600" dirty="0">
              <a:latin typeface="DFKai-SB" panose="03000509000000000000" pitchFamily="65" charset="-120"/>
              <a:ea typeface="DFKai-SB" panose="03000509000000000000" pitchFamily="65" charset="-12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19605"/>
            <a:ext cx="10058400" cy="576262"/>
          </a:xfrm>
        </p:spPr>
        <p:txBody>
          <a:bodyPr>
            <a:normAutofit fontScale="90000"/>
          </a:bodyPr>
          <a:lstStyle/>
          <a:p>
            <a:r>
              <a:rPr lang="en-US" i="1" dirty="0" smtClean="0"/>
              <a:t>James 1:27</a:t>
            </a:r>
            <a:endParaRPr lang="en-US" dirty="0"/>
          </a:p>
        </p:txBody>
      </p:sp>
      <p:sp>
        <p:nvSpPr>
          <p:cNvPr id="3" name="Rectangle 2"/>
          <p:cNvSpPr/>
          <p:nvPr/>
        </p:nvSpPr>
        <p:spPr>
          <a:xfrm>
            <a:off x="440267" y="1117602"/>
            <a:ext cx="10955866" cy="2800767"/>
          </a:xfrm>
          <a:prstGeom prst="rect">
            <a:avLst/>
          </a:prstGeom>
        </p:spPr>
        <p:txBody>
          <a:bodyPr wrap="square">
            <a:spAutoFit/>
          </a:bodyPr>
          <a:lstStyle/>
          <a:p>
            <a:r>
              <a:rPr lang="en-US" sz="2800" i="1" dirty="0"/>
              <a:t>to look after orphans and widows in their distress and to keep oneself from being polluted by the world</a:t>
            </a:r>
            <a:r>
              <a:rPr lang="en-US" sz="2800" i="1" dirty="0" smtClean="0"/>
              <a:t>.</a:t>
            </a:r>
          </a:p>
          <a:p>
            <a:endParaRPr lang="en-US" sz="2800" i="1" dirty="0"/>
          </a:p>
          <a:p>
            <a:endParaRPr lang="en-US" sz="2800" i="1" dirty="0"/>
          </a:p>
          <a:p>
            <a:r>
              <a:rPr lang="en-US" sz="3200" baseline="30000" dirty="0">
                <a:latin typeface="DFKai-SB" panose="03000509000000000000" pitchFamily="65" charset="-120"/>
                <a:ea typeface="DFKai-SB" panose="03000509000000000000" pitchFamily="65" charset="-120"/>
              </a:rPr>
              <a:t>27</a:t>
            </a:r>
            <a:r>
              <a:rPr lang="en-US" sz="3200" dirty="0">
                <a:latin typeface="DFKai-SB" panose="03000509000000000000" pitchFamily="65" charset="-120"/>
                <a:ea typeface="DFKai-SB" panose="03000509000000000000" pitchFamily="65" charset="-120"/>
              </a:rPr>
              <a:t> </a:t>
            </a:r>
            <a:r>
              <a:rPr lang="zh-CN" altLang="en-US" sz="3200" dirty="0" smtClean="0">
                <a:latin typeface="DFKai-SB" panose="03000509000000000000" pitchFamily="65" charset="-120"/>
                <a:ea typeface="DFKai-SB" panose="03000509000000000000" pitchFamily="65" charset="-120"/>
              </a:rPr>
              <a:t>在神</a:t>
            </a:r>
            <a:r>
              <a:rPr lang="zh-CN" altLang="en-US" sz="3200" dirty="0">
                <a:latin typeface="DFKai-SB" panose="03000509000000000000" pitchFamily="65" charset="-120"/>
                <a:ea typeface="DFKai-SB" panose="03000509000000000000" pitchFamily="65" charset="-120"/>
              </a:rPr>
              <a:t>我们的父面前，那清洁没有玷污的虔诚，就是看顾在患难中的孤儿寡妇，并且保守自己不沾染世俗。 </a:t>
            </a:r>
            <a:endParaRPr lang="en-US" sz="3200" dirty="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22526362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19605"/>
            <a:ext cx="10058400" cy="576262"/>
          </a:xfrm>
        </p:spPr>
        <p:txBody>
          <a:bodyPr>
            <a:normAutofit fontScale="90000"/>
          </a:bodyPr>
          <a:lstStyle/>
          <a:p>
            <a:r>
              <a:rPr lang="en-US" i="1" dirty="0" smtClean="0"/>
              <a:t>Luke 12:16-20</a:t>
            </a:r>
            <a:endParaRPr lang="en-US" dirty="0"/>
          </a:p>
        </p:txBody>
      </p:sp>
      <p:sp>
        <p:nvSpPr>
          <p:cNvPr id="3" name="Rectangle 2"/>
          <p:cNvSpPr/>
          <p:nvPr/>
        </p:nvSpPr>
        <p:spPr>
          <a:xfrm>
            <a:off x="121920" y="995682"/>
            <a:ext cx="11843173" cy="5262979"/>
          </a:xfrm>
          <a:prstGeom prst="rect">
            <a:avLst/>
          </a:prstGeom>
        </p:spPr>
        <p:txBody>
          <a:bodyPr wrap="square">
            <a:spAutoFit/>
          </a:bodyPr>
          <a:lstStyle/>
          <a:p>
            <a:r>
              <a:rPr lang="en-US" sz="2400" i="1" dirty="0" smtClean="0"/>
              <a:t>…“</a:t>
            </a:r>
            <a:r>
              <a:rPr lang="en-US" sz="2400" i="1" dirty="0"/>
              <a:t>The ground of a certain rich man yielded an abundant harvest.  He thought to himself, ‘What shall I do? I have no place to store my crops</a:t>
            </a:r>
            <a:r>
              <a:rPr lang="en-US" sz="2400" i="1" dirty="0" smtClean="0"/>
              <a:t>.’ </a:t>
            </a:r>
            <a:r>
              <a:rPr lang="en-US" sz="2400" i="1" dirty="0" smtClean="0"/>
              <a:t>“Then </a:t>
            </a:r>
            <a:r>
              <a:rPr lang="en-US" sz="2400" i="1" dirty="0"/>
              <a:t>he said, ‘This is what I’ll do. I will tear down my barns and build bigger ones, and there I will store my surplus grain. </a:t>
            </a:r>
            <a:r>
              <a:rPr lang="en-US" sz="2400" i="1" dirty="0" smtClean="0"/>
              <a:t>And </a:t>
            </a:r>
            <a:r>
              <a:rPr lang="en-US" sz="2400" i="1" dirty="0"/>
              <a:t>I’ll say to myself, “You have plenty of grain laid up for many years. Take life easy; eat, drink and be merry</a:t>
            </a:r>
            <a:r>
              <a:rPr lang="en-US" sz="2400" i="1" dirty="0" smtClean="0"/>
              <a:t>.”’ </a:t>
            </a:r>
            <a:r>
              <a:rPr lang="en-US" sz="2400" i="1" dirty="0" smtClean="0"/>
              <a:t>“</a:t>
            </a:r>
            <a:r>
              <a:rPr lang="en-US" sz="2400" i="1" dirty="0"/>
              <a:t>But God said to him, ‘You fool! This very night your life will be demanded from you. Then who will get what you have prepared for yourself</a:t>
            </a:r>
            <a:r>
              <a:rPr lang="en-US" sz="2400" i="1" dirty="0" smtClean="0"/>
              <a:t>?’</a:t>
            </a:r>
            <a:endParaRPr lang="en-US" sz="2800" baseline="30000" dirty="0" smtClean="0"/>
          </a:p>
          <a:p>
            <a:r>
              <a:rPr lang="en-US" sz="3200" baseline="30000" dirty="0" smtClean="0">
                <a:latin typeface="DFKai-SB" panose="03000509000000000000" pitchFamily="65" charset="-120"/>
                <a:ea typeface="DFKai-SB" panose="03000509000000000000" pitchFamily="65" charset="-120"/>
              </a:rPr>
              <a:t>16</a:t>
            </a:r>
            <a:r>
              <a:rPr lang="en-US" sz="3200" dirty="0" smtClean="0">
                <a:latin typeface="DFKai-SB" panose="03000509000000000000" pitchFamily="65" charset="-120"/>
                <a:ea typeface="DFKai-SB" panose="03000509000000000000" pitchFamily="65" charset="-120"/>
              </a:rPr>
              <a:t> </a:t>
            </a:r>
            <a:r>
              <a:rPr lang="en-US" sz="3200" dirty="0" smtClean="0">
                <a:latin typeface="DFKai-SB" panose="03000509000000000000" pitchFamily="65" charset="-120"/>
                <a:ea typeface="DFKai-SB" panose="03000509000000000000" pitchFamily="65" charset="-120"/>
              </a:rPr>
              <a:t>…</a:t>
            </a:r>
            <a:r>
              <a:rPr lang="zh-CN" altLang="en-US" sz="3200" dirty="0" smtClean="0">
                <a:latin typeface="DFKai-SB" panose="03000509000000000000" pitchFamily="65" charset="-120"/>
                <a:ea typeface="DFKai-SB" panose="03000509000000000000" pitchFamily="65" charset="-120"/>
              </a:rPr>
              <a:t>「</a:t>
            </a:r>
            <a:r>
              <a:rPr lang="zh-CN" altLang="en-US" sz="3200" dirty="0">
                <a:latin typeface="DFKai-SB" panose="03000509000000000000" pitchFamily="65" charset="-120"/>
                <a:ea typeface="DFKai-SB" panose="03000509000000000000" pitchFamily="65" charset="-120"/>
              </a:rPr>
              <a:t>有一个财主田产丰盛；</a:t>
            </a:r>
            <a:r>
              <a:rPr lang="en-US" sz="3200" baseline="30000" dirty="0">
                <a:latin typeface="DFKai-SB" panose="03000509000000000000" pitchFamily="65" charset="-120"/>
                <a:ea typeface="DFKai-SB" panose="03000509000000000000" pitchFamily="65" charset="-120"/>
              </a:rPr>
              <a:t>17</a:t>
            </a:r>
            <a:r>
              <a:rPr lang="en-US" sz="3200" dirty="0">
                <a:latin typeface="DFKai-SB" panose="03000509000000000000" pitchFamily="65" charset="-120"/>
                <a:ea typeface="DFKai-SB" panose="03000509000000000000" pitchFamily="65" charset="-120"/>
              </a:rPr>
              <a:t> </a:t>
            </a:r>
            <a:r>
              <a:rPr lang="zh-CN" altLang="en-US" sz="3200" dirty="0">
                <a:latin typeface="DFKai-SB" panose="03000509000000000000" pitchFamily="65" charset="-120"/>
                <a:ea typeface="DFKai-SB" panose="03000509000000000000" pitchFamily="65" charset="-120"/>
              </a:rPr>
              <a:t>自己心里思想说：</a:t>
            </a:r>
            <a:r>
              <a:rPr lang="en-US" altLang="zh-CN" sz="3200" dirty="0">
                <a:latin typeface="DFKai-SB" panose="03000509000000000000" pitchFamily="65" charset="-120"/>
                <a:ea typeface="DFKai-SB" panose="03000509000000000000" pitchFamily="65" charset="-120"/>
              </a:rPr>
              <a:t>『</a:t>
            </a:r>
            <a:r>
              <a:rPr lang="zh-CN" altLang="en-US" sz="3200" dirty="0">
                <a:latin typeface="DFKai-SB" panose="03000509000000000000" pitchFamily="65" charset="-120"/>
                <a:ea typeface="DFKai-SB" panose="03000509000000000000" pitchFamily="65" charset="-120"/>
              </a:rPr>
              <a:t>我的出产没有地方收藏，怎么办呢？</a:t>
            </a:r>
            <a:r>
              <a:rPr lang="en-US" altLang="zh-CN" sz="3200" dirty="0">
                <a:latin typeface="DFKai-SB" panose="03000509000000000000" pitchFamily="65" charset="-120"/>
                <a:ea typeface="DFKai-SB" panose="03000509000000000000" pitchFamily="65" charset="-120"/>
              </a:rPr>
              <a:t>』</a:t>
            </a:r>
            <a:r>
              <a:rPr lang="en-US" sz="3200" baseline="30000" dirty="0">
                <a:latin typeface="DFKai-SB" panose="03000509000000000000" pitchFamily="65" charset="-120"/>
                <a:ea typeface="DFKai-SB" panose="03000509000000000000" pitchFamily="65" charset="-120"/>
              </a:rPr>
              <a:t>18</a:t>
            </a:r>
            <a:r>
              <a:rPr lang="en-US" sz="3200" dirty="0">
                <a:latin typeface="DFKai-SB" panose="03000509000000000000" pitchFamily="65" charset="-120"/>
                <a:ea typeface="DFKai-SB" panose="03000509000000000000" pitchFamily="65" charset="-120"/>
              </a:rPr>
              <a:t> </a:t>
            </a:r>
            <a:r>
              <a:rPr lang="zh-CN" altLang="en-US" sz="3200" dirty="0">
                <a:latin typeface="DFKai-SB" panose="03000509000000000000" pitchFamily="65" charset="-120"/>
                <a:ea typeface="DFKai-SB" panose="03000509000000000000" pitchFamily="65" charset="-120"/>
              </a:rPr>
              <a:t>又说：</a:t>
            </a:r>
            <a:r>
              <a:rPr lang="en-US" altLang="zh-CN" sz="3200" dirty="0">
                <a:latin typeface="DFKai-SB" panose="03000509000000000000" pitchFamily="65" charset="-120"/>
                <a:ea typeface="DFKai-SB" panose="03000509000000000000" pitchFamily="65" charset="-120"/>
              </a:rPr>
              <a:t>『</a:t>
            </a:r>
            <a:r>
              <a:rPr lang="zh-CN" altLang="en-US" sz="3200" dirty="0">
                <a:latin typeface="DFKai-SB" panose="03000509000000000000" pitchFamily="65" charset="-120"/>
                <a:ea typeface="DFKai-SB" panose="03000509000000000000" pitchFamily="65" charset="-120"/>
              </a:rPr>
              <a:t>我要这么办：要把我的仓房拆了，另盖更大的，在那里好收藏我一切的粮食和财物，</a:t>
            </a:r>
            <a:r>
              <a:rPr lang="en-US" sz="3200" baseline="30000" dirty="0">
                <a:latin typeface="DFKai-SB" panose="03000509000000000000" pitchFamily="65" charset="-120"/>
                <a:ea typeface="DFKai-SB" panose="03000509000000000000" pitchFamily="65" charset="-120"/>
              </a:rPr>
              <a:t>19</a:t>
            </a:r>
            <a:r>
              <a:rPr lang="en-US" sz="3200" dirty="0">
                <a:latin typeface="DFKai-SB" panose="03000509000000000000" pitchFamily="65" charset="-120"/>
                <a:ea typeface="DFKai-SB" panose="03000509000000000000" pitchFamily="65" charset="-120"/>
              </a:rPr>
              <a:t> </a:t>
            </a:r>
            <a:r>
              <a:rPr lang="zh-CN" altLang="en-US" sz="3200" dirty="0">
                <a:latin typeface="DFKai-SB" panose="03000509000000000000" pitchFamily="65" charset="-120"/>
                <a:ea typeface="DFKai-SB" panose="03000509000000000000" pitchFamily="65" charset="-120"/>
              </a:rPr>
              <a:t>然后要对我的灵魂说：灵魂哪，你有许多财物积存，可作多年的费用，只管安安逸逸地吃喝快乐吧！</a:t>
            </a:r>
            <a:r>
              <a:rPr lang="en-US" altLang="zh-CN" sz="3200" dirty="0">
                <a:latin typeface="DFKai-SB" panose="03000509000000000000" pitchFamily="65" charset="-120"/>
                <a:ea typeface="DFKai-SB" panose="03000509000000000000" pitchFamily="65" charset="-120"/>
              </a:rPr>
              <a:t>』</a:t>
            </a:r>
            <a:r>
              <a:rPr lang="en-US" sz="3200" baseline="30000" dirty="0">
                <a:latin typeface="DFKai-SB" panose="03000509000000000000" pitchFamily="65" charset="-120"/>
                <a:ea typeface="DFKai-SB" panose="03000509000000000000" pitchFamily="65" charset="-120"/>
              </a:rPr>
              <a:t>20</a:t>
            </a:r>
            <a:r>
              <a:rPr lang="en-US" sz="3200" dirty="0">
                <a:latin typeface="DFKai-SB" panose="03000509000000000000" pitchFamily="65" charset="-120"/>
                <a:ea typeface="DFKai-SB" panose="03000509000000000000" pitchFamily="65" charset="-120"/>
              </a:rPr>
              <a:t> </a:t>
            </a:r>
            <a:r>
              <a:rPr lang="zh-CN" altLang="en-US" sz="3200" dirty="0">
                <a:latin typeface="DFKai-SB" panose="03000509000000000000" pitchFamily="65" charset="-120"/>
                <a:ea typeface="DFKai-SB" panose="03000509000000000000" pitchFamily="65" charset="-120"/>
              </a:rPr>
              <a:t>神却对他说：</a:t>
            </a:r>
            <a:r>
              <a:rPr lang="en-US" altLang="zh-CN" sz="3200" dirty="0">
                <a:latin typeface="DFKai-SB" panose="03000509000000000000" pitchFamily="65" charset="-120"/>
                <a:ea typeface="DFKai-SB" panose="03000509000000000000" pitchFamily="65" charset="-120"/>
              </a:rPr>
              <a:t>『</a:t>
            </a:r>
            <a:r>
              <a:rPr lang="zh-CN" altLang="en-US" sz="3200" dirty="0">
                <a:latin typeface="DFKai-SB" panose="03000509000000000000" pitchFamily="65" charset="-120"/>
                <a:ea typeface="DFKai-SB" panose="03000509000000000000" pitchFamily="65" charset="-120"/>
              </a:rPr>
              <a:t>无知的人哪，今夜必要你的灵魂；你所预备的要归谁呢？</a:t>
            </a:r>
            <a:r>
              <a:rPr lang="en-US" altLang="zh-CN" sz="3200" dirty="0">
                <a:latin typeface="DFKai-SB" panose="03000509000000000000" pitchFamily="65" charset="-120"/>
                <a:ea typeface="DFKai-SB" panose="03000509000000000000" pitchFamily="65" charset="-120"/>
              </a:rPr>
              <a:t>』 </a:t>
            </a:r>
            <a:endParaRPr lang="en-US" sz="3200" dirty="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5369928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19605"/>
            <a:ext cx="10058400" cy="576262"/>
          </a:xfrm>
        </p:spPr>
        <p:txBody>
          <a:bodyPr>
            <a:normAutofit fontScale="90000"/>
          </a:bodyPr>
          <a:lstStyle/>
          <a:p>
            <a:r>
              <a:rPr lang="en-US" i="1" dirty="0" smtClean="0"/>
              <a:t>1 Timothy 5:6</a:t>
            </a:r>
            <a:endParaRPr lang="en-US" i="1" dirty="0"/>
          </a:p>
        </p:txBody>
      </p:sp>
      <p:sp>
        <p:nvSpPr>
          <p:cNvPr id="3" name="Rectangle 2"/>
          <p:cNvSpPr/>
          <p:nvPr/>
        </p:nvSpPr>
        <p:spPr>
          <a:xfrm>
            <a:off x="751840" y="762002"/>
            <a:ext cx="10779760" cy="2308324"/>
          </a:xfrm>
          <a:prstGeom prst="rect">
            <a:avLst/>
          </a:prstGeom>
        </p:spPr>
        <p:txBody>
          <a:bodyPr wrap="square">
            <a:spAutoFit/>
          </a:bodyPr>
          <a:lstStyle/>
          <a:p>
            <a:r>
              <a:rPr lang="en-US" sz="3600" i="1" baseline="30000" dirty="0"/>
              <a:t>6 </a:t>
            </a:r>
            <a:r>
              <a:rPr lang="en-US" sz="3600" i="1" dirty="0"/>
              <a:t>But the widow who lives for pleasure is dead even while she lives. </a:t>
            </a:r>
            <a:endParaRPr lang="en-US" sz="3600" i="1" dirty="0" smtClean="0"/>
          </a:p>
          <a:p>
            <a:endParaRPr lang="en-US" sz="3600" i="1" dirty="0">
              <a:latin typeface="DFKai-SB" panose="03000509000000000000" pitchFamily="65" charset="-120"/>
              <a:ea typeface="DFKai-SB" panose="03000509000000000000" pitchFamily="65" charset="-120"/>
            </a:endParaRPr>
          </a:p>
          <a:p>
            <a:r>
              <a:rPr lang="en-US" sz="3600" baseline="30000" dirty="0">
                <a:latin typeface="DFKai-SB" panose="03000509000000000000" pitchFamily="65" charset="-120"/>
                <a:ea typeface="DFKai-SB" panose="03000509000000000000" pitchFamily="65" charset="-120"/>
              </a:rPr>
              <a:t>6</a:t>
            </a:r>
            <a:r>
              <a:rPr lang="en-US" sz="3600" dirty="0">
                <a:latin typeface="DFKai-SB" panose="03000509000000000000" pitchFamily="65" charset="-120"/>
                <a:ea typeface="DFKai-SB" panose="03000509000000000000" pitchFamily="65" charset="-120"/>
              </a:rPr>
              <a:t> </a:t>
            </a:r>
            <a:r>
              <a:rPr lang="zh-CN" altLang="en-US" sz="3600" dirty="0">
                <a:latin typeface="DFKai-SB" panose="03000509000000000000" pitchFamily="65" charset="-120"/>
                <a:ea typeface="DFKai-SB" panose="03000509000000000000" pitchFamily="65" charset="-120"/>
              </a:rPr>
              <a:t>但那好宴乐的寡妇正活着的时候也是死的。 </a:t>
            </a:r>
            <a:endParaRPr lang="en-US" sz="3600" dirty="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19464027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331178" y="1714308"/>
            <a:ext cx="5978182" cy="4832092"/>
          </a:xfrm>
          <a:prstGeom prst="rect">
            <a:avLst/>
          </a:prstGeom>
        </p:spPr>
        <p:txBody>
          <a:bodyPr wrap="square">
            <a:spAutoFit/>
          </a:bodyPr>
          <a:lstStyle/>
          <a:p>
            <a:r>
              <a:rPr lang="en-US" sz="2800" b="1" baseline="30000" dirty="0" smtClean="0">
                <a:solidFill>
                  <a:srgbClr val="FFFF00"/>
                </a:solidFill>
              </a:rPr>
              <a:t>5</a:t>
            </a:r>
            <a:r>
              <a:rPr lang="en-US" sz="2800" b="1" baseline="30000" dirty="0">
                <a:solidFill>
                  <a:srgbClr val="FFFF00"/>
                </a:solidFill>
              </a:rPr>
              <a:t> </a:t>
            </a:r>
            <a:r>
              <a:rPr lang="en-US" sz="2800" dirty="0">
                <a:solidFill>
                  <a:srgbClr val="FFFF00"/>
                </a:solidFill>
              </a:rPr>
              <a:t>She who is truly a widow, left all alone, has set her hope on God and continues in supplications and prayers night and day,</a:t>
            </a:r>
            <a:r>
              <a:rPr lang="en-US" sz="2800" b="1" baseline="30000" dirty="0">
                <a:solidFill>
                  <a:srgbClr val="FFFF00"/>
                </a:solidFill>
              </a:rPr>
              <a:t>6 </a:t>
            </a:r>
            <a:r>
              <a:rPr lang="en-US" sz="2800" dirty="0">
                <a:solidFill>
                  <a:srgbClr val="FFFF00"/>
                </a:solidFill>
              </a:rPr>
              <a:t>but she who is self-indulgent is dead even while she lives. </a:t>
            </a:r>
            <a:r>
              <a:rPr lang="en-US" sz="2800" b="1" baseline="30000" dirty="0">
                <a:solidFill>
                  <a:srgbClr val="FFFF00"/>
                </a:solidFill>
              </a:rPr>
              <a:t>7 </a:t>
            </a:r>
            <a:r>
              <a:rPr lang="en-US" sz="2800" dirty="0">
                <a:solidFill>
                  <a:srgbClr val="FFFF00"/>
                </a:solidFill>
              </a:rPr>
              <a:t>Command these things as well, so that they may be without reproach. </a:t>
            </a:r>
            <a:r>
              <a:rPr lang="en-US" sz="2800" b="1" baseline="30000" dirty="0">
                <a:solidFill>
                  <a:srgbClr val="FFFF00"/>
                </a:solidFill>
              </a:rPr>
              <a:t>8 </a:t>
            </a:r>
            <a:r>
              <a:rPr lang="en-US" sz="2800" dirty="0">
                <a:solidFill>
                  <a:srgbClr val="FFFF00"/>
                </a:solidFill>
              </a:rPr>
              <a:t>But if anyone does not provide for his relatives, and especially for members of his household, he has denied the faith and is worse than an </a:t>
            </a:r>
            <a:r>
              <a:rPr lang="en-US" sz="2800" dirty="0" smtClean="0">
                <a:solidFill>
                  <a:srgbClr val="FFFF00"/>
                </a:solidFill>
              </a:rPr>
              <a:t>unbeliever.</a:t>
            </a:r>
            <a:endParaRPr lang="en-US" sz="2800" dirty="0">
              <a:solidFill>
                <a:srgbClr val="FFFF00"/>
              </a:solidFill>
            </a:endParaRPr>
          </a:p>
        </p:txBody>
      </p:sp>
      <p:sp>
        <p:nvSpPr>
          <p:cNvPr id="5" name="Title 4"/>
          <p:cNvSpPr>
            <a:spLocks noGrp="1"/>
          </p:cNvSpPr>
          <p:nvPr>
            <p:ph type="title"/>
          </p:nvPr>
        </p:nvSpPr>
        <p:spPr>
          <a:xfrm>
            <a:off x="1097280" y="286603"/>
            <a:ext cx="10058400" cy="979489"/>
          </a:xfrm>
        </p:spPr>
        <p:txBody>
          <a:bodyPr>
            <a:normAutofit/>
          </a:bodyPr>
          <a:lstStyle/>
          <a:p>
            <a:r>
              <a:rPr lang="en-US" dirty="0" smtClean="0">
                <a:solidFill>
                  <a:schemeClr val="bg1"/>
                </a:solidFill>
              </a:rPr>
              <a:t>1 Timothy 5:1-6:2a</a:t>
            </a:r>
          </a:p>
        </p:txBody>
      </p:sp>
      <p:sp>
        <p:nvSpPr>
          <p:cNvPr id="6" name="Rectangle 5"/>
          <p:cNvSpPr/>
          <p:nvPr/>
        </p:nvSpPr>
        <p:spPr>
          <a:xfrm>
            <a:off x="6198576" y="1714308"/>
            <a:ext cx="5503986" cy="4524315"/>
          </a:xfrm>
          <a:prstGeom prst="rect">
            <a:avLst/>
          </a:prstGeom>
        </p:spPr>
        <p:txBody>
          <a:bodyPr wrap="square">
            <a:spAutoFit/>
          </a:bodyPr>
          <a:lstStyle/>
          <a:p>
            <a:r>
              <a:rPr lang="en-US" altLang="zh-CN" sz="3200" b="1" baseline="30000" dirty="0" smtClean="0">
                <a:solidFill>
                  <a:schemeClr val="bg1"/>
                </a:solidFill>
                <a:latin typeface="DFKai-SB" panose="03000509000000000000" pitchFamily="65" charset="-120"/>
                <a:ea typeface="DFKai-SB" panose="03000509000000000000" pitchFamily="65" charset="-120"/>
              </a:rPr>
              <a:t>5</a:t>
            </a:r>
            <a:r>
              <a:rPr lang="en-US" altLang="zh-CN" sz="3200" b="1" baseline="30000" dirty="0">
                <a:solidFill>
                  <a:schemeClr val="bg1"/>
                </a:solidFill>
                <a:latin typeface="DFKai-SB" panose="03000509000000000000" pitchFamily="65" charset="-120"/>
                <a:ea typeface="DFKai-SB" panose="03000509000000000000" pitchFamily="65" charset="-120"/>
              </a:rPr>
              <a:t> </a:t>
            </a:r>
            <a:r>
              <a:rPr lang="zh-CN" altLang="en-US" sz="3200" dirty="0">
                <a:solidFill>
                  <a:schemeClr val="bg1"/>
                </a:solidFill>
                <a:latin typeface="DFKai-SB" panose="03000509000000000000" pitchFamily="65" charset="-120"/>
                <a:ea typeface="DFKai-SB" panose="03000509000000000000" pitchFamily="65" charset="-120"/>
              </a:rPr>
              <a:t>那独居无靠、真为寡妇的，是仰赖神，昼夜不住地祈求祷告。</a:t>
            </a:r>
            <a:r>
              <a:rPr lang="en-US" altLang="zh-CN" sz="3200" b="1" baseline="30000" dirty="0">
                <a:solidFill>
                  <a:schemeClr val="bg1"/>
                </a:solidFill>
                <a:latin typeface="DFKai-SB" panose="03000509000000000000" pitchFamily="65" charset="-120"/>
                <a:ea typeface="DFKai-SB" panose="03000509000000000000" pitchFamily="65" charset="-120"/>
              </a:rPr>
              <a:t>6 </a:t>
            </a:r>
            <a:r>
              <a:rPr lang="zh-CN" altLang="en-US" sz="3200" dirty="0">
                <a:solidFill>
                  <a:schemeClr val="bg1"/>
                </a:solidFill>
                <a:latin typeface="DFKai-SB" panose="03000509000000000000" pitchFamily="65" charset="-120"/>
                <a:ea typeface="DFKai-SB" panose="03000509000000000000" pitchFamily="65" charset="-120"/>
              </a:rPr>
              <a:t>但那好宴乐的寡妇，正活着的时候也是死的。 </a:t>
            </a:r>
            <a:r>
              <a:rPr lang="en-US" altLang="zh-CN" sz="3200" b="1" baseline="30000" dirty="0">
                <a:solidFill>
                  <a:schemeClr val="bg1"/>
                </a:solidFill>
                <a:latin typeface="DFKai-SB" panose="03000509000000000000" pitchFamily="65" charset="-120"/>
                <a:ea typeface="DFKai-SB" panose="03000509000000000000" pitchFamily="65" charset="-120"/>
              </a:rPr>
              <a:t>7 </a:t>
            </a:r>
            <a:r>
              <a:rPr lang="zh-CN" altLang="en-US" sz="3200" dirty="0">
                <a:solidFill>
                  <a:schemeClr val="bg1"/>
                </a:solidFill>
                <a:latin typeface="DFKai-SB" panose="03000509000000000000" pitchFamily="65" charset="-120"/>
                <a:ea typeface="DFKai-SB" panose="03000509000000000000" pitchFamily="65" charset="-120"/>
              </a:rPr>
              <a:t>这些事你要嘱咐她们，叫她们无可指责。 </a:t>
            </a:r>
            <a:r>
              <a:rPr lang="en-US" altLang="zh-CN" sz="3200" b="1" baseline="30000" dirty="0">
                <a:solidFill>
                  <a:schemeClr val="bg1"/>
                </a:solidFill>
                <a:latin typeface="DFKai-SB" panose="03000509000000000000" pitchFamily="65" charset="-120"/>
                <a:ea typeface="DFKai-SB" panose="03000509000000000000" pitchFamily="65" charset="-120"/>
              </a:rPr>
              <a:t>8 </a:t>
            </a:r>
            <a:r>
              <a:rPr lang="zh-CN" altLang="en-US" sz="3200" dirty="0">
                <a:solidFill>
                  <a:schemeClr val="bg1"/>
                </a:solidFill>
                <a:latin typeface="DFKai-SB" panose="03000509000000000000" pitchFamily="65" charset="-120"/>
                <a:ea typeface="DFKai-SB" panose="03000509000000000000" pitchFamily="65" charset="-120"/>
              </a:rPr>
              <a:t>人若不看顾亲属，就是背了真道，比不信的人还不好，不看顾自己家里的人更是如</a:t>
            </a:r>
            <a:r>
              <a:rPr lang="zh-CN" altLang="en-US" sz="3200" dirty="0" smtClean="0">
                <a:solidFill>
                  <a:schemeClr val="bg1"/>
                </a:solidFill>
                <a:latin typeface="DFKai-SB" panose="03000509000000000000" pitchFamily="65" charset="-120"/>
                <a:ea typeface="DFKai-SB" panose="03000509000000000000" pitchFamily="65" charset="-120"/>
              </a:rPr>
              <a:t>此。</a:t>
            </a:r>
            <a:endParaRPr lang="zh-CN" altLang="en-US" sz="3200" dirty="0">
              <a:solidFill>
                <a:schemeClr val="bg1"/>
              </a:solidFill>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3540787227"/>
      </p:ext>
    </p:extLst>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331178" y="1714308"/>
            <a:ext cx="5867399" cy="5262979"/>
          </a:xfrm>
          <a:prstGeom prst="rect">
            <a:avLst/>
          </a:prstGeom>
        </p:spPr>
        <p:txBody>
          <a:bodyPr wrap="square">
            <a:spAutoFit/>
          </a:bodyPr>
          <a:lstStyle/>
          <a:p>
            <a:r>
              <a:rPr lang="en-US" sz="2800" b="1" baseline="30000" dirty="0" smtClean="0">
                <a:solidFill>
                  <a:srgbClr val="FFFF00"/>
                </a:solidFill>
              </a:rPr>
              <a:t>9</a:t>
            </a:r>
            <a:r>
              <a:rPr lang="en-US" sz="2800" b="1" baseline="30000" dirty="0">
                <a:solidFill>
                  <a:srgbClr val="FFFF00"/>
                </a:solidFill>
              </a:rPr>
              <a:t> </a:t>
            </a:r>
            <a:r>
              <a:rPr lang="en-US" sz="2800" dirty="0">
                <a:solidFill>
                  <a:srgbClr val="FFFF00"/>
                </a:solidFill>
              </a:rPr>
              <a:t>Let a widow be enrolled if she is not less than sixty years of age, having been the wife of one </a:t>
            </a:r>
            <a:r>
              <a:rPr lang="en-US" sz="2800" dirty="0" smtClean="0">
                <a:solidFill>
                  <a:srgbClr val="FFFF00"/>
                </a:solidFill>
              </a:rPr>
              <a:t>husband,</a:t>
            </a:r>
            <a:r>
              <a:rPr lang="en-US" sz="2800" baseline="30000" dirty="0">
                <a:solidFill>
                  <a:srgbClr val="FFFF00"/>
                </a:solidFill>
              </a:rPr>
              <a:t> </a:t>
            </a:r>
            <a:r>
              <a:rPr lang="en-US" sz="2800" b="1" baseline="30000" dirty="0" smtClean="0">
                <a:solidFill>
                  <a:srgbClr val="FFFF00"/>
                </a:solidFill>
              </a:rPr>
              <a:t>10</a:t>
            </a:r>
            <a:r>
              <a:rPr lang="en-US" sz="2800" b="1" baseline="30000" dirty="0">
                <a:solidFill>
                  <a:srgbClr val="FFFF00"/>
                </a:solidFill>
              </a:rPr>
              <a:t> </a:t>
            </a:r>
            <a:r>
              <a:rPr lang="en-US" sz="2800" dirty="0">
                <a:solidFill>
                  <a:srgbClr val="FFFF00"/>
                </a:solidFill>
              </a:rPr>
              <a:t>and having a reputation for good works: if she has brought up children, has shown hospitality, has washed the feet of the saints, has cared for the afflicted, and has devoted herself to every good work. </a:t>
            </a:r>
            <a:r>
              <a:rPr lang="en-US" sz="2800" b="1" baseline="30000" dirty="0">
                <a:solidFill>
                  <a:srgbClr val="FFFF00"/>
                </a:solidFill>
              </a:rPr>
              <a:t>11 </a:t>
            </a:r>
            <a:r>
              <a:rPr lang="en-US" sz="2800" dirty="0">
                <a:solidFill>
                  <a:srgbClr val="FFFF00"/>
                </a:solidFill>
              </a:rPr>
              <a:t>But refuse to enroll younger widows, for when their passions draw them away from Christ, they desire to marry </a:t>
            </a:r>
          </a:p>
        </p:txBody>
      </p:sp>
      <p:sp>
        <p:nvSpPr>
          <p:cNvPr id="5" name="Title 4"/>
          <p:cNvSpPr>
            <a:spLocks noGrp="1"/>
          </p:cNvSpPr>
          <p:nvPr>
            <p:ph type="title"/>
          </p:nvPr>
        </p:nvSpPr>
        <p:spPr>
          <a:xfrm>
            <a:off x="1097280" y="286603"/>
            <a:ext cx="10058400" cy="979489"/>
          </a:xfrm>
        </p:spPr>
        <p:txBody>
          <a:bodyPr>
            <a:normAutofit/>
          </a:bodyPr>
          <a:lstStyle/>
          <a:p>
            <a:r>
              <a:rPr lang="en-US" dirty="0" smtClean="0">
                <a:solidFill>
                  <a:schemeClr val="bg1"/>
                </a:solidFill>
              </a:rPr>
              <a:t>1 Timothy 5:1-6:2a</a:t>
            </a:r>
          </a:p>
        </p:txBody>
      </p:sp>
      <p:sp>
        <p:nvSpPr>
          <p:cNvPr id="6" name="Rectangle 5"/>
          <p:cNvSpPr/>
          <p:nvPr/>
        </p:nvSpPr>
        <p:spPr>
          <a:xfrm>
            <a:off x="6198576" y="1714308"/>
            <a:ext cx="5503986" cy="4524315"/>
          </a:xfrm>
          <a:prstGeom prst="rect">
            <a:avLst/>
          </a:prstGeom>
        </p:spPr>
        <p:txBody>
          <a:bodyPr wrap="square">
            <a:spAutoFit/>
          </a:bodyPr>
          <a:lstStyle/>
          <a:p>
            <a:r>
              <a:rPr lang="en-US" altLang="zh-CN" sz="3200" b="1" baseline="30000" dirty="0" smtClean="0">
                <a:solidFill>
                  <a:schemeClr val="bg1"/>
                </a:solidFill>
                <a:latin typeface="DFKai-SB" panose="03000509000000000000" pitchFamily="65" charset="-120"/>
                <a:ea typeface="DFKai-SB" panose="03000509000000000000" pitchFamily="65" charset="-120"/>
              </a:rPr>
              <a:t>9</a:t>
            </a:r>
            <a:r>
              <a:rPr lang="en-US" altLang="zh-CN" sz="3200" b="1" baseline="30000" dirty="0">
                <a:solidFill>
                  <a:schemeClr val="bg1"/>
                </a:solidFill>
                <a:latin typeface="DFKai-SB" panose="03000509000000000000" pitchFamily="65" charset="-120"/>
                <a:ea typeface="DFKai-SB" panose="03000509000000000000" pitchFamily="65" charset="-120"/>
              </a:rPr>
              <a:t> </a:t>
            </a:r>
            <a:r>
              <a:rPr lang="zh-CN" altLang="en-US" sz="3200" dirty="0">
                <a:solidFill>
                  <a:schemeClr val="bg1"/>
                </a:solidFill>
                <a:latin typeface="DFKai-SB" panose="03000509000000000000" pitchFamily="65" charset="-120"/>
                <a:ea typeface="DFKai-SB" panose="03000509000000000000" pitchFamily="65" charset="-120"/>
              </a:rPr>
              <a:t>寡妇记在册子上，必须年纪到六十岁，从来只做一个丈夫的妻子， </a:t>
            </a:r>
            <a:r>
              <a:rPr lang="en-US" altLang="zh-CN" sz="3200" b="1" baseline="30000" dirty="0">
                <a:solidFill>
                  <a:schemeClr val="bg1"/>
                </a:solidFill>
                <a:latin typeface="DFKai-SB" panose="03000509000000000000" pitchFamily="65" charset="-120"/>
                <a:ea typeface="DFKai-SB" panose="03000509000000000000" pitchFamily="65" charset="-120"/>
              </a:rPr>
              <a:t>10 </a:t>
            </a:r>
            <a:r>
              <a:rPr lang="zh-CN" altLang="en-US" sz="3200" dirty="0">
                <a:solidFill>
                  <a:schemeClr val="bg1"/>
                </a:solidFill>
                <a:latin typeface="DFKai-SB" panose="03000509000000000000" pitchFamily="65" charset="-120"/>
                <a:ea typeface="DFKai-SB" panose="03000509000000000000" pitchFamily="65" charset="-120"/>
              </a:rPr>
              <a:t>又有行善的名声，就如养育儿女，接待远人，洗圣徒的脚，救济遭难的人，竭力行各样善事。</a:t>
            </a:r>
            <a:r>
              <a:rPr lang="en-US" altLang="zh-CN" sz="3200" b="1" baseline="30000" dirty="0">
                <a:solidFill>
                  <a:schemeClr val="bg1"/>
                </a:solidFill>
                <a:latin typeface="DFKai-SB" panose="03000509000000000000" pitchFamily="65" charset="-120"/>
                <a:ea typeface="DFKai-SB" panose="03000509000000000000" pitchFamily="65" charset="-120"/>
              </a:rPr>
              <a:t>11 </a:t>
            </a:r>
            <a:r>
              <a:rPr lang="zh-CN" altLang="en-US" sz="3200" dirty="0">
                <a:solidFill>
                  <a:schemeClr val="bg1"/>
                </a:solidFill>
                <a:latin typeface="DFKai-SB" panose="03000509000000000000" pitchFamily="65" charset="-120"/>
                <a:ea typeface="DFKai-SB" panose="03000509000000000000" pitchFamily="65" charset="-120"/>
              </a:rPr>
              <a:t>至于年轻的寡妇，就可以辞她，因为她们的情欲发动，违背基督的时候，就想要嫁人</a:t>
            </a:r>
            <a:r>
              <a:rPr lang="zh-CN" altLang="en-US" sz="3200" dirty="0" smtClean="0">
                <a:solidFill>
                  <a:schemeClr val="bg1"/>
                </a:solidFill>
                <a:latin typeface="DFKai-SB" panose="03000509000000000000" pitchFamily="65" charset="-120"/>
                <a:ea typeface="DFKai-SB" panose="03000509000000000000" pitchFamily="65" charset="-120"/>
              </a:rPr>
              <a:t>。</a:t>
            </a:r>
            <a:endParaRPr lang="en-US" altLang="zh-CN" sz="3200" dirty="0" smtClean="0">
              <a:solidFill>
                <a:schemeClr val="bg1"/>
              </a:solidFill>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3417568629"/>
      </p:ext>
    </p:extLst>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331178" y="1714308"/>
            <a:ext cx="5867399" cy="4832092"/>
          </a:xfrm>
          <a:prstGeom prst="rect">
            <a:avLst/>
          </a:prstGeom>
        </p:spPr>
        <p:txBody>
          <a:bodyPr wrap="square">
            <a:spAutoFit/>
          </a:bodyPr>
          <a:lstStyle/>
          <a:p>
            <a:r>
              <a:rPr lang="en-US" sz="2800" dirty="0">
                <a:solidFill>
                  <a:srgbClr val="FFFF00"/>
                </a:solidFill>
              </a:rPr>
              <a:t> </a:t>
            </a:r>
            <a:r>
              <a:rPr lang="en-US" sz="2800" b="1" baseline="30000" dirty="0">
                <a:solidFill>
                  <a:srgbClr val="FFFF00"/>
                </a:solidFill>
              </a:rPr>
              <a:t>12 </a:t>
            </a:r>
            <a:r>
              <a:rPr lang="en-US" sz="2800" dirty="0">
                <a:solidFill>
                  <a:srgbClr val="FFFF00"/>
                </a:solidFill>
              </a:rPr>
              <a:t>and so incur condemnation for having abandoned their former faith. </a:t>
            </a:r>
            <a:r>
              <a:rPr lang="en-US" sz="2800" b="1" baseline="30000" dirty="0">
                <a:solidFill>
                  <a:srgbClr val="FFFF00"/>
                </a:solidFill>
              </a:rPr>
              <a:t>13 </a:t>
            </a:r>
            <a:r>
              <a:rPr lang="en-US" sz="2800" dirty="0">
                <a:solidFill>
                  <a:srgbClr val="FFFF00"/>
                </a:solidFill>
              </a:rPr>
              <a:t>Besides that, they learn to be idlers, going about from house to house, and not only idlers, but also gossips and busybodies, saying what they should not. </a:t>
            </a:r>
            <a:r>
              <a:rPr lang="en-US" sz="2800" b="1" baseline="30000" dirty="0">
                <a:solidFill>
                  <a:srgbClr val="FFFF00"/>
                </a:solidFill>
              </a:rPr>
              <a:t>14 </a:t>
            </a:r>
            <a:r>
              <a:rPr lang="en-US" sz="2800" dirty="0">
                <a:solidFill>
                  <a:srgbClr val="FFFF00"/>
                </a:solidFill>
              </a:rPr>
              <a:t>So I would have younger widows marry, bear children, manage their households, and give the adversary no occasion for slander. </a:t>
            </a:r>
          </a:p>
        </p:txBody>
      </p:sp>
      <p:sp>
        <p:nvSpPr>
          <p:cNvPr id="5" name="Title 4"/>
          <p:cNvSpPr>
            <a:spLocks noGrp="1"/>
          </p:cNvSpPr>
          <p:nvPr>
            <p:ph type="title"/>
          </p:nvPr>
        </p:nvSpPr>
        <p:spPr>
          <a:xfrm>
            <a:off x="1097280" y="286603"/>
            <a:ext cx="10058400" cy="979489"/>
          </a:xfrm>
        </p:spPr>
        <p:txBody>
          <a:bodyPr>
            <a:normAutofit/>
          </a:bodyPr>
          <a:lstStyle/>
          <a:p>
            <a:r>
              <a:rPr lang="en-US" dirty="0" smtClean="0">
                <a:solidFill>
                  <a:schemeClr val="bg1"/>
                </a:solidFill>
              </a:rPr>
              <a:t>1 Timothy 5:1-6:2a</a:t>
            </a:r>
          </a:p>
        </p:txBody>
      </p:sp>
      <p:sp>
        <p:nvSpPr>
          <p:cNvPr id="6" name="Rectangle 5"/>
          <p:cNvSpPr/>
          <p:nvPr/>
        </p:nvSpPr>
        <p:spPr>
          <a:xfrm>
            <a:off x="6198576" y="1714308"/>
            <a:ext cx="5503986" cy="4031873"/>
          </a:xfrm>
          <a:prstGeom prst="rect">
            <a:avLst/>
          </a:prstGeom>
        </p:spPr>
        <p:txBody>
          <a:bodyPr wrap="square">
            <a:spAutoFit/>
          </a:bodyPr>
          <a:lstStyle/>
          <a:p>
            <a:r>
              <a:rPr lang="en-US" altLang="zh-CN" sz="3200" b="1" baseline="30000" dirty="0" smtClean="0">
                <a:solidFill>
                  <a:schemeClr val="bg1"/>
                </a:solidFill>
                <a:latin typeface="DFKai-SB" panose="03000509000000000000" pitchFamily="65" charset="-120"/>
                <a:ea typeface="DFKai-SB" panose="03000509000000000000" pitchFamily="65" charset="-120"/>
              </a:rPr>
              <a:t>12</a:t>
            </a:r>
            <a:r>
              <a:rPr lang="en-US" altLang="zh-CN" sz="3200" b="1" baseline="30000" dirty="0">
                <a:solidFill>
                  <a:schemeClr val="bg1"/>
                </a:solidFill>
                <a:latin typeface="DFKai-SB" panose="03000509000000000000" pitchFamily="65" charset="-120"/>
                <a:ea typeface="DFKai-SB" panose="03000509000000000000" pitchFamily="65" charset="-120"/>
              </a:rPr>
              <a:t> </a:t>
            </a:r>
            <a:r>
              <a:rPr lang="zh-CN" altLang="en-US" sz="3200" dirty="0">
                <a:solidFill>
                  <a:schemeClr val="bg1"/>
                </a:solidFill>
                <a:latin typeface="DFKai-SB" panose="03000509000000000000" pitchFamily="65" charset="-120"/>
                <a:ea typeface="DFKai-SB" panose="03000509000000000000" pitchFamily="65" charset="-120"/>
              </a:rPr>
              <a:t>她们被定罪，是因废弃了当初所许的愿。 </a:t>
            </a:r>
            <a:r>
              <a:rPr lang="en-US" altLang="zh-CN" sz="3200" b="1" baseline="30000" dirty="0">
                <a:solidFill>
                  <a:schemeClr val="bg1"/>
                </a:solidFill>
                <a:latin typeface="DFKai-SB" panose="03000509000000000000" pitchFamily="65" charset="-120"/>
                <a:ea typeface="DFKai-SB" panose="03000509000000000000" pitchFamily="65" charset="-120"/>
              </a:rPr>
              <a:t>13 </a:t>
            </a:r>
            <a:r>
              <a:rPr lang="zh-CN" altLang="en-US" sz="3200" dirty="0">
                <a:solidFill>
                  <a:schemeClr val="bg1"/>
                </a:solidFill>
                <a:latin typeface="DFKai-SB" panose="03000509000000000000" pitchFamily="65" charset="-120"/>
                <a:ea typeface="DFKai-SB" panose="03000509000000000000" pitchFamily="65" charset="-120"/>
              </a:rPr>
              <a:t>并且她们又习惯懒惰，挨家闲游；不但是懒惰，又说长道短，好管闲事，说些不当说的话。 </a:t>
            </a:r>
            <a:r>
              <a:rPr lang="en-US" altLang="zh-CN" sz="3200" b="1" baseline="30000" dirty="0">
                <a:solidFill>
                  <a:schemeClr val="bg1"/>
                </a:solidFill>
                <a:latin typeface="DFKai-SB" panose="03000509000000000000" pitchFamily="65" charset="-120"/>
                <a:ea typeface="DFKai-SB" panose="03000509000000000000" pitchFamily="65" charset="-120"/>
              </a:rPr>
              <a:t>14 </a:t>
            </a:r>
            <a:r>
              <a:rPr lang="zh-CN" altLang="en-US" sz="3200" dirty="0">
                <a:solidFill>
                  <a:schemeClr val="bg1"/>
                </a:solidFill>
                <a:latin typeface="DFKai-SB" panose="03000509000000000000" pitchFamily="65" charset="-120"/>
                <a:ea typeface="DFKai-SB" panose="03000509000000000000" pitchFamily="65" charset="-120"/>
              </a:rPr>
              <a:t>所以我愿意年轻的寡妇嫁人，生养儿女，治理家务，不给敌人辱骂的把柄</a:t>
            </a:r>
            <a:r>
              <a:rPr lang="zh-CN" altLang="en-US" sz="3200" dirty="0" smtClean="0">
                <a:solidFill>
                  <a:schemeClr val="bg1"/>
                </a:solidFill>
                <a:latin typeface="DFKai-SB" panose="03000509000000000000" pitchFamily="65" charset="-120"/>
                <a:ea typeface="DFKai-SB" panose="03000509000000000000" pitchFamily="65" charset="-120"/>
              </a:rPr>
              <a:t>；</a:t>
            </a:r>
            <a:endParaRPr lang="zh-CN" altLang="en-US" sz="3200" baseline="30000" dirty="0">
              <a:solidFill>
                <a:schemeClr val="bg1"/>
              </a:solidFill>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657042464"/>
      </p:ext>
    </p:extLst>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331178" y="1714308"/>
            <a:ext cx="5867399" cy="2677656"/>
          </a:xfrm>
          <a:prstGeom prst="rect">
            <a:avLst/>
          </a:prstGeom>
        </p:spPr>
        <p:txBody>
          <a:bodyPr wrap="square">
            <a:spAutoFit/>
          </a:bodyPr>
          <a:lstStyle/>
          <a:p>
            <a:r>
              <a:rPr lang="en-US" sz="2800" b="1" baseline="30000" dirty="0" smtClean="0">
                <a:solidFill>
                  <a:srgbClr val="FFFF00"/>
                </a:solidFill>
              </a:rPr>
              <a:t>15</a:t>
            </a:r>
            <a:r>
              <a:rPr lang="en-US" sz="2800" b="1" baseline="30000" dirty="0">
                <a:solidFill>
                  <a:srgbClr val="FFFF00"/>
                </a:solidFill>
              </a:rPr>
              <a:t> </a:t>
            </a:r>
            <a:r>
              <a:rPr lang="en-US" sz="2800" dirty="0">
                <a:solidFill>
                  <a:srgbClr val="FFFF00"/>
                </a:solidFill>
              </a:rPr>
              <a:t>For some have already strayed after Satan. </a:t>
            </a:r>
            <a:r>
              <a:rPr lang="en-US" sz="2800" b="1" baseline="30000" dirty="0">
                <a:solidFill>
                  <a:srgbClr val="FFFF00"/>
                </a:solidFill>
              </a:rPr>
              <a:t>16 </a:t>
            </a:r>
            <a:r>
              <a:rPr lang="en-US" sz="2800" dirty="0">
                <a:solidFill>
                  <a:srgbClr val="FFFF00"/>
                </a:solidFill>
              </a:rPr>
              <a:t>If any believing woman has relatives who are widows, let her care for them. Let the church not be burdened, so that it may care for those who are truly </a:t>
            </a:r>
            <a:r>
              <a:rPr lang="en-US" sz="2800" dirty="0" smtClean="0">
                <a:solidFill>
                  <a:srgbClr val="FFFF00"/>
                </a:solidFill>
              </a:rPr>
              <a:t>widows.</a:t>
            </a:r>
            <a:endParaRPr lang="en-US" sz="2800" dirty="0">
              <a:solidFill>
                <a:srgbClr val="FFFF00"/>
              </a:solidFill>
            </a:endParaRPr>
          </a:p>
        </p:txBody>
      </p:sp>
      <p:sp>
        <p:nvSpPr>
          <p:cNvPr id="5" name="Title 4"/>
          <p:cNvSpPr>
            <a:spLocks noGrp="1"/>
          </p:cNvSpPr>
          <p:nvPr>
            <p:ph type="title"/>
          </p:nvPr>
        </p:nvSpPr>
        <p:spPr>
          <a:xfrm>
            <a:off x="1097280" y="286603"/>
            <a:ext cx="10058400" cy="979489"/>
          </a:xfrm>
        </p:spPr>
        <p:txBody>
          <a:bodyPr>
            <a:normAutofit/>
          </a:bodyPr>
          <a:lstStyle/>
          <a:p>
            <a:r>
              <a:rPr lang="en-US" dirty="0" smtClean="0">
                <a:solidFill>
                  <a:schemeClr val="bg1"/>
                </a:solidFill>
              </a:rPr>
              <a:t>1 Timothy 5:1-6:2a</a:t>
            </a:r>
          </a:p>
        </p:txBody>
      </p:sp>
      <p:sp>
        <p:nvSpPr>
          <p:cNvPr id="6" name="Rectangle 5"/>
          <p:cNvSpPr/>
          <p:nvPr/>
        </p:nvSpPr>
        <p:spPr>
          <a:xfrm>
            <a:off x="6198576" y="1714308"/>
            <a:ext cx="5503986" cy="2554545"/>
          </a:xfrm>
          <a:prstGeom prst="rect">
            <a:avLst/>
          </a:prstGeom>
        </p:spPr>
        <p:txBody>
          <a:bodyPr wrap="square">
            <a:spAutoFit/>
          </a:bodyPr>
          <a:lstStyle/>
          <a:p>
            <a:r>
              <a:rPr lang="en-US" altLang="zh-CN" sz="3200" b="1" baseline="30000" dirty="0" smtClean="0">
                <a:solidFill>
                  <a:schemeClr val="bg1"/>
                </a:solidFill>
                <a:latin typeface="DFKai-SB" panose="03000509000000000000" pitchFamily="65" charset="-120"/>
                <a:ea typeface="DFKai-SB" panose="03000509000000000000" pitchFamily="65" charset="-120"/>
              </a:rPr>
              <a:t>15</a:t>
            </a:r>
            <a:r>
              <a:rPr lang="en-US" altLang="zh-CN" sz="3200" b="1" baseline="30000" dirty="0">
                <a:solidFill>
                  <a:schemeClr val="bg1"/>
                </a:solidFill>
                <a:latin typeface="DFKai-SB" panose="03000509000000000000" pitchFamily="65" charset="-120"/>
                <a:ea typeface="DFKai-SB" panose="03000509000000000000" pitchFamily="65" charset="-120"/>
              </a:rPr>
              <a:t> </a:t>
            </a:r>
            <a:r>
              <a:rPr lang="zh-CN" altLang="en-US" sz="3200" dirty="0">
                <a:solidFill>
                  <a:schemeClr val="bg1"/>
                </a:solidFill>
                <a:latin typeface="DFKai-SB" panose="03000509000000000000" pitchFamily="65" charset="-120"/>
                <a:ea typeface="DFKai-SB" panose="03000509000000000000" pitchFamily="65" charset="-120"/>
              </a:rPr>
              <a:t>因为已经有转去随从</a:t>
            </a:r>
            <a:r>
              <a:rPr lang="zh-CN" altLang="en-US" sz="3200" u="sng" dirty="0">
                <a:solidFill>
                  <a:schemeClr val="bg1"/>
                </a:solidFill>
                <a:latin typeface="DFKai-SB" panose="03000509000000000000" pitchFamily="65" charset="-120"/>
                <a:ea typeface="DFKai-SB" panose="03000509000000000000" pitchFamily="65" charset="-120"/>
              </a:rPr>
              <a:t>撒旦</a:t>
            </a:r>
            <a:r>
              <a:rPr lang="zh-CN" altLang="en-US" sz="3200" dirty="0">
                <a:solidFill>
                  <a:schemeClr val="bg1"/>
                </a:solidFill>
                <a:latin typeface="DFKai-SB" panose="03000509000000000000" pitchFamily="65" charset="-120"/>
                <a:ea typeface="DFKai-SB" panose="03000509000000000000" pitchFamily="65" charset="-120"/>
              </a:rPr>
              <a:t>的。 </a:t>
            </a:r>
            <a:r>
              <a:rPr lang="en-US" altLang="zh-CN" sz="3200" b="1" baseline="30000" dirty="0">
                <a:solidFill>
                  <a:schemeClr val="bg1"/>
                </a:solidFill>
                <a:latin typeface="DFKai-SB" panose="03000509000000000000" pitchFamily="65" charset="-120"/>
                <a:ea typeface="DFKai-SB" panose="03000509000000000000" pitchFamily="65" charset="-120"/>
              </a:rPr>
              <a:t>16 </a:t>
            </a:r>
            <a:r>
              <a:rPr lang="zh-CN" altLang="en-US" sz="3200" dirty="0">
                <a:solidFill>
                  <a:schemeClr val="bg1"/>
                </a:solidFill>
                <a:latin typeface="DFKai-SB" panose="03000509000000000000" pitchFamily="65" charset="-120"/>
                <a:ea typeface="DFKai-SB" panose="03000509000000000000" pitchFamily="65" charset="-120"/>
              </a:rPr>
              <a:t>信主的妇女，若家中有寡妇，自己就当救济她们，不可累着教会，好使教会能救济那真无倚靠的寡妇</a:t>
            </a:r>
            <a:r>
              <a:rPr lang="zh-CN" altLang="en-US" sz="3200" dirty="0" smtClean="0">
                <a:solidFill>
                  <a:schemeClr val="bg1"/>
                </a:solidFill>
                <a:latin typeface="DFKai-SB" panose="03000509000000000000" pitchFamily="65" charset="-120"/>
                <a:ea typeface="DFKai-SB" panose="03000509000000000000" pitchFamily="65" charset="-120"/>
              </a:rPr>
              <a:t>。</a:t>
            </a:r>
            <a:endParaRPr lang="zh-CN" altLang="en-US" sz="3200" dirty="0">
              <a:solidFill>
                <a:schemeClr val="bg1"/>
              </a:solidFill>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722347794"/>
      </p:ext>
    </p:extLst>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331178" y="1714308"/>
            <a:ext cx="5867399" cy="4401205"/>
          </a:xfrm>
          <a:prstGeom prst="rect">
            <a:avLst/>
          </a:prstGeom>
        </p:spPr>
        <p:txBody>
          <a:bodyPr wrap="square">
            <a:spAutoFit/>
          </a:bodyPr>
          <a:lstStyle/>
          <a:p>
            <a:r>
              <a:rPr lang="en-US" sz="2800" b="1" baseline="30000" dirty="0" smtClean="0">
                <a:solidFill>
                  <a:schemeClr val="bg1"/>
                </a:solidFill>
              </a:rPr>
              <a:t>17</a:t>
            </a:r>
            <a:r>
              <a:rPr lang="en-US" sz="2800" b="1" baseline="30000" dirty="0">
                <a:solidFill>
                  <a:schemeClr val="bg1"/>
                </a:solidFill>
              </a:rPr>
              <a:t> </a:t>
            </a:r>
            <a:r>
              <a:rPr lang="en-US" sz="2800" dirty="0">
                <a:solidFill>
                  <a:schemeClr val="bg1"/>
                </a:solidFill>
              </a:rPr>
              <a:t>Let the elders who rule well be considered worthy of double honor, especially those who labor in preaching and teaching. </a:t>
            </a:r>
            <a:r>
              <a:rPr lang="en-US" sz="2800" b="1" baseline="30000" dirty="0">
                <a:solidFill>
                  <a:schemeClr val="bg1"/>
                </a:solidFill>
              </a:rPr>
              <a:t>18 </a:t>
            </a:r>
            <a:r>
              <a:rPr lang="en-US" sz="2800" dirty="0">
                <a:solidFill>
                  <a:schemeClr val="bg1"/>
                </a:solidFill>
              </a:rPr>
              <a:t>For the Scripture says, “You shall not muzzle an ox when it treads out the grain,” and, “The laborer deserves his wages.” </a:t>
            </a:r>
            <a:r>
              <a:rPr lang="en-US" sz="2800" b="1" baseline="30000" dirty="0">
                <a:solidFill>
                  <a:schemeClr val="bg1"/>
                </a:solidFill>
              </a:rPr>
              <a:t>19 </a:t>
            </a:r>
            <a:r>
              <a:rPr lang="en-US" sz="2800" dirty="0">
                <a:solidFill>
                  <a:schemeClr val="bg1"/>
                </a:solidFill>
              </a:rPr>
              <a:t>Do not admit a charge against an elder except on the evidence of two or three witnesses. </a:t>
            </a:r>
          </a:p>
        </p:txBody>
      </p:sp>
      <p:sp>
        <p:nvSpPr>
          <p:cNvPr id="5" name="Title 4"/>
          <p:cNvSpPr>
            <a:spLocks noGrp="1"/>
          </p:cNvSpPr>
          <p:nvPr>
            <p:ph type="title"/>
          </p:nvPr>
        </p:nvSpPr>
        <p:spPr>
          <a:xfrm>
            <a:off x="1097280" y="286603"/>
            <a:ext cx="10058400" cy="979489"/>
          </a:xfrm>
        </p:spPr>
        <p:txBody>
          <a:bodyPr>
            <a:normAutofit/>
          </a:bodyPr>
          <a:lstStyle/>
          <a:p>
            <a:r>
              <a:rPr lang="en-US" dirty="0" smtClean="0">
                <a:solidFill>
                  <a:schemeClr val="bg1"/>
                </a:solidFill>
              </a:rPr>
              <a:t>1 Timothy 5:1-6:2a</a:t>
            </a:r>
          </a:p>
        </p:txBody>
      </p:sp>
      <p:sp>
        <p:nvSpPr>
          <p:cNvPr id="6" name="Rectangle 5"/>
          <p:cNvSpPr/>
          <p:nvPr/>
        </p:nvSpPr>
        <p:spPr>
          <a:xfrm>
            <a:off x="6198576" y="1714308"/>
            <a:ext cx="5503986" cy="4524315"/>
          </a:xfrm>
          <a:prstGeom prst="rect">
            <a:avLst/>
          </a:prstGeom>
        </p:spPr>
        <p:txBody>
          <a:bodyPr wrap="square">
            <a:spAutoFit/>
          </a:bodyPr>
          <a:lstStyle/>
          <a:p>
            <a:r>
              <a:rPr lang="en-US" altLang="zh-CN" sz="3200" b="1" baseline="30000" dirty="0" smtClean="0">
                <a:solidFill>
                  <a:srgbClr val="FFFF00"/>
                </a:solidFill>
                <a:latin typeface="DFKai-SB" panose="03000509000000000000" pitchFamily="65" charset="-120"/>
                <a:ea typeface="DFKai-SB" panose="03000509000000000000" pitchFamily="65" charset="-120"/>
              </a:rPr>
              <a:t>17</a:t>
            </a:r>
            <a:r>
              <a:rPr lang="en-US" altLang="zh-CN" sz="3200" b="1" baseline="30000" dirty="0">
                <a:solidFill>
                  <a:srgbClr val="FFFF00"/>
                </a:solidFill>
                <a:latin typeface="DFKai-SB" panose="03000509000000000000" pitchFamily="65" charset="-120"/>
                <a:ea typeface="DFKai-SB" panose="03000509000000000000" pitchFamily="65" charset="-120"/>
              </a:rPr>
              <a:t> </a:t>
            </a:r>
            <a:r>
              <a:rPr lang="zh-CN" altLang="en-US" sz="3200" dirty="0">
                <a:solidFill>
                  <a:srgbClr val="FFFF00"/>
                </a:solidFill>
                <a:latin typeface="DFKai-SB" panose="03000509000000000000" pitchFamily="65" charset="-120"/>
                <a:ea typeface="DFKai-SB" panose="03000509000000000000" pitchFamily="65" charset="-120"/>
              </a:rPr>
              <a:t>那善于管理教会的长老，当以为配受加倍的敬奉，那劳苦传道教导人的更当如此。 </a:t>
            </a:r>
            <a:r>
              <a:rPr lang="en-US" altLang="zh-CN" sz="3200" b="1" baseline="30000" dirty="0">
                <a:solidFill>
                  <a:srgbClr val="FFFF00"/>
                </a:solidFill>
                <a:latin typeface="DFKai-SB" panose="03000509000000000000" pitchFamily="65" charset="-120"/>
                <a:ea typeface="DFKai-SB" panose="03000509000000000000" pitchFamily="65" charset="-120"/>
              </a:rPr>
              <a:t>18 </a:t>
            </a:r>
            <a:r>
              <a:rPr lang="zh-CN" altLang="en-US" sz="3200" dirty="0">
                <a:solidFill>
                  <a:srgbClr val="FFFF00"/>
                </a:solidFill>
                <a:latin typeface="DFKai-SB" panose="03000509000000000000" pitchFamily="65" charset="-120"/>
                <a:ea typeface="DFKai-SB" panose="03000509000000000000" pitchFamily="65" charset="-120"/>
              </a:rPr>
              <a:t>因为经上说：“牛在场上踹谷的时候，不可笼住它的嘴。”又说：“工人得工价是应当的。” </a:t>
            </a:r>
            <a:r>
              <a:rPr lang="en-US" altLang="zh-CN" sz="3200" b="1" baseline="30000" dirty="0">
                <a:solidFill>
                  <a:srgbClr val="FFFF00"/>
                </a:solidFill>
                <a:latin typeface="DFKai-SB" panose="03000509000000000000" pitchFamily="65" charset="-120"/>
                <a:ea typeface="DFKai-SB" panose="03000509000000000000" pitchFamily="65" charset="-120"/>
              </a:rPr>
              <a:t>19 </a:t>
            </a:r>
            <a:r>
              <a:rPr lang="zh-CN" altLang="en-US" sz="3200" dirty="0">
                <a:solidFill>
                  <a:srgbClr val="FFFF00"/>
                </a:solidFill>
                <a:latin typeface="DFKai-SB" panose="03000509000000000000" pitchFamily="65" charset="-120"/>
                <a:ea typeface="DFKai-SB" panose="03000509000000000000" pitchFamily="65" charset="-120"/>
              </a:rPr>
              <a:t>控告长老的呈子，非有两三个见证就不要收</a:t>
            </a:r>
            <a:r>
              <a:rPr lang="zh-CN" altLang="en-US" sz="3200" dirty="0" smtClean="0">
                <a:solidFill>
                  <a:srgbClr val="FFFF00"/>
                </a:solidFill>
                <a:latin typeface="DFKai-SB" panose="03000509000000000000" pitchFamily="65" charset="-120"/>
                <a:ea typeface="DFKai-SB" panose="03000509000000000000" pitchFamily="65" charset="-120"/>
              </a:rPr>
              <a:t>。</a:t>
            </a:r>
            <a:endParaRPr lang="zh-CN" altLang="en-US" sz="3200" baseline="30000" dirty="0">
              <a:solidFill>
                <a:srgbClr val="FFFF00"/>
              </a:solidFill>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1008104366"/>
      </p:ext>
    </p:extLst>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331178" y="1714308"/>
            <a:ext cx="5867399" cy="4401205"/>
          </a:xfrm>
          <a:prstGeom prst="rect">
            <a:avLst/>
          </a:prstGeom>
        </p:spPr>
        <p:txBody>
          <a:bodyPr wrap="square">
            <a:spAutoFit/>
          </a:bodyPr>
          <a:lstStyle/>
          <a:p>
            <a:r>
              <a:rPr lang="en-US" sz="2800" dirty="0">
                <a:solidFill>
                  <a:schemeClr val="bg1"/>
                </a:solidFill>
              </a:rPr>
              <a:t> </a:t>
            </a:r>
            <a:r>
              <a:rPr lang="en-US" sz="2800" b="1" baseline="30000" dirty="0">
                <a:solidFill>
                  <a:schemeClr val="bg1"/>
                </a:solidFill>
              </a:rPr>
              <a:t>20 </a:t>
            </a:r>
            <a:r>
              <a:rPr lang="en-US" sz="2800" dirty="0">
                <a:solidFill>
                  <a:schemeClr val="bg1"/>
                </a:solidFill>
              </a:rPr>
              <a:t>As for those who persist in sin, rebuke them in the presence of all, so that the rest may stand in fear. </a:t>
            </a:r>
            <a:r>
              <a:rPr lang="en-US" sz="2800" b="1" baseline="30000" dirty="0">
                <a:solidFill>
                  <a:schemeClr val="bg1"/>
                </a:solidFill>
              </a:rPr>
              <a:t>21 </a:t>
            </a:r>
            <a:r>
              <a:rPr lang="en-US" sz="2800" dirty="0">
                <a:solidFill>
                  <a:schemeClr val="bg1"/>
                </a:solidFill>
              </a:rPr>
              <a:t>In the presence of God and of Christ Jesus and of the elect angels I charge you to keep these rules without prejudging, doing nothing from partiality. </a:t>
            </a:r>
            <a:r>
              <a:rPr lang="en-US" sz="2800" b="1" baseline="30000" dirty="0">
                <a:solidFill>
                  <a:schemeClr val="bg1"/>
                </a:solidFill>
              </a:rPr>
              <a:t>22 </a:t>
            </a:r>
            <a:r>
              <a:rPr lang="en-US" sz="2800" dirty="0">
                <a:solidFill>
                  <a:schemeClr val="bg1"/>
                </a:solidFill>
              </a:rPr>
              <a:t>Do not be hasty in the laying on of hands, nor take part in the sins of others; keep yourself pure. </a:t>
            </a:r>
          </a:p>
        </p:txBody>
      </p:sp>
      <p:sp>
        <p:nvSpPr>
          <p:cNvPr id="5" name="Title 4"/>
          <p:cNvSpPr>
            <a:spLocks noGrp="1"/>
          </p:cNvSpPr>
          <p:nvPr>
            <p:ph type="title"/>
          </p:nvPr>
        </p:nvSpPr>
        <p:spPr>
          <a:xfrm>
            <a:off x="1097280" y="286603"/>
            <a:ext cx="10058400" cy="979489"/>
          </a:xfrm>
        </p:spPr>
        <p:txBody>
          <a:bodyPr>
            <a:normAutofit/>
          </a:bodyPr>
          <a:lstStyle/>
          <a:p>
            <a:r>
              <a:rPr lang="en-US" dirty="0" smtClean="0">
                <a:solidFill>
                  <a:schemeClr val="bg1"/>
                </a:solidFill>
              </a:rPr>
              <a:t>1 Timothy 5:1-6:2a</a:t>
            </a:r>
          </a:p>
        </p:txBody>
      </p:sp>
      <p:sp>
        <p:nvSpPr>
          <p:cNvPr id="6" name="Rectangle 5"/>
          <p:cNvSpPr/>
          <p:nvPr/>
        </p:nvSpPr>
        <p:spPr>
          <a:xfrm>
            <a:off x="6198576" y="1714308"/>
            <a:ext cx="5503986" cy="4524315"/>
          </a:xfrm>
          <a:prstGeom prst="rect">
            <a:avLst/>
          </a:prstGeom>
        </p:spPr>
        <p:txBody>
          <a:bodyPr wrap="square">
            <a:spAutoFit/>
          </a:bodyPr>
          <a:lstStyle/>
          <a:p>
            <a:r>
              <a:rPr lang="en-US" altLang="zh-CN" sz="3200" b="1" baseline="30000" dirty="0" smtClean="0">
                <a:solidFill>
                  <a:srgbClr val="FFFF00"/>
                </a:solidFill>
                <a:latin typeface="DFKai-SB" panose="03000509000000000000" pitchFamily="65" charset="-120"/>
                <a:ea typeface="DFKai-SB" panose="03000509000000000000" pitchFamily="65" charset="-120"/>
              </a:rPr>
              <a:t>20</a:t>
            </a:r>
            <a:r>
              <a:rPr lang="en-US" altLang="zh-CN" sz="3200" b="1" baseline="30000" dirty="0">
                <a:solidFill>
                  <a:srgbClr val="FFFF00"/>
                </a:solidFill>
                <a:latin typeface="DFKai-SB" panose="03000509000000000000" pitchFamily="65" charset="-120"/>
                <a:ea typeface="DFKai-SB" panose="03000509000000000000" pitchFamily="65" charset="-120"/>
              </a:rPr>
              <a:t> </a:t>
            </a:r>
            <a:r>
              <a:rPr lang="zh-CN" altLang="en-US" sz="3200" dirty="0">
                <a:solidFill>
                  <a:srgbClr val="FFFF00"/>
                </a:solidFill>
                <a:latin typeface="DFKai-SB" panose="03000509000000000000" pitchFamily="65" charset="-120"/>
                <a:ea typeface="DFKai-SB" panose="03000509000000000000" pitchFamily="65" charset="-120"/>
              </a:rPr>
              <a:t>犯罪的人，当在众人面前责备他，叫其余的人也可以惧怕。 </a:t>
            </a:r>
            <a:r>
              <a:rPr lang="en-US" altLang="zh-CN" sz="3200" b="1" baseline="30000" dirty="0">
                <a:solidFill>
                  <a:srgbClr val="FFFF00"/>
                </a:solidFill>
                <a:latin typeface="DFKai-SB" panose="03000509000000000000" pitchFamily="65" charset="-120"/>
                <a:ea typeface="DFKai-SB" panose="03000509000000000000" pitchFamily="65" charset="-120"/>
              </a:rPr>
              <a:t>21 </a:t>
            </a:r>
            <a:r>
              <a:rPr lang="zh-CN" altLang="en-US" sz="3200" dirty="0">
                <a:solidFill>
                  <a:srgbClr val="FFFF00"/>
                </a:solidFill>
                <a:latin typeface="DFKai-SB" panose="03000509000000000000" pitchFamily="65" charset="-120"/>
                <a:ea typeface="DFKai-SB" panose="03000509000000000000" pitchFamily="65" charset="-120"/>
              </a:rPr>
              <a:t>我在神和基督耶稣并蒙拣选的天使面前嘱咐你：要遵守这些话，不可存成见，行事也不可有偏心。 </a:t>
            </a:r>
            <a:r>
              <a:rPr lang="en-US" altLang="zh-CN" sz="3200" b="1" baseline="30000" dirty="0">
                <a:solidFill>
                  <a:srgbClr val="FFFF00"/>
                </a:solidFill>
                <a:latin typeface="DFKai-SB" panose="03000509000000000000" pitchFamily="65" charset="-120"/>
                <a:ea typeface="DFKai-SB" panose="03000509000000000000" pitchFamily="65" charset="-120"/>
              </a:rPr>
              <a:t>22 </a:t>
            </a:r>
            <a:r>
              <a:rPr lang="zh-CN" altLang="en-US" sz="3200" dirty="0">
                <a:solidFill>
                  <a:srgbClr val="FFFF00"/>
                </a:solidFill>
                <a:latin typeface="DFKai-SB" panose="03000509000000000000" pitchFamily="65" charset="-120"/>
                <a:ea typeface="DFKai-SB" panose="03000509000000000000" pitchFamily="65" charset="-120"/>
              </a:rPr>
              <a:t>给人行按手的礼不可急促，不要在别人的罪上有份，要保守自己清洁。 </a:t>
            </a:r>
            <a:endParaRPr lang="zh-CN" altLang="en-US" sz="3200" baseline="30000" dirty="0">
              <a:solidFill>
                <a:srgbClr val="FFFF00"/>
              </a:solidFill>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218863716"/>
      </p:ext>
    </p:extLst>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331178" y="1714308"/>
            <a:ext cx="5867399" cy="3108543"/>
          </a:xfrm>
          <a:prstGeom prst="rect">
            <a:avLst/>
          </a:prstGeom>
        </p:spPr>
        <p:txBody>
          <a:bodyPr wrap="square">
            <a:spAutoFit/>
          </a:bodyPr>
          <a:lstStyle/>
          <a:p>
            <a:r>
              <a:rPr lang="en-US" sz="2800" b="1" baseline="30000" dirty="0" smtClean="0">
                <a:solidFill>
                  <a:schemeClr val="bg1"/>
                </a:solidFill>
              </a:rPr>
              <a:t>23</a:t>
            </a:r>
            <a:r>
              <a:rPr lang="en-US" sz="2800" b="1" baseline="30000" dirty="0">
                <a:solidFill>
                  <a:schemeClr val="bg1"/>
                </a:solidFill>
              </a:rPr>
              <a:t> </a:t>
            </a:r>
            <a:r>
              <a:rPr lang="en-US" sz="2800" dirty="0">
                <a:solidFill>
                  <a:schemeClr val="bg1"/>
                </a:solidFill>
              </a:rPr>
              <a:t>(No longer drink only water, but use a little wine for the sake of your stomach and your frequent ailments.) </a:t>
            </a:r>
            <a:r>
              <a:rPr lang="en-US" sz="2800" b="1" baseline="30000" dirty="0">
                <a:solidFill>
                  <a:schemeClr val="bg1"/>
                </a:solidFill>
              </a:rPr>
              <a:t>24 </a:t>
            </a:r>
            <a:r>
              <a:rPr lang="en-US" sz="2800" dirty="0">
                <a:solidFill>
                  <a:schemeClr val="bg1"/>
                </a:solidFill>
              </a:rPr>
              <a:t>The sins of some people are conspicuous, going before them to judgment, but the sins of others appear later. </a:t>
            </a:r>
          </a:p>
        </p:txBody>
      </p:sp>
      <p:sp>
        <p:nvSpPr>
          <p:cNvPr id="5" name="Title 4"/>
          <p:cNvSpPr>
            <a:spLocks noGrp="1"/>
          </p:cNvSpPr>
          <p:nvPr>
            <p:ph type="title"/>
          </p:nvPr>
        </p:nvSpPr>
        <p:spPr>
          <a:xfrm>
            <a:off x="1097280" y="286603"/>
            <a:ext cx="10058400" cy="979489"/>
          </a:xfrm>
        </p:spPr>
        <p:txBody>
          <a:bodyPr>
            <a:normAutofit/>
          </a:bodyPr>
          <a:lstStyle/>
          <a:p>
            <a:r>
              <a:rPr lang="en-US" dirty="0" smtClean="0">
                <a:solidFill>
                  <a:schemeClr val="bg1"/>
                </a:solidFill>
              </a:rPr>
              <a:t>1 Timothy 5:1-6:2a</a:t>
            </a:r>
          </a:p>
        </p:txBody>
      </p:sp>
      <p:sp>
        <p:nvSpPr>
          <p:cNvPr id="6" name="Rectangle 5"/>
          <p:cNvSpPr/>
          <p:nvPr/>
        </p:nvSpPr>
        <p:spPr>
          <a:xfrm>
            <a:off x="6198576" y="1714308"/>
            <a:ext cx="5503986" cy="2554545"/>
          </a:xfrm>
          <a:prstGeom prst="rect">
            <a:avLst/>
          </a:prstGeom>
        </p:spPr>
        <p:txBody>
          <a:bodyPr wrap="square">
            <a:spAutoFit/>
          </a:bodyPr>
          <a:lstStyle/>
          <a:p>
            <a:r>
              <a:rPr lang="en-US" altLang="zh-CN" sz="3200" b="1" baseline="30000" dirty="0" smtClean="0">
                <a:solidFill>
                  <a:srgbClr val="FFFF00"/>
                </a:solidFill>
                <a:latin typeface="DFKai-SB" panose="03000509000000000000" pitchFamily="65" charset="-120"/>
                <a:ea typeface="DFKai-SB" panose="03000509000000000000" pitchFamily="65" charset="-120"/>
              </a:rPr>
              <a:t>23</a:t>
            </a:r>
            <a:r>
              <a:rPr lang="en-US" altLang="zh-CN" sz="3200" b="1" baseline="30000" dirty="0">
                <a:solidFill>
                  <a:srgbClr val="FFFF00"/>
                </a:solidFill>
                <a:latin typeface="DFKai-SB" panose="03000509000000000000" pitchFamily="65" charset="-120"/>
                <a:ea typeface="DFKai-SB" panose="03000509000000000000" pitchFamily="65" charset="-120"/>
              </a:rPr>
              <a:t> </a:t>
            </a:r>
            <a:r>
              <a:rPr lang="zh-CN" altLang="en-US" sz="3200" dirty="0">
                <a:solidFill>
                  <a:srgbClr val="FFFF00"/>
                </a:solidFill>
                <a:latin typeface="DFKai-SB" panose="03000509000000000000" pitchFamily="65" charset="-120"/>
                <a:ea typeface="DFKai-SB" panose="03000509000000000000" pitchFamily="65" charset="-120"/>
              </a:rPr>
              <a:t>因你胃口不清，屡次患病，再不要照常喝水，可以稍微用点酒。 </a:t>
            </a:r>
            <a:r>
              <a:rPr lang="en-US" altLang="zh-CN" sz="3200" b="1" baseline="30000" dirty="0">
                <a:solidFill>
                  <a:srgbClr val="FFFF00"/>
                </a:solidFill>
                <a:latin typeface="DFKai-SB" panose="03000509000000000000" pitchFamily="65" charset="-120"/>
                <a:ea typeface="DFKai-SB" panose="03000509000000000000" pitchFamily="65" charset="-120"/>
              </a:rPr>
              <a:t>24 </a:t>
            </a:r>
            <a:r>
              <a:rPr lang="zh-CN" altLang="en-US" sz="3200" dirty="0">
                <a:solidFill>
                  <a:srgbClr val="FFFF00"/>
                </a:solidFill>
                <a:latin typeface="DFKai-SB" panose="03000509000000000000" pitchFamily="65" charset="-120"/>
                <a:ea typeface="DFKai-SB" panose="03000509000000000000" pitchFamily="65" charset="-120"/>
              </a:rPr>
              <a:t>有些人的罪是明显的，如同先到审判案前；有些人的罪是随后跟了去的。 </a:t>
            </a:r>
            <a:endParaRPr lang="zh-CN" altLang="en-US" sz="3200" baseline="30000" dirty="0">
              <a:solidFill>
                <a:srgbClr val="FFFF00"/>
              </a:solidFill>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240866020"/>
      </p:ext>
    </p:extLst>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331178" y="1714308"/>
            <a:ext cx="5867399" cy="3539430"/>
          </a:xfrm>
          <a:prstGeom prst="rect">
            <a:avLst/>
          </a:prstGeom>
        </p:spPr>
        <p:txBody>
          <a:bodyPr wrap="square">
            <a:spAutoFit/>
          </a:bodyPr>
          <a:lstStyle/>
          <a:p>
            <a:r>
              <a:rPr lang="en-US" sz="2800" b="1" baseline="30000" dirty="0" smtClean="0">
                <a:solidFill>
                  <a:schemeClr val="bg1"/>
                </a:solidFill>
              </a:rPr>
              <a:t>25</a:t>
            </a:r>
            <a:r>
              <a:rPr lang="en-US" sz="2800" b="1" baseline="30000" dirty="0">
                <a:solidFill>
                  <a:schemeClr val="bg1"/>
                </a:solidFill>
              </a:rPr>
              <a:t> </a:t>
            </a:r>
            <a:r>
              <a:rPr lang="en-US" sz="2800" dirty="0">
                <a:solidFill>
                  <a:schemeClr val="bg1"/>
                </a:solidFill>
              </a:rPr>
              <a:t>So also good works are conspicuous, and even those that are not cannot remain hidden</a:t>
            </a:r>
            <a:r>
              <a:rPr lang="en-US" sz="2800" dirty="0" smtClean="0">
                <a:solidFill>
                  <a:schemeClr val="bg1"/>
                </a:solidFill>
              </a:rPr>
              <a:t>.</a:t>
            </a:r>
          </a:p>
          <a:p>
            <a:r>
              <a:rPr lang="en-US" sz="2800" dirty="0">
                <a:solidFill>
                  <a:schemeClr val="bg1"/>
                </a:solidFill>
              </a:rPr>
              <a:t>Let all who are under a yoke as </a:t>
            </a:r>
            <a:r>
              <a:rPr lang="en-US" sz="2800" dirty="0" smtClean="0">
                <a:solidFill>
                  <a:schemeClr val="bg1"/>
                </a:solidFill>
              </a:rPr>
              <a:t>bondservants</a:t>
            </a:r>
            <a:r>
              <a:rPr lang="en-US" sz="2800" dirty="0">
                <a:solidFill>
                  <a:schemeClr val="bg1"/>
                </a:solidFill>
              </a:rPr>
              <a:t> regard their own masters as worthy of all honor, so that the name of God and the teaching may not be reviled</a:t>
            </a:r>
            <a:r>
              <a:rPr lang="en-US" sz="2800" dirty="0" smtClean="0">
                <a:solidFill>
                  <a:schemeClr val="bg1"/>
                </a:solidFill>
              </a:rPr>
              <a:t>.</a:t>
            </a:r>
            <a:endParaRPr lang="en-US" sz="2800" dirty="0">
              <a:solidFill>
                <a:schemeClr val="bg1"/>
              </a:solidFill>
            </a:endParaRPr>
          </a:p>
        </p:txBody>
      </p:sp>
      <p:sp>
        <p:nvSpPr>
          <p:cNvPr id="5" name="Title 4"/>
          <p:cNvSpPr>
            <a:spLocks noGrp="1"/>
          </p:cNvSpPr>
          <p:nvPr>
            <p:ph type="title"/>
          </p:nvPr>
        </p:nvSpPr>
        <p:spPr>
          <a:xfrm>
            <a:off x="1097280" y="286603"/>
            <a:ext cx="10058400" cy="979489"/>
          </a:xfrm>
        </p:spPr>
        <p:txBody>
          <a:bodyPr>
            <a:normAutofit/>
          </a:bodyPr>
          <a:lstStyle/>
          <a:p>
            <a:r>
              <a:rPr lang="en-US" dirty="0" smtClean="0">
                <a:solidFill>
                  <a:schemeClr val="bg1"/>
                </a:solidFill>
              </a:rPr>
              <a:t>1 Timothy 5:1-6:2a</a:t>
            </a:r>
          </a:p>
        </p:txBody>
      </p:sp>
      <p:sp>
        <p:nvSpPr>
          <p:cNvPr id="6" name="Rectangle 5"/>
          <p:cNvSpPr/>
          <p:nvPr/>
        </p:nvSpPr>
        <p:spPr>
          <a:xfrm>
            <a:off x="6198576" y="1714308"/>
            <a:ext cx="5503986" cy="2554545"/>
          </a:xfrm>
          <a:prstGeom prst="rect">
            <a:avLst/>
          </a:prstGeom>
        </p:spPr>
        <p:txBody>
          <a:bodyPr wrap="square">
            <a:spAutoFit/>
          </a:bodyPr>
          <a:lstStyle/>
          <a:p>
            <a:r>
              <a:rPr lang="en-US" altLang="zh-CN" sz="3200" b="1" baseline="30000" dirty="0" smtClean="0">
                <a:solidFill>
                  <a:srgbClr val="FFFF00"/>
                </a:solidFill>
                <a:latin typeface="DFKai-SB" panose="03000509000000000000" pitchFamily="65" charset="-120"/>
                <a:ea typeface="DFKai-SB" panose="03000509000000000000" pitchFamily="65" charset="-120"/>
              </a:rPr>
              <a:t>25</a:t>
            </a:r>
            <a:r>
              <a:rPr lang="en-US" altLang="zh-CN" sz="3200" b="1" baseline="30000" dirty="0">
                <a:solidFill>
                  <a:srgbClr val="FFFF00"/>
                </a:solidFill>
                <a:latin typeface="DFKai-SB" panose="03000509000000000000" pitchFamily="65" charset="-120"/>
                <a:ea typeface="DFKai-SB" panose="03000509000000000000" pitchFamily="65" charset="-120"/>
              </a:rPr>
              <a:t> </a:t>
            </a:r>
            <a:r>
              <a:rPr lang="zh-CN" altLang="en-US" sz="3200" dirty="0">
                <a:solidFill>
                  <a:srgbClr val="FFFF00"/>
                </a:solidFill>
                <a:latin typeface="DFKai-SB" panose="03000509000000000000" pitchFamily="65" charset="-120"/>
                <a:ea typeface="DFKai-SB" panose="03000509000000000000" pitchFamily="65" charset="-120"/>
              </a:rPr>
              <a:t>这样，善行也有明显的，那不明显的也不能隐藏。</a:t>
            </a:r>
          </a:p>
          <a:p>
            <a:r>
              <a:rPr lang="zh-CN" altLang="en-US" sz="3200" dirty="0" smtClean="0">
                <a:solidFill>
                  <a:srgbClr val="FFFF00"/>
                </a:solidFill>
                <a:latin typeface="DFKai-SB" panose="03000509000000000000" pitchFamily="65" charset="-120"/>
                <a:ea typeface="DFKai-SB" panose="03000509000000000000" pitchFamily="65" charset="-120"/>
              </a:rPr>
              <a:t>凡</a:t>
            </a:r>
            <a:r>
              <a:rPr lang="zh-CN" altLang="en-US" sz="3200" dirty="0">
                <a:solidFill>
                  <a:srgbClr val="FFFF00"/>
                </a:solidFill>
                <a:latin typeface="DFKai-SB" panose="03000509000000000000" pitchFamily="65" charset="-120"/>
                <a:ea typeface="DFKai-SB" panose="03000509000000000000" pitchFamily="65" charset="-120"/>
              </a:rPr>
              <a:t>在轭下做仆人的，当以自己主人配受十分的恭敬，免得神的名和道理被人亵渎</a:t>
            </a:r>
            <a:r>
              <a:rPr lang="zh-CN" altLang="en-US" sz="3200" dirty="0" smtClean="0">
                <a:solidFill>
                  <a:srgbClr val="FFFF00"/>
                </a:solidFill>
                <a:latin typeface="DFKai-SB" panose="03000509000000000000" pitchFamily="65" charset="-120"/>
                <a:ea typeface="DFKai-SB" panose="03000509000000000000" pitchFamily="65" charset="-120"/>
              </a:rPr>
              <a:t>。</a:t>
            </a:r>
            <a:endParaRPr lang="zh-CN" altLang="en-US" sz="3200" baseline="30000" dirty="0">
              <a:solidFill>
                <a:srgbClr val="FFFF00"/>
              </a:solidFill>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3298970298"/>
      </p:ext>
    </p:extLst>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4074</TotalTime>
  <Words>253</Words>
  <Application>Microsoft Office PowerPoint</Application>
  <PresentationFormat>Custom</PresentationFormat>
  <Paragraphs>59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Retrospect</vt:lpstr>
      <vt:lpstr>1 Timothy 5:1-6:2a</vt:lpstr>
      <vt:lpstr>1 Timothy 5:1-6:2a</vt:lpstr>
      <vt:lpstr>1 Timothy 5:1-6:2a</vt:lpstr>
      <vt:lpstr>1 Timothy 5:1-6:2a</vt:lpstr>
      <vt:lpstr>1 Timothy 5:1-6:2a</vt:lpstr>
      <vt:lpstr>1 Timothy 5:1-6:2a</vt:lpstr>
      <vt:lpstr>1 Timothy 5:1-6:2a</vt:lpstr>
      <vt:lpstr>1 Timothy 5:1-6:2a</vt:lpstr>
      <vt:lpstr>1 Timothy 5:1-6:2a</vt:lpstr>
      <vt:lpstr>1 Timothy 5:1-6:2a</vt:lpstr>
      <vt:lpstr>Honor the Family of God</vt:lpstr>
      <vt:lpstr>1 Tim 5:1-2</vt:lpstr>
      <vt:lpstr>Luke 2:37 (NIV) </vt:lpstr>
      <vt:lpstr>Timothy 4:14–15 </vt:lpstr>
      <vt:lpstr>James 1:27</vt:lpstr>
      <vt:lpstr>Luke 12:16-20</vt:lpstr>
      <vt:lpstr>1 Timothy 5:6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Granted us all Things</dc:title>
  <dc:creator>Simon Huang</dc:creator>
  <cp:lastModifiedBy>Simon Huang</cp:lastModifiedBy>
  <cp:revision>257</cp:revision>
  <dcterms:created xsi:type="dcterms:W3CDTF">2014-12-04T23:51:10Z</dcterms:created>
  <dcterms:modified xsi:type="dcterms:W3CDTF">2017-10-08T05:26:59Z</dcterms:modified>
</cp:coreProperties>
</file>