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783" r:id="rId2"/>
    <p:sldId id="784" r:id="rId3"/>
    <p:sldId id="789" r:id="rId4"/>
    <p:sldId id="790" r:id="rId5"/>
    <p:sldId id="791" r:id="rId6"/>
    <p:sldId id="792" r:id="rId7"/>
    <p:sldId id="793" r:id="rId8"/>
    <p:sldId id="794" r:id="rId9"/>
    <p:sldId id="800" r:id="rId10"/>
    <p:sldId id="801" r:id="rId11"/>
    <p:sldId id="650" r:id="rId12"/>
    <p:sldId id="795" r:id="rId13"/>
    <p:sldId id="802" r:id="rId14"/>
    <p:sldId id="788" r:id="rId15"/>
    <p:sldId id="804" r:id="rId16"/>
    <p:sldId id="806" r:id="rId17"/>
    <p:sldId id="807" r:id="rId18"/>
    <p:sldId id="808" r:id="rId19"/>
    <p:sldId id="809" r:id="rId20"/>
    <p:sldId id="810" r:id="rId21"/>
    <p:sldId id="811" r:id="rId22"/>
    <p:sldId id="805" r:id="rId23"/>
    <p:sldId id="812" r:id="rId24"/>
    <p:sldId id="813" r:id="rId25"/>
    <p:sldId id="814" r:id="rId26"/>
    <p:sldId id="815" r:id="rId27"/>
    <p:sldId id="816" r:id="rId28"/>
    <p:sldId id="797" r:id="rId29"/>
    <p:sldId id="817" r:id="rId30"/>
    <p:sldId id="785" r:id="rId31"/>
    <p:sldId id="798" r:id="rId32"/>
    <p:sldId id="818" r:id="rId33"/>
    <p:sldId id="820" r:id="rId34"/>
    <p:sldId id="821" r:id="rId35"/>
    <p:sldId id="822" r:id="rId36"/>
    <p:sldId id="823" r:id="rId37"/>
    <p:sldId id="824" r:id="rId38"/>
    <p:sldId id="825" r:id="rId39"/>
    <p:sldId id="826" r:id="rId40"/>
  </p:sldIdLst>
  <p:sldSz cx="5761038" cy="3240088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E0C0A0"/>
    <a:srgbClr val="DDDDDD"/>
    <a:srgbClr val="361800"/>
    <a:srgbClr val="33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50" autoAdjust="0"/>
    <p:restoredTop sz="91039" autoAdjust="0"/>
  </p:normalViewPr>
  <p:slideViewPr>
    <p:cSldViewPr>
      <p:cViewPr>
        <p:scale>
          <a:sx n="180" d="100"/>
          <a:sy n="180" d="100"/>
        </p:scale>
        <p:origin x="-1872" y="-456"/>
      </p:cViewPr>
      <p:guideLst>
        <p:guide orient="horz" pos="1021"/>
        <p:guide pos="18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016CE-C476-4FDA-A571-E8981C2B4074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AC23B-4CA4-4E5B-BA78-A8C7B41E8D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https://en.wikipedia.org/wiki/Fall_of_Mosul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800" y="1006475"/>
            <a:ext cx="4897438" cy="695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600" y="1836738"/>
            <a:ext cx="4033838" cy="8270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F1E56-B46C-4860-A8A2-43B3B7CFBA2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A7C35-FDB0-42BD-B0AE-EFB7C47452C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78300" y="130175"/>
            <a:ext cx="1295400" cy="2763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338" y="130175"/>
            <a:ext cx="3738562" cy="2763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4A236-BB74-4BE0-B024-1EB8579C827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810B-06D7-4E30-B019-6880925171F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082800"/>
            <a:ext cx="4895850" cy="6429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3" y="1373188"/>
            <a:ext cx="4895850" cy="7096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4A100-C7B2-41E1-B34F-D9091FD2A19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338" y="755650"/>
            <a:ext cx="2516187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55925" y="755650"/>
            <a:ext cx="2517775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A4511-492D-401A-93C5-E65CD8E5B5C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338" y="725488"/>
            <a:ext cx="2546350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7338" y="1027113"/>
            <a:ext cx="2546350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63" y="725488"/>
            <a:ext cx="2547937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63" y="1027113"/>
            <a:ext cx="2547937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E3D23-4B8D-4E5B-B46C-AD19BD2E7D5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E840D-314E-4C39-B781-13A60CEAE67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26DD6-E10B-455A-8847-22580AC42F8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8" y="128588"/>
            <a:ext cx="1895475" cy="549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663" y="128588"/>
            <a:ext cx="3221037" cy="2765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7338" y="677863"/>
            <a:ext cx="1895475" cy="2216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F610C-CED4-4CD7-B29B-E7D926BC0BC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713" y="2268538"/>
            <a:ext cx="3457575" cy="266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28713" y="288925"/>
            <a:ext cx="3457575" cy="1944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713" y="2535238"/>
            <a:ext cx="3457575" cy="381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7F9BB-E9B1-4C79-8563-9CF53484674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338" y="130175"/>
            <a:ext cx="518636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338" y="755650"/>
            <a:ext cx="5186362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733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defTabSz="514350">
              <a:defRPr sz="8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68500" y="2951163"/>
            <a:ext cx="1824038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ctr" defTabSz="514350">
              <a:defRPr sz="8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2908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r" defTabSz="514350">
              <a:defRPr sz="800"/>
            </a:lvl1pPr>
          </a:lstStyle>
          <a:p>
            <a:fld id="{E110A0D7-0ED2-4766-B2D7-93E8C0918B95}" type="slidenum">
              <a:rPr lang="es-ES"/>
              <a:pPr/>
              <a:t>‹#›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2pPr>
      <a:lvl3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3pPr>
      <a:lvl4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4pPr>
      <a:lvl5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5pPr>
      <a:lvl6pPr marL="4572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6pPr>
      <a:lvl7pPr marL="9144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93675" indent="-193675" algn="l" defTabSz="514350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17513" indent="-160338" algn="l" defTabSz="51435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642938" indent="-128588" algn="l" defTabSz="514350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900113" indent="-128588" algn="l" defTabSz="514350" rtl="0" fontAlgn="base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  <a:cs typeface="+mn-cs"/>
        </a:defRPr>
      </a:lvl4pPr>
      <a:lvl5pPr marL="11572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5pPr>
      <a:lvl6pPr marL="16144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6pPr>
      <a:lvl7pPr marL="20716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7pPr>
      <a:lvl8pPr marL="25288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8pPr>
      <a:lvl9pPr marL="29860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87338" y="72182"/>
            <a:ext cx="5186362" cy="539750"/>
          </a:xfrm>
        </p:spPr>
        <p:txBody>
          <a:bodyPr/>
          <a:lstStyle/>
          <a:p>
            <a:r>
              <a:rPr lang="zh-TW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士師記 </a:t>
            </a:r>
            <a:r>
              <a:rPr lang="en-US" altLang="zh-TW" sz="2400" dirty="0" smtClean="0">
                <a:solidFill>
                  <a:schemeClr val="tx1"/>
                </a:solidFill>
              </a:rPr>
              <a:t>Judges 4:1-24</a:t>
            </a:r>
            <a:endParaRPr lang="en-US" altLang="zh-CN" sz="2800" dirty="0" smtClean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2207" y="539924"/>
            <a:ext cx="2448272" cy="21383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1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以笏死後，以色列人又行耶和華眼中看為惡的事，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2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耶和華就把他們付與在夏瑣作王的迦南王耶賓手中；他的將軍是西西拉，住在外邦人的夏羅設。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3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耶賓王有鐵車九百輛。他大大欺壓以色列人二十年，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520480" y="467916"/>
            <a:ext cx="3240558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baseline="30000" dirty="0" smtClean="0">
                <a:latin typeface="Arial Narrow" pitchFamily="34" charset="0"/>
              </a:rPr>
              <a:t>1</a:t>
            </a:r>
            <a:r>
              <a:rPr lang="en-US" sz="1800" dirty="0" smtClean="0">
                <a:latin typeface="Arial Narrow" pitchFamily="34" charset="0"/>
              </a:rPr>
              <a:t> Again the Israelites did evil in the eyes of the </a:t>
            </a:r>
            <a:r>
              <a:rPr lang="en-US" sz="1800" cap="small" dirty="0" smtClean="0">
                <a:latin typeface="Arial Narrow" pitchFamily="34" charset="0"/>
              </a:rPr>
              <a:t>Lord</a:t>
            </a:r>
            <a:r>
              <a:rPr lang="en-US" sz="1800" dirty="0" smtClean="0">
                <a:latin typeface="Arial Narrow" pitchFamily="34" charset="0"/>
              </a:rPr>
              <a:t>, now that Ehud was dead. </a:t>
            </a:r>
            <a:r>
              <a:rPr lang="en-US" sz="1800" baseline="30000" dirty="0" smtClean="0">
                <a:latin typeface="Arial Narrow" pitchFamily="34" charset="0"/>
              </a:rPr>
              <a:t>2</a:t>
            </a:r>
            <a:r>
              <a:rPr lang="en-US" sz="1800" dirty="0" smtClean="0">
                <a:latin typeface="Arial Narrow" pitchFamily="34" charset="0"/>
              </a:rPr>
              <a:t> So the </a:t>
            </a:r>
            <a:r>
              <a:rPr lang="en-US" sz="1800" cap="small" dirty="0" smtClean="0">
                <a:latin typeface="Arial Narrow" pitchFamily="34" charset="0"/>
              </a:rPr>
              <a:t>Lord</a:t>
            </a:r>
            <a:r>
              <a:rPr lang="en-US" sz="1800" dirty="0" smtClean="0">
                <a:latin typeface="Arial Narrow" pitchFamily="34" charset="0"/>
              </a:rPr>
              <a:t> sold them into the hands of </a:t>
            </a:r>
            <a:r>
              <a:rPr lang="en-US" sz="1800" dirty="0" err="1" smtClean="0">
                <a:latin typeface="Arial Narrow" pitchFamily="34" charset="0"/>
              </a:rPr>
              <a:t>Jabin</a:t>
            </a:r>
            <a:r>
              <a:rPr lang="en-US" sz="1800" dirty="0" smtClean="0">
                <a:latin typeface="Arial Narrow" pitchFamily="34" charset="0"/>
              </a:rPr>
              <a:t> king of Canaan, who reigned in </a:t>
            </a:r>
            <a:r>
              <a:rPr lang="en-US" sz="1800" dirty="0" err="1" smtClean="0">
                <a:latin typeface="Arial Narrow" pitchFamily="34" charset="0"/>
              </a:rPr>
              <a:t>Hazor</a:t>
            </a:r>
            <a:r>
              <a:rPr lang="en-US" sz="1800" dirty="0" smtClean="0">
                <a:latin typeface="Arial Narrow" pitchFamily="34" charset="0"/>
              </a:rPr>
              <a:t>. </a:t>
            </a:r>
            <a:r>
              <a:rPr lang="en-US" sz="1800" dirty="0" err="1" smtClean="0">
                <a:latin typeface="Arial Narrow" pitchFamily="34" charset="0"/>
              </a:rPr>
              <a:t>Sisera</a:t>
            </a:r>
            <a:r>
              <a:rPr lang="en-US" sz="1800" dirty="0" smtClean="0">
                <a:latin typeface="Arial Narrow" pitchFamily="34" charset="0"/>
              </a:rPr>
              <a:t>, the commander of his army, was based in </a:t>
            </a:r>
            <a:r>
              <a:rPr lang="en-US" sz="1800" dirty="0" err="1" smtClean="0">
                <a:latin typeface="Arial Narrow" pitchFamily="34" charset="0"/>
              </a:rPr>
              <a:t>Harosheth</a:t>
            </a:r>
            <a:r>
              <a:rPr lang="en-US" sz="1800" dirty="0" smtClean="0">
                <a:latin typeface="Arial Narrow" pitchFamily="34" charset="0"/>
              </a:rPr>
              <a:t> </a:t>
            </a:r>
            <a:r>
              <a:rPr lang="en-US" sz="1800" dirty="0" err="1" smtClean="0">
                <a:latin typeface="Arial Narrow" pitchFamily="34" charset="0"/>
              </a:rPr>
              <a:t>Haggoyim</a:t>
            </a:r>
            <a:r>
              <a:rPr lang="en-US" sz="1800" dirty="0" smtClean="0">
                <a:latin typeface="Arial Narrow" pitchFamily="34" charset="0"/>
              </a:rPr>
              <a:t>. </a:t>
            </a:r>
            <a:r>
              <a:rPr lang="en-US" sz="1800" baseline="30000" dirty="0" smtClean="0">
                <a:latin typeface="Arial Narrow" pitchFamily="34" charset="0"/>
              </a:rPr>
              <a:t>3</a:t>
            </a:r>
            <a:r>
              <a:rPr lang="en-US" sz="1800" dirty="0" smtClean="0">
                <a:latin typeface="Arial Narrow" pitchFamily="34" charset="0"/>
              </a:rPr>
              <a:t> Because he had nine hundred chariots fitted with iron and had cruelly oppressed the Israelites for twenty years, </a:t>
            </a:r>
            <a:endParaRPr lang="en-US" sz="1800" dirty="0">
              <a:solidFill>
                <a:srgbClr val="FFFF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15" y="130051"/>
            <a:ext cx="2593181" cy="2786137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的人給你看。」他就進入帳棚，看見西西拉已經死了，倒在地上，橛子還在他鬢中。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這樣，上帝使迦南王耶賓被以色列人制伏了。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從此以色列人的手越發有力，勝了迦南王耶賓，直到將他滅絕了。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10</a:t>
            </a:fld>
            <a:endParaRPr lang="es-E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592487" y="35868"/>
            <a:ext cx="3096543" cy="278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the man you’re looking for.” So he went in with her, and there lay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Sisera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with the tent peg through his temple—dead.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23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On that day God subdued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Jabin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king of Canaan before the Israelites.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24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And the hand of the Israelites pressed harder and harder against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Jabin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king of Canaan until they destroyed him. </a:t>
            </a:r>
            <a:endParaRPr lang="en-US" sz="1800" dirty="0">
              <a:solidFill>
                <a:srgbClr val="FFFF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27956"/>
            <a:ext cx="5761038" cy="695325"/>
          </a:xfrm>
        </p:spPr>
        <p:txBody>
          <a:bodyPr/>
          <a:lstStyle/>
          <a:p>
            <a:r>
              <a:rPr lang="zh-TW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故態復萌</a:t>
            </a:r>
            <a:r>
              <a:rPr lang="en-US" altLang="zh-CN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CN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Relapse into Your Old Way</a:t>
            </a:r>
            <a:r>
              <a:rPr lang="en-US" sz="2800" dirty="0" smtClean="0"/>
              <a:t>	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6303" y="1980084"/>
            <a:ext cx="4032727" cy="828022"/>
          </a:xfrm>
        </p:spPr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士師記 </a:t>
            </a:r>
            <a:r>
              <a:rPr lang="en-US" altLang="zh-TW" dirty="0" smtClean="0">
                <a:latin typeface="+mn-ea"/>
              </a:rPr>
              <a:t>Judges 4-5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87338" y="72182"/>
            <a:ext cx="5186362" cy="539750"/>
          </a:xfrm>
        </p:spPr>
        <p:txBody>
          <a:bodyPr/>
          <a:lstStyle/>
          <a:p>
            <a:r>
              <a:rPr lang="zh-TW" altLang="en-US" sz="24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士師記 </a:t>
            </a:r>
            <a:r>
              <a:rPr lang="en-US" altLang="zh-TW" sz="2400" dirty="0" smtClean="0">
                <a:solidFill>
                  <a:schemeClr val="tx1"/>
                </a:solidFill>
              </a:rPr>
              <a:t>Judges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12</a:t>
            </a:fld>
            <a:endParaRPr lang="es-ES"/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4295" y="539924"/>
            <a:ext cx="4147661" cy="25922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E840D-314E-4C39-B781-13A60CEAE675}" type="slidenum">
              <a:rPr lang="es-ES" smtClean="0"/>
              <a:pPr/>
              <a:t>13</a:t>
            </a:fld>
            <a:endParaRPr lang="es-E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6223" y="755948"/>
          <a:ext cx="5328591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608178"/>
                <a:gridCol w="17761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1800" dirty="0" smtClean="0">
                          <a:solidFill>
                            <a:schemeClr val="bg2"/>
                          </a:solidFill>
                          <a:latin typeface="HanWang WeiBeiMedium-Gb5" pitchFamily="2" charset="-120"/>
                          <a:ea typeface="HanWang WeiBeiMedium-Gb5" pitchFamily="2" charset="-120"/>
                        </a:rPr>
                        <a:t>士師 </a:t>
                      </a:r>
                      <a:endParaRPr lang="en-US" altLang="zh-HK" sz="1800" dirty="0" smtClean="0">
                        <a:solidFill>
                          <a:schemeClr val="bg2"/>
                        </a:solidFill>
                        <a:latin typeface="HanWang WeiBeiMedium-Gb5" pitchFamily="2" charset="-120"/>
                        <a:ea typeface="HanWang WeiBeiMedium-Gb5" pitchFamily="2" charset="-120"/>
                      </a:endParaRPr>
                    </a:p>
                    <a:p>
                      <a:pPr algn="ctr"/>
                      <a:r>
                        <a:rPr lang="en-US" altLang="zh-HK" sz="1800" dirty="0" smtClean="0">
                          <a:solidFill>
                            <a:schemeClr val="bg2"/>
                          </a:solidFill>
                        </a:rPr>
                        <a:t>Judge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HK" altLang="en-US" dirty="0" smtClean="0">
                          <a:solidFill>
                            <a:schemeClr val="bg2"/>
                          </a:solidFill>
                          <a:latin typeface="HanWang WeiBeiMedium-Gb5" pitchFamily="2" charset="-120"/>
                          <a:ea typeface="HanWang WeiBeiMedium-Gb5" pitchFamily="2" charset="-120"/>
                        </a:rPr>
                        <a:t>受欺壓</a:t>
                      </a:r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Oppressed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1800" dirty="0" smtClean="0">
                          <a:solidFill>
                            <a:schemeClr val="bg2"/>
                          </a:solidFill>
                          <a:latin typeface="HanWang WeiBeiMedium-Gb5" pitchFamily="2" charset="-120"/>
                          <a:ea typeface="HanWang WeiBeiMedium-Gb5" pitchFamily="2" charset="-120"/>
                        </a:rPr>
                        <a:t>太平</a:t>
                      </a:r>
                      <a:r>
                        <a:rPr lang="zh-HK" altLang="en-US" sz="1800" dirty="0" smtClean="0">
                          <a:solidFill>
                            <a:schemeClr val="bg2"/>
                          </a:solidFill>
                        </a:rPr>
                        <a:t> </a:t>
                      </a:r>
                      <a:endParaRPr lang="en-US" altLang="zh-HK" sz="1800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r>
                        <a:rPr lang="en-US" altLang="zh-HK" sz="1800" dirty="0" smtClean="0">
                          <a:solidFill>
                            <a:schemeClr val="bg2"/>
                          </a:solidFill>
                        </a:rPr>
                        <a:t>Peace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1800" dirty="0" smtClean="0">
                          <a:latin typeface="HanWang WeiBeiMedium-Gb5" pitchFamily="2" charset="-120"/>
                          <a:ea typeface="HanWang WeiBeiMedium-Gb5" pitchFamily="2" charset="-120"/>
                        </a:rPr>
                        <a:t>俄陀聶</a:t>
                      </a:r>
                      <a:r>
                        <a:rPr lang="zh-HK" altLang="en-US" sz="1800" dirty="0" smtClean="0"/>
                        <a:t> </a:t>
                      </a:r>
                      <a:r>
                        <a:rPr lang="en-US" altLang="zh-HK" sz="1800" dirty="0" err="1" smtClean="0"/>
                        <a:t>Othniel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1800" dirty="0" smtClean="0">
                          <a:latin typeface="HanWang WeiBeiMedium-Gb5" pitchFamily="2" charset="-120"/>
                          <a:ea typeface="HanWang WeiBeiMedium-Gb5" pitchFamily="2" charset="-120"/>
                        </a:rPr>
                        <a:t>八年</a:t>
                      </a:r>
                      <a:r>
                        <a:rPr lang="zh-HK" altLang="en-US" sz="1800" dirty="0" smtClean="0"/>
                        <a:t> </a:t>
                      </a:r>
                      <a:r>
                        <a:rPr lang="en-US" altLang="zh-HK" sz="1800" dirty="0" smtClean="0"/>
                        <a:t>8 yrs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1800" dirty="0" smtClean="0">
                          <a:latin typeface="HanWang WeiBeiMedium-Gb5" pitchFamily="2" charset="-120"/>
                          <a:ea typeface="HanWang WeiBeiMedium-Gb5" pitchFamily="2" charset="-120"/>
                        </a:rPr>
                        <a:t>四十年</a:t>
                      </a:r>
                      <a:r>
                        <a:rPr lang="zh-HK" altLang="en-US" sz="1800" dirty="0" smtClean="0"/>
                        <a:t> </a:t>
                      </a:r>
                      <a:r>
                        <a:rPr lang="en-US" altLang="zh-HK" sz="1800" dirty="0" smtClean="0"/>
                        <a:t>40 yrs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1800" dirty="0" smtClean="0">
                          <a:latin typeface="HanWang WeiBeiMedium-Gb5" pitchFamily="2" charset="-120"/>
                          <a:ea typeface="HanWang WeiBeiMedium-Gb5" pitchFamily="2" charset="-120"/>
                        </a:rPr>
                        <a:t>以笏</a:t>
                      </a:r>
                      <a:r>
                        <a:rPr lang="zh-HK" altLang="en-US" sz="1800" dirty="0" smtClean="0"/>
                        <a:t> </a:t>
                      </a:r>
                      <a:r>
                        <a:rPr lang="en-US" altLang="zh-HK" sz="1800" dirty="0" smtClean="0"/>
                        <a:t>Ehud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1800" dirty="0" smtClean="0">
                          <a:latin typeface="HanWang WeiBeiMedium-Gb5" pitchFamily="2" charset="-120"/>
                          <a:ea typeface="HanWang WeiBeiMedium-Gb5" pitchFamily="2" charset="-120"/>
                        </a:rPr>
                        <a:t>十八年</a:t>
                      </a:r>
                      <a:r>
                        <a:rPr lang="zh-HK" altLang="en-US" sz="1800" dirty="0" smtClean="0"/>
                        <a:t> </a:t>
                      </a:r>
                      <a:r>
                        <a:rPr lang="en-US" altLang="zh-HK" sz="1800" dirty="0" smtClean="0"/>
                        <a:t>18 yrs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1800" dirty="0" smtClean="0">
                          <a:latin typeface="HanWang WeiBeiMedium-Gb5" pitchFamily="2" charset="-120"/>
                          <a:ea typeface="HanWang WeiBeiMedium-Gb5" pitchFamily="2" charset="-120"/>
                        </a:rPr>
                        <a:t>八十年</a:t>
                      </a:r>
                      <a:r>
                        <a:rPr lang="zh-HK" altLang="en-US" sz="1800" dirty="0" smtClean="0"/>
                        <a:t> </a:t>
                      </a:r>
                      <a:r>
                        <a:rPr lang="en-US" altLang="zh-HK" sz="1800" dirty="0" smtClean="0"/>
                        <a:t>80 yrs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1800" dirty="0" smtClean="0">
                          <a:latin typeface="HanWang WeiBeiMedium-Gb5" pitchFamily="2" charset="-120"/>
                          <a:ea typeface="HanWang WeiBeiMedium-Gb5" pitchFamily="2" charset="-120"/>
                        </a:rPr>
                        <a:t>底波拉</a:t>
                      </a:r>
                      <a:r>
                        <a:rPr lang="en-US" altLang="zh-HK" sz="1800" baseline="0" dirty="0" smtClean="0"/>
                        <a:t> Deborah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1800" dirty="0" smtClean="0">
                          <a:latin typeface="HanWang WeiBeiMedium-Gb5" pitchFamily="2" charset="-120"/>
                          <a:ea typeface="HanWang WeiBeiMedium-Gb5" pitchFamily="2" charset="-120"/>
                        </a:rPr>
                        <a:t>二十年</a:t>
                      </a:r>
                      <a:r>
                        <a:rPr lang="zh-HK" altLang="en-US" sz="1800" dirty="0" smtClean="0"/>
                        <a:t> </a:t>
                      </a:r>
                      <a:r>
                        <a:rPr lang="en-US" altLang="zh-HK" sz="1800" dirty="0" smtClean="0"/>
                        <a:t>20 yrs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1800" dirty="0" smtClean="0">
                          <a:latin typeface="HanWang WeiBeiMedium-Gb5" pitchFamily="2" charset="-120"/>
                          <a:ea typeface="HanWang WeiBeiMedium-Gb5" pitchFamily="2" charset="-120"/>
                        </a:rPr>
                        <a:t>四十年</a:t>
                      </a:r>
                      <a:r>
                        <a:rPr lang="zh-HK" altLang="en-US" sz="1800" dirty="0" smtClean="0"/>
                        <a:t> </a:t>
                      </a:r>
                      <a:r>
                        <a:rPr lang="en-US" altLang="zh-HK" sz="1800" dirty="0" smtClean="0"/>
                        <a:t>40 yrs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323900"/>
            <a:ext cx="5186362" cy="2570113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1 Corinthians 10:11</a:t>
            </a:r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他們遭遇這些事都要作為鑑戒，並且寫在經上，正是警戒我們這末世的人。 </a:t>
            </a:r>
          </a:p>
          <a:p>
            <a:pPr marL="0" indent="0">
              <a:buNone/>
            </a:pPr>
            <a:r>
              <a:rPr lang="en-US" baseline="30000" dirty="0" smtClean="0"/>
              <a:t>11</a:t>
            </a:r>
            <a:r>
              <a:rPr lang="en-US" dirty="0" smtClean="0"/>
              <a:t> These things happened to them as examples and were written down as warnings for us, on whom the culmination of the ages has come.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出勝過故態復萌的秘訣</a:t>
            </a:r>
            <a:r>
              <a:rPr lang="en-US" altLang="zh-TW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TW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altLang="zh-TW" dirty="0" smtClean="0">
                <a:solidFill>
                  <a:schemeClr val="tx1"/>
                </a:solidFill>
              </a:rPr>
              <a:t>Steps to conquer relapses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承認陷入困境</a:t>
            </a:r>
            <a:r>
              <a:rPr lang="zh-TW" altLang="en-US" dirty="0" smtClean="0"/>
              <a:t>  </a:t>
            </a:r>
            <a:r>
              <a:rPr lang="en-US" dirty="0" smtClean="0"/>
              <a:t>Admit my crisis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79884"/>
            <a:ext cx="5186362" cy="2714129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Job 36:15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上帝藉著困苦救拔困苦人， 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趁他們受欺壓開通他們的耳朵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。 </a:t>
            </a:r>
          </a:p>
          <a:p>
            <a:pPr marL="0" indent="0">
              <a:buNone/>
            </a:pPr>
            <a:r>
              <a:rPr lang="en-US" baseline="30000" dirty="0" smtClean="0"/>
              <a:t>15</a:t>
            </a:r>
            <a:r>
              <a:rPr lang="en-US" dirty="0" smtClean="0"/>
              <a:t> But those who suffer he delivers in their suffering; </a:t>
            </a:r>
            <a:r>
              <a:rPr lang="en-US" dirty="0" smtClean="0">
                <a:solidFill>
                  <a:srgbClr val="FFFF00"/>
                </a:solidFill>
              </a:rPr>
              <a:t>he speaks to them in their affliction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17</a:t>
            </a:fld>
            <a:endParaRPr lang="es-ES"/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 l="2257" r="4619" b="3702"/>
          <a:stretch>
            <a:fillRect/>
          </a:stretch>
        </p:blipFill>
        <p:spPr bwMode="auto">
          <a:xfrm>
            <a:off x="1668579" y="0"/>
            <a:ext cx="2148044" cy="32400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87338" y="251892"/>
            <a:ext cx="5186362" cy="2642121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Job 36:13</a:t>
            </a:r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那些心裡不敬虔的人積存怒氣， 神捆綁他們，他們竟不呼求。</a:t>
            </a:r>
            <a:r>
              <a:rPr lang="zh-TW" altLang="en-US" dirty="0" smtClean="0"/>
              <a:t> </a:t>
            </a:r>
            <a:r>
              <a:rPr lang="en-US" altLang="zh-TW" dirty="0" smtClean="0"/>
              <a:t>(CNVT) </a:t>
            </a:r>
            <a:endParaRPr lang="zh-TW" altLang="en-US" dirty="0" smtClean="0"/>
          </a:p>
          <a:p>
            <a:pPr marL="0" indent="0">
              <a:buNone/>
            </a:pPr>
            <a:r>
              <a:rPr lang="en-US" baseline="30000" dirty="0" smtClean="0"/>
              <a:t>13</a:t>
            </a:r>
            <a:r>
              <a:rPr lang="en-US" dirty="0" smtClean="0"/>
              <a:t> “The godless in heart harbor resentment; even when he fetters them, they do not cry for help.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6DD6-E10B-455A-8847-22580AC42F8F}" type="slidenum">
              <a:rPr lang="es-ES" smtClean="0"/>
              <a:pPr/>
              <a:t>18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E840D-314E-4C39-B781-13A60CEAE675}" type="slidenum">
              <a:rPr lang="es-ES" smtClean="0"/>
              <a:pPr/>
              <a:t>19</a:t>
            </a:fld>
            <a:endParaRPr lang="es-E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6223" y="755948"/>
          <a:ext cx="5400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34563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1800" dirty="0" smtClean="0">
                          <a:solidFill>
                            <a:schemeClr val="bg2"/>
                          </a:solidFill>
                          <a:latin typeface="HanWang WeiBeiMedium-Gb5" pitchFamily="2" charset="-120"/>
                          <a:ea typeface="HanWang WeiBeiMedium-Gb5" pitchFamily="2" charset="-120"/>
                        </a:rPr>
                        <a:t>士師 </a:t>
                      </a:r>
                      <a:r>
                        <a:rPr lang="en-US" altLang="zh-HK" sz="1800" dirty="0" smtClean="0">
                          <a:solidFill>
                            <a:schemeClr val="bg2"/>
                          </a:solidFill>
                        </a:rPr>
                        <a:t>Judge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HK" altLang="en-US" dirty="0" smtClean="0">
                          <a:solidFill>
                            <a:schemeClr val="bg2"/>
                          </a:solidFill>
                          <a:latin typeface="HanWang WeiBeiMedium-Gb5" pitchFamily="2" charset="-120"/>
                          <a:ea typeface="HanWang WeiBeiMedium-Gb5" pitchFamily="2" charset="-120"/>
                        </a:rPr>
                        <a:t>欺壓者 </a:t>
                      </a:r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Oppressed by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1800" dirty="0" smtClean="0">
                          <a:latin typeface="HanWang WeiBeiMedium-Gb5" pitchFamily="2" charset="-120"/>
                          <a:ea typeface="HanWang WeiBeiMedium-Gb5" pitchFamily="2" charset="-120"/>
                        </a:rPr>
                        <a:t>俄陀聶</a:t>
                      </a:r>
                      <a:r>
                        <a:rPr lang="zh-HK" altLang="en-US" sz="1800" dirty="0" smtClean="0"/>
                        <a:t> </a:t>
                      </a:r>
                      <a:r>
                        <a:rPr lang="en-US" altLang="zh-HK" sz="1800" dirty="0" err="1" smtClean="0"/>
                        <a:t>Othniel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HanWang WeiBeiMedium-Gb5" pitchFamily="2" charset="-120"/>
                          <a:ea typeface="HanWang WeiBeiMedium-Gb5" pitchFamily="2" charset="-120"/>
                        </a:rPr>
                        <a:t>美索不達米亞王 </a:t>
                      </a:r>
                      <a:r>
                        <a:rPr lang="en-US" altLang="zh-TW" sz="1800" dirty="0" smtClean="0"/>
                        <a:t/>
                      </a:r>
                      <a:br>
                        <a:rPr lang="en-US" altLang="zh-TW" sz="1800" dirty="0" smtClean="0"/>
                      </a:br>
                      <a:r>
                        <a:rPr lang="en-US" altLang="zh-TW" sz="1800" dirty="0" smtClean="0"/>
                        <a:t>K</a:t>
                      </a:r>
                      <a:r>
                        <a:rPr lang="en-US" sz="1800" dirty="0" smtClean="0"/>
                        <a:t>ing of Aram </a:t>
                      </a:r>
                      <a:r>
                        <a:rPr lang="en-US" sz="1800" dirty="0" err="1" smtClean="0"/>
                        <a:t>Naharaim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1800" dirty="0" smtClean="0">
                          <a:latin typeface="HanWang WeiBeiMedium-Gb5" pitchFamily="2" charset="-120"/>
                          <a:ea typeface="HanWang WeiBeiMedium-Gb5" pitchFamily="2" charset="-120"/>
                        </a:rPr>
                        <a:t>以笏</a:t>
                      </a:r>
                      <a:r>
                        <a:rPr lang="zh-HK" altLang="en-US" sz="1800" dirty="0" smtClean="0"/>
                        <a:t> </a:t>
                      </a:r>
                      <a:r>
                        <a:rPr lang="en-US" altLang="zh-HK" sz="1800" dirty="0" smtClean="0"/>
                        <a:t>Ehud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1800" dirty="0" smtClean="0">
                          <a:latin typeface="HanWang WeiBeiMedium-Gb5" pitchFamily="2" charset="-120"/>
                          <a:ea typeface="HanWang WeiBeiMedium-Gb5" pitchFamily="2" charset="-120"/>
                        </a:rPr>
                        <a:t>摩押王 </a:t>
                      </a:r>
                      <a:r>
                        <a:rPr lang="en-US" altLang="zh-HK" sz="1800" dirty="0" smtClean="0"/>
                        <a:t>K</a:t>
                      </a:r>
                      <a:r>
                        <a:rPr lang="en-US" sz="1800" dirty="0" smtClean="0"/>
                        <a:t>ing of Moab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1800" dirty="0" smtClean="0">
                          <a:latin typeface="HanWang WeiBeiMedium-Gb5" pitchFamily="2" charset="-120"/>
                          <a:ea typeface="HanWang WeiBeiMedium-Gb5" pitchFamily="2" charset="-120"/>
                        </a:rPr>
                        <a:t>底波拉</a:t>
                      </a:r>
                      <a:r>
                        <a:rPr lang="en-US" altLang="zh-HK" sz="1800" baseline="0" dirty="0" smtClean="0"/>
                        <a:t> Deborah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1800" dirty="0" smtClean="0">
                          <a:latin typeface="HanWang WeiBeiMedium-Gb5" pitchFamily="2" charset="-120"/>
                          <a:ea typeface="HanWang WeiBeiMedium-Gb5" pitchFamily="2" charset="-120"/>
                        </a:rPr>
                        <a:t>迦南王</a:t>
                      </a:r>
                      <a:r>
                        <a:rPr lang="zh-HK" altLang="en-US" sz="1800" dirty="0" smtClean="0"/>
                        <a:t> </a:t>
                      </a:r>
                      <a:r>
                        <a:rPr lang="en-US" altLang="zh-HK" sz="1800" dirty="0" smtClean="0"/>
                        <a:t>K</a:t>
                      </a:r>
                      <a:r>
                        <a:rPr lang="en-US" sz="1800" dirty="0" smtClean="0"/>
                        <a:t>ing of Canaan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15" y="130051"/>
            <a:ext cx="2593181" cy="2786137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以色列人就呼求耶和華。 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4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有一位女先知名叫底波拉，是拉比多的妻，當時作以色列的士師。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5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她住在以法蓮山地拉瑪和伯特利中間，在底波拉的棕樹下。以色列人都上她那裏去聽判斷。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6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她打發人從拿弗他利的基低斯將亞比挪菴的兒子巴拉召了來，對他說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</a:t>
            </a:fld>
            <a:endParaRPr lang="es-E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736503" y="35868"/>
            <a:ext cx="2952527" cy="278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Arial Narrow" pitchFamily="34" charset="0"/>
              </a:rPr>
              <a:t>they cried to the </a:t>
            </a:r>
            <a:r>
              <a:rPr lang="en-US" sz="1800" cap="small" dirty="0" smtClean="0">
                <a:latin typeface="Arial Narrow" pitchFamily="34" charset="0"/>
              </a:rPr>
              <a:t>Lord</a:t>
            </a:r>
            <a:r>
              <a:rPr lang="en-US" sz="1800" dirty="0" smtClean="0">
                <a:latin typeface="Arial Narrow" pitchFamily="34" charset="0"/>
              </a:rPr>
              <a:t> for help. </a:t>
            </a:r>
            <a:r>
              <a:rPr lang="en-US" sz="1800" baseline="30000" dirty="0" smtClean="0">
                <a:latin typeface="Arial Narrow" pitchFamily="34" charset="0"/>
              </a:rPr>
              <a:t>4</a:t>
            </a:r>
            <a:r>
              <a:rPr lang="en-US" sz="1800" dirty="0" smtClean="0">
                <a:latin typeface="Arial Narrow" pitchFamily="34" charset="0"/>
              </a:rPr>
              <a:t> Now Deborah, a prophet, the wife of </a:t>
            </a:r>
            <a:r>
              <a:rPr lang="en-US" sz="1800" dirty="0" err="1" smtClean="0">
                <a:latin typeface="Arial Narrow" pitchFamily="34" charset="0"/>
              </a:rPr>
              <a:t>Lappidoth</a:t>
            </a:r>
            <a:r>
              <a:rPr lang="en-US" sz="1800" dirty="0" smtClean="0">
                <a:latin typeface="Arial Narrow" pitchFamily="34" charset="0"/>
              </a:rPr>
              <a:t>, was leading Israel at that time. </a:t>
            </a:r>
            <a:r>
              <a:rPr lang="en-US" sz="1800" baseline="30000" dirty="0" smtClean="0">
                <a:latin typeface="Arial Narrow" pitchFamily="34" charset="0"/>
              </a:rPr>
              <a:t>5</a:t>
            </a:r>
            <a:r>
              <a:rPr lang="en-US" sz="1800" dirty="0" smtClean="0">
                <a:latin typeface="Arial Narrow" pitchFamily="34" charset="0"/>
              </a:rPr>
              <a:t> She held court under the Palm of Deborah between Ramah and Bethel in the hill country of Ephraim, and the Israelites went up to her to have their disputes decided. </a:t>
            </a:r>
            <a:r>
              <a:rPr lang="en-US" sz="1800" baseline="30000" dirty="0" smtClean="0">
                <a:latin typeface="Arial Narrow" pitchFamily="34" charset="0"/>
              </a:rPr>
              <a:t>6</a:t>
            </a:r>
            <a:r>
              <a:rPr lang="en-US" sz="1800" dirty="0" smtClean="0">
                <a:latin typeface="Arial Narrow" pitchFamily="34" charset="0"/>
              </a:rPr>
              <a:t> She sent for Barak son of </a:t>
            </a:r>
            <a:r>
              <a:rPr lang="en-US" sz="1800" dirty="0" err="1" smtClean="0">
                <a:latin typeface="Arial Narrow" pitchFamily="34" charset="0"/>
              </a:rPr>
              <a:t>Abinoam</a:t>
            </a:r>
            <a:r>
              <a:rPr lang="en-US" sz="1800" dirty="0" smtClean="0">
                <a:latin typeface="Arial Narrow" pitchFamily="34" charset="0"/>
              </a:rPr>
              <a:t> from </a:t>
            </a:r>
            <a:r>
              <a:rPr lang="en-US" sz="1800" dirty="0" err="1" smtClean="0">
                <a:latin typeface="Arial Narrow" pitchFamily="34" charset="0"/>
              </a:rPr>
              <a:t>Kedesh</a:t>
            </a:r>
            <a:r>
              <a:rPr lang="en-US" sz="1800" dirty="0" smtClean="0">
                <a:latin typeface="Arial Narrow" pitchFamily="34" charset="0"/>
              </a:rPr>
              <a:t> in Naphtali and said to</a:t>
            </a:r>
            <a:endParaRPr lang="en-US" sz="1800" dirty="0">
              <a:solidFill>
                <a:srgbClr val="FFFF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714129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Judges 4:2-3</a:t>
            </a:r>
            <a:r>
              <a:rPr lang="zh-TW" altLang="en-US" dirty="0" smtClean="0"/>
              <a:t>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耶和華就把他們付與在夏瑣作王的迦南王耶賓手中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；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…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耶賓王有鐵車九百輛。他大大欺壓以色列人二十年，以色列人就呼求耶和華。</a:t>
            </a:r>
          </a:p>
          <a:p>
            <a:pPr marL="0" indent="0">
              <a:buNone/>
            </a:pPr>
            <a:r>
              <a:rPr lang="en-US" baseline="30000" dirty="0" smtClean="0"/>
              <a:t>2</a:t>
            </a:r>
            <a:r>
              <a:rPr lang="en-US" dirty="0" smtClean="0"/>
              <a:t> So the </a:t>
            </a:r>
            <a:r>
              <a:rPr lang="en-US" cap="small" dirty="0" smtClean="0"/>
              <a:t>Lord</a:t>
            </a:r>
            <a:r>
              <a:rPr lang="en-US" dirty="0" smtClean="0"/>
              <a:t> sold them into the hands of </a:t>
            </a:r>
            <a:r>
              <a:rPr lang="en-US" dirty="0" err="1" smtClean="0"/>
              <a:t>Jabin</a:t>
            </a:r>
            <a:r>
              <a:rPr lang="en-US" dirty="0" smtClean="0"/>
              <a:t> king of Canaan, who reigned in </a:t>
            </a:r>
            <a:r>
              <a:rPr lang="en-US" dirty="0" err="1" smtClean="0"/>
              <a:t>Hazor</a:t>
            </a:r>
            <a:r>
              <a:rPr lang="en-US" dirty="0" smtClean="0"/>
              <a:t>. </a:t>
            </a:r>
            <a:r>
              <a:rPr lang="en-US" dirty="0" smtClean="0"/>
              <a:t>…  </a:t>
            </a:r>
            <a:r>
              <a:rPr lang="en-US" baseline="30000" dirty="0" smtClean="0"/>
              <a:t>3</a:t>
            </a:r>
            <a:r>
              <a:rPr lang="en-US" dirty="0" smtClean="0"/>
              <a:t> Because he had nine hundred chariots fitted with iron and had cruelly oppressed the Israelites for twenty years, they cried to the </a:t>
            </a:r>
            <a:r>
              <a:rPr lang="en-US" cap="small" dirty="0" smtClean="0"/>
              <a:t>Lord</a:t>
            </a:r>
            <a:r>
              <a:rPr lang="en-US" dirty="0" smtClean="0"/>
              <a:t> for help.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E840D-314E-4C39-B781-13A60CEAE675}" type="slidenum">
              <a:rPr lang="es-ES" smtClean="0"/>
              <a:pPr/>
              <a:t>20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Judges 5:6–8</a:t>
            </a:r>
            <a:r>
              <a:rPr lang="zh-TW" altLang="en-US" dirty="0" smtClean="0"/>
              <a:t> </a:t>
            </a:r>
            <a:r>
              <a:rPr lang="en-US" altLang="zh-TW" dirty="0" smtClean="0"/>
              <a:t>(CNVT)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在</a:t>
            </a:r>
            <a:r>
              <a:rPr lang="zh-TW" altLang="en-US" u="sng" dirty="0" smtClean="0">
                <a:latin typeface="HanWang WeiBeiMedium-Gb5" pitchFamily="2" charset="-120"/>
                <a:ea typeface="HanWang WeiBeiMedium-Gb5" pitchFamily="2" charset="-120"/>
              </a:rPr>
              <a:t>亞拿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的兒子</a:t>
            </a:r>
            <a:r>
              <a:rPr lang="zh-TW" altLang="en-US" u="sng" dirty="0" smtClean="0">
                <a:latin typeface="HanWang WeiBeiMedium-Gb5" pitchFamily="2" charset="-120"/>
                <a:ea typeface="HanWang WeiBeiMedium-Gb5" pitchFamily="2" charset="-120"/>
              </a:rPr>
              <a:t>珊迦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的時候， 在</a:t>
            </a:r>
            <a:r>
              <a:rPr lang="zh-TW" altLang="en-US" u="sng" dirty="0" smtClean="0">
                <a:latin typeface="HanWang WeiBeiMedium-Gb5" pitchFamily="2" charset="-120"/>
                <a:ea typeface="HanWang WeiBeiMedium-Gb5" pitchFamily="2" charset="-120"/>
              </a:rPr>
              <a:t>雅億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的日子，大道無人行走， 行路的人繞道而行。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zh-TW" altLang="en-US" u="sng" dirty="0" smtClean="0">
                <a:latin typeface="HanWang WeiBeiMedium-Gb5" pitchFamily="2" charset="-120"/>
                <a:ea typeface="HanWang WeiBeiMedium-Gb5" pitchFamily="2" charset="-120"/>
              </a:rPr>
              <a:t>以色列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中的農村消失了，消失了， 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…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那時四萬</a:t>
            </a:r>
            <a:r>
              <a:rPr lang="zh-TW" altLang="en-US" u="sng" dirty="0" smtClean="0">
                <a:latin typeface="HanWang WeiBeiMedium-Gb5" pitchFamily="2" charset="-120"/>
                <a:ea typeface="HanWang WeiBeiMedium-Gb5" pitchFamily="2" charset="-120"/>
              </a:rPr>
              <a:t>以色列</a:t>
            </a:r>
            <a:r>
              <a:rPr lang="zh-TW" altLang="en-US" b="1" dirty="0" smtClean="0">
                <a:latin typeface="HanWang WeiBeiMedium-Gb5" pitchFamily="2" charset="-120"/>
                <a:ea typeface="HanWang WeiBeiMedium-Gb5" pitchFamily="2" charset="-120"/>
              </a:rPr>
              <a:t>人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中， 竟不見有一面盾牌、一枝長矛。 </a:t>
            </a:r>
          </a:p>
          <a:p>
            <a:pPr marL="0" indent="0">
              <a:buNone/>
            </a:pPr>
            <a:r>
              <a:rPr lang="en-US" baseline="30000" dirty="0" smtClean="0"/>
              <a:t>6</a:t>
            </a:r>
            <a:r>
              <a:rPr lang="en-US" dirty="0" smtClean="0"/>
              <a:t> “In the days of </a:t>
            </a:r>
            <a:r>
              <a:rPr lang="en-US" dirty="0" err="1" smtClean="0"/>
              <a:t>Shamgar</a:t>
            </a:r>
            <a:r>
              <a:rPr lang="en-US" dirty="0" smtClean="0"/>
              <a:t> son of </a:t>
            </a:r>
            <a:r>
              <a:rPr lang="en-US" dirty="0" err="1" smtClean="0"/>
              <a:t>Anath</a:t>
            </a:r>
            <a:r>
              <a:rPr lang="en-US" dirty="0" smtClean="0"/>
              <a:t>, in the days of </a:t>
            </a:r>
            <a:r>
              <a:rPr lang="en-US" dirty="0" err="1" smtClean="0"/>
              <a:t>Jael</a:t>
            </a:r>
            <a:r>
              <a:rPr lang="en-US" dirty="0" smtClean="0"/>
              <a:t>, the highways were abandoned; travelers took to winding paths. </a:t>
            </a:r>
            <a:r>
              <a:rPr lang="en-US" baseline="30000" dirty="0" smtClean="0"/>
              <a:t>7</a:t>
            </a:r>
            <a:r>
              <a:rPr lang="en-US" dirty="0" smtClean="0"/>
              <a:t> Villagers in Israel would not fight; they held back … but not a shield or spear was seen among forty thousand in Israel.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21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出勝過故態復萌的秘訣</a:t>
            </a:r>
            <a:r>
              <a:rPr lang="en-US" altLang="zh-TW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TW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altLang="zh-TW" dirty="0" smtClean="0">
                <a:solidFill>
                  <a:schemeClr val="tx1"/>
                </a:solidFill>
              </a:rPr>
              <a:t>Steps to conquer relapses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承認陷入困境</a:t>
            </a:r>
            <a:r>
              <a:rPr lang="zh-TW" altLang="en-US" dirty="0" smtClean="0"/>
              <a:t>  </a:t>
            </a:r>
            <a:r>
              <a:rPr lang="en-US" dirty="0" smtClean="0"/>
              <a:t>Admit my </a:t>
            </a:r>
            <a:r>
              <a:rPr lang="en-US" dirty="0" smtClean="0"/>
              <a:t>crisis</a:t>
            </a:r>
          </a:p>
          <a:p>
            <a:pPr marL="342900" indent="-342900">
              <a:buFont typeface="+mj-lt"/>
              <a:buAutoNum type="arabicPeriod"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承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認得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罪神</a:t>
            </a:r>
            <a:r>
              <a:rPr lang="zh-TW" altLang="en-US" dirty="0" smtClean="0"/>
              <a:t> </a:t>
            </a:r>
            <a:r>
              <a:rPr lang="en-US" altLang="zh-TW" dirty="0" smtClean="0"/>
              <a:t>Admit my sin against God</a:t>
            </a:r>
            <a:endParaRPr lang="en-US" dirty="0" smtClean="0"/>
          </a:p>
          <a:p>
            <a:pPr marL="342900" indent="-34290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22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Judges 5:8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/>
              <a:t>8</a:t>
            </a:r>
            <a:r>
              <a:rPr lang="zh-TW" altLang="en-US" dirty="0" smtClean="0"/>
              <a:t>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以色列人選擇新神， 爭戰的事就臨到城門。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pPr marL="0" indent="0">
              <a:buNone/>
            </a:pPr>
            <a:r>
              <a:rPr lang="en-US" baseline="30000" dirty="0" smtClean="0"/>
              <a:t>8</a:t>
            </a:r>
            <a:r>
              <a:rPr lang="en-US" dirty="0" smtClean="0"/>
              <a:t> When they chose new gods, war came to the city gates, (NIV84)</a:t>
            </a:r>
          </a:p>
          <a:p>
            <a:endParaRPr lang="zh-TW" alt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23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Judges 4:6–7</a:t>
            </a:r>
            <a:r>
              <a:rPr lang="zh-TW" altLang="en-US" dirty="0" smtClean="0"/>
              <a:t>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…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「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耶和華－以色列的上帝吩咐你說：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『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你率領一萬拿弗他利和西布倫人上他泊山去。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我必使耶賓的將軍西西拉率領他的車輛和全軍往基順河，到你那裏去；我必將他交在你手中。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』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」 </a:t>
            </a:r>
          </a:p>
          <a:p>
            <a:pPr marL="0" indent="0">
              <a:buNone/>
            </a:pPr>
            <a:r>
              <a:rPr lang="en-US" baseline="30000" dirty="0" smtClean="0"/>
              <a:t>… </a:t>
            </a:r>
            <a:r>
              <a:rPr lang="en-US" dirty="0" smtClean="0"/>
              <a:t>“</a:t>
            </a:r>
            <a:r>
              <a:rPr lang="en-US" dirty="0" smtClean="0"/>
              <a:t>The </a:t>
            </a:r>
            <a:r>
              <a:rPr lang="en-US" cap="small" dirty="0" smtClean="0"/>
              <a:t>Lord</a:t>
            </a:r>
            <a:r>
              <a:rPr lang="en-US" dirty="0" smtClean="0"/>
              <a:t>, the God of Israel, commands you: ‘Go, take with you ten thousand men of Naphtali and </a:t>
            </a:r>
            <a:r>
              <a:rPr lang="en-US" dirty="0" err="1" smtClean="0"/>
              <a:t>Zebulun</a:t>
            </a:r>
            <a:r>
              <a:rPr lang="en-US" dirty="0" smtClean="0"/>
              <a:t> and lead them up to Mount Tabor. </a:t>
            </a:r>
            <a:r>
              <a:rPr lang="en-US" baseline="30000" dirty="0" smtClean="0"/>
              <a:t>7</a:t>
            </a:r>
            <a:r>
              <a:rPr lang="en-US" dirty="0" smtClean="0"/>
              <a:t> I will lead </a:t>
            </a:r>
            <a:r>
              <a:rPr lang="en-US" dirty="0" err="1" smtClean="0"/>
              <a:t>Sisera</a:t>
            </a:r>
            <a:r>
              <a:rPr lang="en-US" dirty="0" smtClean="0"/>
              <a:t>, the commander of </a:t>
            </a:r>
            <a:r>
              <a:rPr lang="en-US" dirty="0" err="1" smtClean="0"/>
              <a:t>Jabin’s</a:t>
            </a:r>
            <a:r>
              <a:rPr lang="en-US" dirty="0" smtClean="0"/>
              <a:t> army, with his chariots and his troops to the </a:t>
            </a:r>
            <a:r>
              <a:rPr lang="en-US" dirty="0" err="1" smtClean="0"/>
              <a:t>Kishon</a:t>
            </a:r>
            <a:r>
              <a:rPr lang="en-US" dirty="0" smtClean="0"/>
              <a:t> River and give him into your hands.’ ”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24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251892"/>
            <a:ext cx="5186362" cy="264212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Judges 4:8 </a:t>
            </a:r>
          </a:p>
          <a:p>
            <a:pPr marL="0" indent="0">
              <a:buNone/>
            </a:pPr>
            <a:r>
              <a:rPr lang="en-US" baseline="30000" dirty="0" smtClean="0">
                <a:latin typeface="HanWang WeiBeiMedium-Gb5" pitchFamily="2" charset="-120"/>
                <a:ea typeface="HanWang WeiBeiMedium-Gb5" pitchFamily="2" charset="-120"/>
              </a:rPr>
              <a:t>8</a:t>
            </a:r>
            <a:r>
              <a:rPr 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巴拉說：「你若同我去，我就去；你若不同我去，我就不去。」 </a:t>
            </a:r>
            <a:endParaRPr lang="en-US" altLang="zh-HK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pPr marL="0" indent="0">
              <a:buNone/>
            </a:pPr>
            <a:r>
              <a:rPr lang="en-US" baseline="30000" dirty="0" smtClean="0"/>
              <a:t>8</a:t>
            </a:r>
            <a:r>
              <a:rPr lang="en-US" dirty="0" smtClean="0"/>
              <a:t> </a:t>
            </a:r>
            <a:r>
              <a:rPr lang="en-US" dirty="0" smtClean="0"/>
              <a:t>Barak said to her, “If you go with me, I will go; but if you don’t go with me, I won’t go.” </a:t>
            </a:r>
          </a:p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25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出勝過故態復萌的秘訣</a:t>
            </a:r>
            <a:r>
              <a:rPr lang="en-US" altLang="zh-TW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TW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altLang="zh-TW" dirty="0" smtClean="0">
                <a:solidFill>
                  <a:schemeClr val="tx1"/>
                </a:solidFill>
              </a:rPr>
              <a:t>Steps to conquer relapses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承認陷入困境</a:t>
            </a:r>
            <a:r>
              <a:rPr lang="zh-TW" altLang="en-US" dirty="0" smtClean="0"/>
              <a:t>  </a:t>
            </a:r>
            <a:r>
              <a:rPr lang="en-US" dirty="0" smtClean="0"/>
              <a:t>Admit my </a:t>
            </a:r>
            <a:r>
              <a:rPr lang="en-US" dirty="0" smtClean="0"/>
              <a:t>crisis</a:t>
            </a:r>
          </a:p>
          <a:p>
            <a:pPr marL="342900" indent="-342900">
              <a:buFont typeface="+mj-lt"/>
              <a:buAutoNum type="arabicPeriod"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承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認得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罪神</a:t>
            </a:r>
            <a:r>
              <a:rPr lang="zh-TW" altLang="en-US" dirty="0" smtClean="0"/>
              <a:t> </a:t>
            </a:r>
            <a:r>
              <a:rPr lang="en-US" altLang="zh-TW" dirty="0" smtClean="0"/>
              <a:t>Admit my sin against God</a:t>
            </a:r>
          </a:p>
          <a:p>
            <a:pPr marL="342900" indent="-342900">
              <a:buFont typeface="+mj-lt"/>
              <a:buAutoNum type="arabicPeriod"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順從聖靈而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行</a:t>
            </a:r>
            <a:r>
              <a:rPr lang="zh-TW" altLang="en-US" dirty="0" smtClean="0"/>
              <a:t> </a:t>
            </a:r>
            <a:r>
              <a:rPr lang="en-US" altLang="zh-TW" dirty="0" smtClean="0"/>
              <a:t>Walk by the Holy Spirit</a:t>
            </a:r>
            <a:endParaRPr lang="en-US" dirty="0" smtClean="0"/>
          </a:p>
          <a:p>
            <a:pPr marL="342900" indent="-34290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26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Galatians 5:16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我說，你們當順著聖靈而行，就不放縱肉體的情慾了。 </a:t>
            </a:r>
          </a:p>
          <a:p>
            <a:pPr marL="0" indent="0">
              <a:buNone/>
            </a:pPr>
            <a:r>
              <a:rPr lang="en-US" baseline="30000" dirty="0" smtClean="0"/>
              <a:t>16</a:t>
            </a:r>
            <a:r>
              <a:rPr lang="en-US" dirty="0" smtClean="0"/>
              <a:t> </a:t>
            </a:r>
            <a:r>
              <a:rPr lang="en-US" dirty="0" smtClean="0"/>
              <a:t>So I say, walk by the Spirit, and you will not gratify the desires of the flesh.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27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他泊山</a:t>
            </a:r>
            <a:r>
              <a:rPr lang="zh-HK" alt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Mount Tabor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6DD6-E10B-455A-8847-22580AC42F8F}" type="slidenum">
              <a:rPr lang="es-ES" smtClean="0"/>
              <a:pPr/>
              <a:t>28</a:t>
            </a:fld>
            <a:endParaRPr lang="es-E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94" y="838466"/>
            <a:ext cx="5761038" cy="2293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Judges 4:14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底波拉對巴拉說：「你起來，今日就是耶和華將西西拉交在你手的日子。耶和華豈不在你前頭行嗎？」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於是巴拉下了他泊山，跟隨他有一萬人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。 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pPr marL="0" indent="0">
              <a:buNone/>
            </a:pPr>
            <a:r>
              <a:rPr lang="en-US" baseline="30000" dirty="0" smtClean="0"/>
              <a:t>14</a:t>
            </a:r>
            <a:r>
              <a:rPr lang="en-US" dirty="0" smtClean="0"/>
              <a:t> </a:t>
            </a:r>
            <a:r>
              <a:rPr lang="en-US" dirty="0" smtClean="0"/>
              <a:t>Then Deborah said to Barak, “Go! This is the day the </a:t>
            </a:r>
            <a:r>
              <a:rPr lang="en-US" cap="small" dirty="0" smtClean="0"/>
              <a:t>Lord</a:t>
            </a:r>
            <a:r>
              <a:rPr lang="en-US" dirty="0" smtClean="0"/>
              <a:t> has given </a:t>
            </a:r>
            <a:r>
              <a:rPr lang="en-US" dirty="0" err="1" smtClean="0"/>
              <a:t>Sisera</a:t>
            </a:r>
            <a:r>
              <a:rPr lang="en-US" dirty="0" smtClean="0"/>
              <a:t> into your hands. Has not the </a:t>
            </a:r>
            <a:r>
              <a:rPr lang="en-US" cap="small" dirty="0" smtClean="0"/>
              <a:t>Lord</a:t>
            </a:r>
            <a:r>
              <a:rPr lang="en-US" dirty="0" smtClean="0"/>
              <a:t> gone ahead of you?” </a:t>
            </a:r>
            <a:r>
              <a:rPr lang="en-US" dirty="0" smtClean="0">
                <a:solidFill>
                  <a:srgbClr val="FFFF00"/>
                </a:solidFill>
              </a:rPr>
              <a:t>So Barak went down Mount Tabor, with ten thousand men following him. </a:t>
            </a:r>
          </a:p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29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15" y="130051"/>
            <a:ext cx="2593181" cy="2786137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：「耶和華－以色列的上帝吩咐你說：</a:t>
            </a:r>
            <a:r>
              <a:rPr lang="en-US" altLang="zh-TW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『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你率領一萬拿弗他利和西布倫人上他泊山去。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7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我必使耶賓的將軍西西拉率領他的車輛和全軍往基順河，到你那裏去；我必將他交在你手中。</a:t>
            </a:r>
            <a:r>
              <a:rPr lang="en-US" altLang="zh-TW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』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」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8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巴拉說：「你若同我去，我就去；你若不同我去，我就不去。」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3</a:t>
            </a:fld>
            <a:endParaRPr lang="es-E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736503" y="35868"/>
            <a:ext cx="2952527" cy="278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Arial Narrow" pitchFamily="34" charset="0"/>
              </a:rPr>
              <a:t>him, “The </a:t>
            </a:r>
            <a:r>
              <a:rPr lang="en-US" sz="1800" cap="small" dirty="0" smtClean="0">
                <a:latin typeface="Arial Narrow" pitchFamily="34" charset="0"/>
              </a:rPr>
              <a:t>Lord</a:t>
            </a:r>
            <a:r>
              <a:rPr lang="en-US" sz="1800" dirty="0" smtClean="0">
                <a:latin typeface="Arial Narrow" pitchFamily="34" charset="0"/>
              </a:rPr>
              <a:t>, the God of Israel, commands you: ‘Go, take with you ten thousand men of Naphtali and </a:t>
            </a:r>
            <a:r>
              <a:rPr lang="en-US" sz="1800" dirty="0" err="1" smtClean="0">
                <a:latin typeface="Arial Narrow" pitchFamily="34" charset="0"/>
              </a:rPr>
              <a:t>Zebulun</a:t>
            </a:r>
            <a:r>
              <a:rPr lang="en-US" sz="1800" dirty="0" smtClean="0">
                <a:latin typeface="Arial Narrow" pitchFamily="34" charset="0"/>
              </a:rPr>
              <a:t> and lead them up to Mount Tabor. </a:t>
            </a:r>
            <a:r>
              <a:rPr lang="en-US" sz="1800" baseline="30000" dirty="0" smtClean="0">
                <a:latin typeface="Arial Narrow" pitchFamily="34" charset="0"/>
              </a:rPr>
              <a:t>7</a:t>
            </a:r>
            <a:r>
              <a:rPr lang="en-US" sz="1800" dirty="0" smtClean="0">
                <a:latin typeface="Arial Narrow" pitchFamily="34" charset="0"/>
              </a:rPr>
              <a:t> I will lead </a:t>
            </a:r>
            <a:r>
              <a:rPr lang="en-US" sz="1800" dirty="0" err="1" smtClean="0">
                <a:latin typeface="Arial Narrow" pitchFamily="34" charset="0"/>
              </a:rPr>
              <a:t>Sisera</a:t>
            </a:r>
            <a:r>
              <a:rPr lang="en-US" sz="1800" dirty="0" smtClean="0">
                <a:latin typeface="Arial Narrow" pitchFamily="34" charset="0"/>
              </a:rPr>
              <a:t>, the commander of </a:t>
            </a:r>
            <a:r>
              <a:rPr lang="en-US" sz="1800" dirty="0" err="1" smtClean="0">
                <a:latin typeface="Arial Narrow" pitchFamily="34" charset="0"/>
              </a:rPr>
              <a:t>Jabin’s</a:t>
            </a:r>
            <a:r>
              <a:rPr lang="en-US" sz="1800" dirty="0" smtClean="0">
                <a:latin typeface="Arial Narrow" pitchFamily="34" charset="0"/>
              </a:rPr>
              <a:t> army, with his chariots and his troops to the </a:t>
            </a:r>
            <a:r>
              <a:rPr lang="en-US" sz="1800" dirty="0" err="1" smtClean="0">
                <a:latin typeface="Arial Narrow" pitchFamily="34" charset="0"/>
              </a:rPr>
              <a:t>Kishon</a:t>
            </a:r>
            <a:r>
              <a:rPr lang="en-US" sz="1800" dirty="0" smtClean="0">
                <a:latin typeface="Arial Narrow" pitchFamily="34" charset="0"/>
              </a:rPr>
              <a:t> River and give him into your hands.’ ” </a:t>
            </a:r>
            <a:r>
              <a:rPr lang="en-US" sz="1800" baseline="30000" dirty="0" smtClean="0">
                <a:latin typeface="Arial Narrow" pitchFamily="34" charset="0"/>
              </a:rPr>
              <a:t>8</a:t>
            </a:r>
            <a:r>
              <a:rPr lang="en-US" sz="1800" dirty="0" smtClean="0">
                <a:latin typeface="Arial Narrow" pitchFamily="34" charset="0"/>
              </a:rPr>
              <a:t> Barak said to her, “If you go with me, I will go; but if you don’t go with me, I won’t</a:t>
            </a:r>
            <a:endParaRPr lang="en-US" sz="1800" dirty="0">
              <a:solidFill>
                <a:srgbClr val="FFFF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50" y="0"/>
            <a:ext cx="5696389" cy="320422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30</a:t>
            </a:fld>
            <a:endParaRPr lang="es-ES"/>
          </a:p>
        </p:txBody>
      </p:sp>
      <p:sp>
        <p:nvSpPr>
          <p:cNvPr id="7" name="Vertical Title 6"/>
          <p:cNvSpPr>
            <a:spLocks noGrp="1"/>
          </p:cNvSpPr>
          <p:nvPr>
            <p:ph type="title"/>
          </p:nvPr>
        </p:nvSpPr>
        <p:spPr>
          <a:xfrm>
            <a:off x="3384574" y="130175"/>
            <a:ext cx="2089125" cy="539750"/>
          </a:xfrm>
        </p:spPr>
        <p:txBody>
          <a:bodyPr/>
          <a:lstStyle/>
          <a:p>
            <a:r>
              <a:rPr lang="zh-HK" altLang="en-US" sz="4400" dirty="0" smtClean="0">
                <a:solidFill>
                  <a:schemeClr val="bg1"/>
                </a:solidFill>
                <a:latin typeface="HanWang WeiBeiMedium-Gb5" pitchFamily="2" charset="-120"/>
                <a:ea typeface="HanWang WeiBeiMedium-Gb5" pitchFamily="2" charset="-120"/>
              </a:rPr>
              <a:t>雅億</a:t>
            </a:r>
            <a:endParaRPr lang="en-US" sz="4400" dirty="0">
              <a:solidFill>
                <a:schemeClr val="bg1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28592" y="35868"/>
            <a:ext cx="2088232" cy="3024336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1600" dirty="0" smtClean="0"/>
              <a:t>Judges 4:15</a:t>
            </a:r>
            <a:r>
              <a:rPr lang="zh-TW" altLang="en-US" sz="1600" dirty="0" smtClean="0"/>
              <a:t> </a:t>
            </a:r>
            <a:r>
              <a:rPr lang="zh-TW" altLang="en-US" sz="1600" dirty="0" smtClean="0">
                <a:latin typeface="HanWang WeiBeiMedium-Gb5" pitchFamily="2" charset="-120"/>
                <a:ea typeface="HanWang WeiBeiMedium-Gb5" pitchFamily="2" charset="-120"/>
              </a:rPr>
              <a:t>耶</a:t>
            </a:r>
            <a:r>
              <a:rPr lang="zh-TW" altLang="en-US" sz="1600" dirty="0" smtClean="0">
                <a:latin typeface="HanWang WeiBeiMedium-Gb5" pitchFamily="2" charset="-120"/>
                <a:ea typeface="HanWang WeiBeiMedium-Gb5" pitchFamily="2" charset="-120"/>
              </a:rPr>
              <a:t>和華使西西拉和他一切車輛全軍潰亂，在巴拉面前被刀殺敗；西西拉下車步行逃跑。 </a:t>
            </a:r>
          </a:p>
          <a:p>
            <a:pPr marL="0" indent="0">
              <a:buNone/>
            </a:pPr>
            <a:r>
              <a:rPr lang="en-US" sz="1600" baseline="30000" dirty="0" smtClean="0"/>
              <a:t>15</a:t>
            </a:r>
            <a:r>
              <a:rPr lang="en-US" sz="1600" dirty="0" smtClean="0"/>
              <a:t> </a:t>
            </a:r>
            <a:r>
              <a:rPr lang="en-US" sz="1600" dirty="0" smtClean="0"/>
              <a:t>At Barak’s advance, the </a:t>
            </a:r>
            <a:r>
              <a:rPr lang="en-US" sz="1600" cap="small" dirty="0" smtClean="0"/>
              <a:t>Lord</a:t>
            </a:r>
            <a:r>
              <a:rPr lang="en-US" sz="1600" dirty="0" smtClean="0"/>
              <a:t> routed </a:t>
            </a:r>
            <a:r>
              <a:rPr lang="en-US" sz="1600" dirty="0" err="1" smtClean="0"/>
              <a:t>Sisera</a:t>
            </a:r>
            <a:r>
              <a:rPr lang="en-US" sz="1600" dirty="0" smtClean="0"/>
              <a:t> and all his chariots and army by the sword, and </a:t>
            </a:r>
            <a:r>
              <a:rPr lang="en-US" sz="1600" dirty="0" err="1" smtClean="0"/>
              <a:t>Sisera</a:t>
            </a:r>
            <a:r>
              <a:rPr lang="en-US" sz="1600" dirty="0" smtClean="0"/>
              <a:t> got down from his chariot and fled on foot. </a:t>
            </a: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E840D-314E-4C39-B781-13A60CEAE675}" type="slidenum">
              <a:rPr lang="es-ES" smtClean="0"/>
              <a:pPr/>
              <a:t>31</a:t>
            </a:fld>
            <a:endParaRPr lang="es-ES" dirty="0"/>
          </a:p>
        </p:txBody>
      </p:sp>
      <p:pic>
        <p:nvPicPr>
          <p:cNvPr id="3074" name="Picture 2" descr="Image result for 底波拉"/>
          <p:cNvPicPr>
            <a:picLocks noChangeAspect="1" noChangeArrowheads="1"/>
          </p:cNvPicPr>
          <p:nvPr/>
        </p:nvPicPr>
        <p:blipFill>
          <a:blip r:embed="rId2" cstate="print"/>
          <a:srcRect l="19140" b="48093"/>
          <a:stretch>
            <a:fillRect/>
          </a:stretch>
        </p:blipFill>
        <p:spPr bwMode="auto">
          <a:xfrm>
            <a:off x="72207" y="-1"/>
            <a:ext cx="3456384" cy="324008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088431" y="1908076"/>
            <a:ext cx="57606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solidFill>
                  <a:schemeClr val="bg1"/>
                </a:solidFill>
              </a:rPr>
              <a:t>Mt. Tabor</a:t>
            </a:r>
            <a:endParaRPr lang="en-US" sz="7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Judges 5:4–5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耶和華啊，你從西珥出來， 由以東地行走。 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那時地震天漏， 雲也落雨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。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山見耶和華的面就震動， 西奈山見耶和華－以色列上帝的面也是如此。 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pPr marL="0" indent="0">
              <a:buNone/>
            </a:pPr>
            <a:r>
              <a:rPr lang="en-US" baseline="30000" dirty="0" smtClean="0"/>
              <a:t>4</a:t>
            </a:r>
            <a:r>
              <a:rPr lang="en-US" dirty="0" smtClean="0"/>
              <a:t> </a:t>
            </a:r>
            <a:r>
              <a:rPr lang="en-US" dirty="0" smtClean="0"/>
              <a:t>“When you, </a:t>
            </a:r>
            <a:r>
              <a:rPr lang="en-US" cap="small" dirty="0" smtClean="0"/>
              <a:t>Lord</a:t>
            </a:r>
            <a:r>
              <a:rPr lang="en-US" dirty="0" smtClean="0"/>
              <a:t>, went out from </a:t>
            </a:r>
            <a:r>
              <a:rPr lang="en-US" dirty="0" err="1" smtClean="0"/>
              <a:t>Seir</a:t>
            </a:r>
            <a:r>
              <a:rPr lang="en-US" dirty="0" smtClean="0"/>
              <a:t>, when you marched from the land of Edom, </a:t>
            </a:r>
            <a:r>
              <a:rPr lang="en-US" dirty="0" smtClean="0">
                <a:solidFill>
                  <a:srgbClr val="FFFF00"/>
                </a:solidFill>
              </a:rPr>
              <a:t>the earth shook, the heavens poured, the clouds poured down water. </a:t>
            </a:r>
            <a:r>
              <a:rPr lang="en-US" baseline="30000" dirty="0" smtClean="0"/>
              <a:t>5</a:t>
            </a:r>
            <a:r>
              <a:rPr lang="en-US" dirty="0" smtClean="0"/>
              <a:t> The mountains quaked before the </a:t>
            </a:r>
            <a:r>
              <a:rPr lang="en-US" cap="small" dirty="0" smtClean="0"/>
              <a:t>Lord</a:t>
            </a:r>
            <a:r>
              <a:rPr lang="en-US" dirty="0" smtClean="0"/>
              <a:t>, the One of Sinai, before the </a:t>
            </a:r>
            <a:r>
              <a:rPr lang="en-US" cap="small" dirty="0" smtClean="0"/>
              <a:t>Lord</a:t>
            </a:r>
            <a:r>
              <a:rPr lang="en-US" dirty="0" smtClean="0"/>
              <a:t>, the God of Israel. </a:t>
            </a:r>
          </a:p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32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28592" y="35868"/>
            <a:ext cx="2088232" cy="3024336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1600" dirty="0" smtClean="0"/>
              <a:t>Judges 5:21–22</a:t>
            </a:r>
            <a:r>
              <a:rPr lang="zh-TW" altLang="en-US" sz="1600" dirty="0" smtClean="0"/>
              <a:t> </a:t>
            </a:r>
            <a:endParaRPr lang="en-US" altLang="zh-TW" sz="1600" dirty="0" smtClean="0"/>
          </a:p>
          <a:p>
            <a:pPr marL="0" indent="0">
              <a:buNone/>
            </a:pPr>
            <a:r>
              <a:rPr lang="en-US" altLang="zh-TW" sz="1600" baseline="30000" dirty="0" smtClean="0">
                <a:latin typeface="HanWang WeiBeiMedium-Gb5" pitchFamily="2" charset="-120"/>
                <a:ea typeface="HanWang WeiBeiMedium-Gb5" pitchFamily="2" charset="-120"/>
              </a:rPr>
              <a:t>21</a:t>
            </a:r>
            <a:r>
              <a:rPr lang="zh-TW" altLang="en-US" sz="1600" dirty="0" smtClean="0">
                <a:latin typeface="HanWang WeiBeiMedium-Gb5" pitchFamily="2" charset="-120"/>
                <a:ea typeface="HanWang WeiBeiMedium-Gb5" pitchFamily="2" charset="-120"/>
              </a:rPr>
              <a:t> 基順古河把敵人沖沒； </a:t>
            </a:r>
            <a:r>
              <a:rPr lang="en-US" altLang="zh-TW" sz="1600" dirty="0" smtClean="0">
                <a:latin typeface="HanWang WeiBeiMedium-Gb5" pitchFamily="2" charset="-120"/>
                <a:ea typeface="HanWang WeiBeiMedium-Gb5" pitchFamily="2" charset="-120"/>
              </a:rPr>
              <a:t>…</a:t>
            </a:r>
            <a:r>
              <a:rPr lang="zh-TW" altLang="en-US" sz="1600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en-US" altLang="zh-TW" sz="1600" baseline="30000" dirty="0" smtClean="0">
                <a:latin typeface="HanWang WeiBeiMedium-Gb5" pitchFamily="2" charset="-120"/>
                <a:ea typeface="HanWang WeiBeiMedium-Gb5" pitchFamily="2" charset="-120"/>
              </a:rPr>
              <a:t>22</a:t>
            </a:r>
            <a:r>
              <a:rPr lang="zh-TW" altLang="en-US" sz="1600" dirty="0" smtClean="0">
                <a:latin typeface="HanWang WeiBeiMedium-Gb5" pitchFamily="2" charset="-120"/>
                <a:ea typeface="HanWang WeiBeiMedium-Gb5" pitchFamily="2" charset="-120"/>
              </a:rPr>
              <a:t> 那時壯馬馳驅， 踢跳，奔騰。 </a:t>
            </a:r>
          </a:p>
          <a:p>
            <a:pPr marL="0" indent="0">
              <a:buNone/>
            </a:pPr>
            <a:r>
              <a:rPr lang="en-US" sz="1600" baseline="30000" dirty="0" smtClean="0"/>
              <a:t>21</a:t>
            </a:r>
            <a:r>
              <a:rPr lang="en-US" sz="1600" dirty="0" smtClean="0"/>
              <a:t> The river </a:t>
            </a:r>
            <a:r>
              <a:rPr lang="en-US" sz="1600" dirty="0" err="1" smtClean="0"/>
              <a:t>Kishon</a:t>
            </a:r>
            <a:r>
              <a:rPr lang="en-US" sz="1600" dirty="0" smtClean="0"/>
              <a:t> swept them away, the age-old river, the river </a:t>
            </a:r>
            <a:r>
              <a:rPr lang="en-US" sz="1600" dirty="0" err="1" smtClean="0"/>
              <a:t>Kishon</a:t>
            </a:r>
            <a:r>
              <a:rPr lang="en-US" sz="1600" dirty="0" smtClean="0"/>
              <a:t>. </a:t>
            </a:r>
            <a:r>
              <a:rPr lang="en-US" sz="1600" dirty="0" smtClean="0"/>
              <a:t>…</a:t>
            </a:r>
            <a:r>
              <a:rPr lang="en-US" sz="1600" baseline="30000" dirty="0" smtClean="0"/>
              <a:t>22</a:t>
            </a:r>
            <a:r>
              <a:rPr lang="en-US" sz="1600" dirty="0" smtClean="0"/>
              <a:t> </a:t>
            </a:r>
            <a:r>
              <a:rPr lang="en-US" sz="1600" dirty="0" smtClean="0"/>
              <a:t>Then thundered the horses’ hooves— galloping, galloping go his mighty steeds. </a:t>
            </a:r>
          </a:p>
          <a:p>
            <a:pPr marL="0" indent="0">
              <a:buNone/>
            </a:pP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E840D-314E-4C39-B781-13A60CEAE675}" type="slidenum">
              <a:rPr lang="es-ES" smtClean="0"/>
              <a:pPr/>
              <a:t>33</a:t>
            </a:fld>
            <a:endParaRPr lang="es-ES" dirty="0"/>
          </a:p>
        </p:txBody>
      </p:sp>
      <p:pic>
        <p:nvPicPr>
          <p:cNvPr id="3074" name="Picture 2" descr="Image result for 底波拉"/>
          <p:cNvPicPr>
            <a:picLocks noChangeAspect="1" noChangeArrowheads="1"/>
          </p:cNvPicPr>
          <p:nvPr/>
        </p:nvPicPr>
        <p:blipFill>
          <a:blip r:embed="rId2" cstate="print"/>
          <a:srcRect l="19140" b="48093"/>
          <a:stretch>
            <a:fillRect/>
          </a:stretch>
        </p:blipFill>
        <p:spPr bwMode="auto">
          <a:xfrm>
            <a:off x="72207" y="-1"/>
            <a:ext cx="3456384" cy="3240089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944415" y="1764060"/>
            <a:ext cx="612668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00" dirty="0" err="1" smtClean="0">
                <a:solidFill>
                  <a:schemeClr val="bg1"/>
                </a:solidFill>
              </a:rPr>
              <a:t>Zaanannm</a:t>
            </a:r>
            <a:endParaRPr lang="en-US" sz="7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231" y="107876"/>
            <a:ext cx="5186362" cy="2786435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Judges 5:2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因為以色列中有軍長率領， 百姓也甘心犧牲自己， 你們應當頌讚耶和華！ 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pPr marL="0" indent="0">
              <a:buNone/>
            </a:pP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 smtClean="0"/>
              <a:t>“When the princes in Israel take the lead, when the people willingly offer themselves— praise the </a:t>
            </a:r>
            <a:r>
              <a:rPr lang="en-US" cap="small" dirty="0" smtClean="0"/>
              <a:t>Lord</a:t>
            </a:r>
            <a:r>
              <a:rPr lang="en-US" dirty="0" smtClean="0"/>
              <a:t>! </a:t>
            </a:r>
          </a:p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34</a:t>
            </a:fld>
            <a:endParaRPr lang="es-ES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231" y="107876"/>
            <a:ext cx="5186362" cy="2786435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Judges 5:14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有根本在亞瑪力人的地， 從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以法蓮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下來的； 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便雅憫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在民中跟隨你。 有掌權的從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瑪吉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下來； 有持杖檢點民數的從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西布倫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下來； </a:t>
            </a:r>
          </a:p>
          <a:p>
            <a:pPr marL="0" indent="0">
              <a:buNone/>
            </a:pPr>
            <a:r>
              <a:rPr lang="en-US" baseline="30000" dirty="0" smtClean="0"/>
              <a:t>14</a:t>
            </a:r>
            <a:r>
              <a:rPr lang="en-US" dirty="0" smtClean="0"/>
              <a:t> </a:t>
            </a:r>
            <a:r>
              <a:rPr lang="en-US" dirty="0" smtClean="0"/>
              <a:t>Some came from </a:t>
            </a:r>
            <a:r>
              <a:rPr lang="en-US" dirty="0" smtClean="0">
                <a:solidFill>
                  <a:srgbClr val="FFFF00"/>
                </a:solidFill>
              </a:rPr>
              <a:t>Ephraim</a:t>
            </a:r>
            <a:r>
              <a:rPr lang="en-US" dirty="0" smtClean="0"/>
              <a:t>, whose roots were in </a:t>
            </a:r>
            <a:r>
              <a:rPr lang="en-US" dirty="0" err="1" smtClean="0"/>
              <a:t>Amalek</a:t>
            </a:r>
            <a:r>
              <a:rPr lang="en-US" dirty="0" smtClean="0"/>
              <a:t>; </a:t>
            </a:r>
            <a:r>
              <a:rPr lang="en-US" dirty="0" smtClean="0">
                <a:solidFill>
                  <a:srgbClr val="FFFF00"/>
                </a:solidFill>
              </a:rPr>
              <a:t>Benjamin</a:t>
            </a:r>
            <a:r>
              <a:rPr lang="en-US" dirty="0" smtClean="0"/>
              <a:t> was with the people who followed you. From </a:t>
            </a:r>
            <a:r>
              <a:rPr lang="en-US" dirty="0" err="1" smtClean="0">
                <a:solidFill>
                  <a:srgbClr val="FFFF00"/>
                </a:solidFill>
              </a:rPr>
              <a:t>Makir</a:t>
            </a:r>
            <a:r>
              <a:rPr lang="en-US" dirty="0" smtClean="0"/>
              <a:t> captains came down, from </a:t>
            </a:r>
            <a:r>
              <a:rPr lang="en-US" dirty="0" err="1" smtClean="0">
                <a:solidFill>
                  <a:srgbClr val="FFFF00"/>
                </a:solidFill>
              </a:rPr>
              <a:t>Zebulun</a:t>
            </a:r>
            <a:r>
              <a:rPr lang="en-US" dirty="0" smtClean="0"/>
              <a:t> those who bear a commander’s staff. </a:t>
            </a:r>
          </a:p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35</a:t>
            </a:fld>
            <a:endParaRPr lang="es-ES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231" y="107876"/>
            <a:ext cx="5186362" cy="2786435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Judges </a:t>
            </a:r>
            <a:r>
              <a:rPr lang="en-US" altLang="zh-TW" dirty="0" smtClean="0"/>
              <a:t>5:15, 18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/>
              <a:t>15</a:t>
            </a:r>
            <a:r>
              <a:rPr lang="zh-TW" altLang="en-US" dirty="0" smtClean="0"/>
              <a:t> 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以薩迦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的首領與底波拉同來； 以薩迦怎樣，巴拉也怎樣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。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…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西布倫人是拚命敢死的； 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拿弗他利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人在田野的高處也是如此。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baseline="30000" dirty="0" smtClean="0"/>
              <a:t>15</a:t>
            </a:r>
            <a:r>
              <a:rPr lang="en-US" dirty="0" smtClean="0"/>
              <a:t> </a:t>
            </a:r>
            <a:r>
              <a:rPr lang="en-US" dirty="0" smtClean="0"/>
              <a:t>The princes of </a:t>
            </a:r>
            <a:r>
              <a:rPr lang="en-US" dirty="0" smtClean="0">
                <a:solidFill>
                  <a:srgbClr val="FFFF00"/>
                </a:solidFill>
              </a:rPr>
              <a:t>Issachar</a:t>
            </a:r>
            <a:r>
              <a:rPr lang="en-US" dirty="0" smtClean="0"/>
              <a:t> were with Deborah; yes, Issachar was with Barak, sent under his command into the </a:t>
            </a:r>
            <a:r>
              <a:rPr lang="en-US" dirty="0" smtClean="0"/>
              <a:t>valley…</a:t>
            </a:r>
            <a:r>
              <a:rPr lang="en-US" baseline="30000" dirty="0" smtClean="0"/>
              <a:t>18</a:t>
            </a:r>
            <a:r>
              <a:rPr lang="en-US" dirty="0" smtClean="0"/>
              <a:t> </a:t>
            </a:r>
            <a:r>
              <a:rPr lang="en-US" dirty="0" smtClean="0"/>
              <a:t>The people of </a:t>
            </a:r>
            <a:r>
              <a:rPr lang="en-US" dirty="0" err="1" smtClean="0"/>
              <a:t>Zebulun</a:t>
            </a:r>
            <a:r>
              <a:rPr lang="en-US" dirty="0" smtClean="0"/>
              <a:t> risked their very lives; so did </a:t>
            </a:r>
            <a:r>
              <a:rPr lang="en-US" dirty="0" smtClean="0">
                <a:solidFill>
                  <a:srgbClr val="FFFF00"/>
                </a:solidFill>
              </a:rPr>
              <a:t>Naphtali</a:t>
            </a:r>
            <a:r>
              <a:rPr lang="en-US" dirty="0" smtClean="0"/>
              <a:t> on the terraced fields. </a:t>
            </a:r>
          </a:p>
          <a:p>
            <a:pPr marL="0" indent="0">
              <a:buNone/>
            </a:pP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36</a:t>
            </a:fld>
            <a:endParaRPr lang="es-ES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231" y="107876"/>
            <a:ext cx="5186362" cy="2786435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Judges 5:16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你為何坐在羊圈內 聽群中吹笛的聲音呢？ 在呂便的溪水旁有心中設大謀的。 </a:t>
            </a:r>
          </a:p>
          <a:p>
            <a:pPr marL="0" indent="0">
              <a:buNone/>
            </a:pPr>
            <a:r>
              <a:rPr lang="en-US" baseline="30000" dirty="0" smtClean="0"/>
              <a:t>16</a:t>
            </a:r>
            <a:r>
              <a:rPr lang="en-US" dirty="0" smtClean="0"/>
              <a:t> </a:t>
            </a:r>
            <a:r>
              <a:rPr lang="en-US" dirty="0" smtClean="0"/>
              <a:t>Why did you stay among the sheep pens to hear the whistling for the flocks? In the districts of Reuben there was much searching of heart. </a:t>
            </a:r>
          </a:p>
          <a:p>
            <a:pPr marL="0" indent="0">
              <a:buNone/>
            </a:pP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37</a:t>
            </a:fld>
            <a:endParaRPr lang="es-ES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231" y="107876"/>
            <a:ext cx="5186362" cy="278643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Judges 5:17 </a:t>
            </a:r>
            <a:r>
              <a:rPr lang="en-US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baseline="30000" dirty="0" smtClean="0">
                <a:latin typeface="HanWang WeiBeiMedium-Gb5" pitchFamily="2" charset="-120"/>
                <a:ea typeface="HanWang WeiBeiMedium-Gb5" pitchFamily="2" charset="-120"/>
              </a:rPr>
              <a:t>17</a:t>
            </a:r>
            <a:r>
              <a:rPr 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zh-HK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基列人</a:t>
            </a: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安居在約旦河外。 </a:t>
            </a:r>
            <a:r>
              <a:rPr lang="zh-HK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但人</a:t>
            </a: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為何等在船上？ </a:t>
            </a:r>
            <a:r>
              <a:rPr lang="zh-HK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亞設</a:t>
            </a: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人在海口靜坐， 在港口安居。 </a:t>
            </a:r>
          </a:p>
          <a:p>
            <a:pPr marL="0" indent="0">
              <a:buNone/>
            </a:pPr>
            <a:r>
              <a:rPr lang="en-US" baseline="30000" dirty="0" smtClean="0"/>
              <a:t>17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Gilead</a:t>
            </a:r>
            <a:r>
              <a:rPr lang="en-US" dirty="0" smtClean="0"/>
              <a:t> stayed beyond the Jordan. And </a:t>
            </a:r>
            <a:r>
              <a:rPr lang="en-US" dirty="0" smtClean="0">
                <a:solidFill>
                  <a:srgbClr val="FFFF00"/>
                </a:solidFill>
              </a:rPr>
              <a:t>Dan</a:t>
            </a:r>
            <a:r>
              <a:rPr lang="en-US" dirty="0" smtClean="0"/>
              <a:t>, why did he linger by the ships? </a:t>
            </a:r>
            <a:r>
              <a:rPr lang="en-US" dirty="0" smtClean="0">
                <a:solidFill>
                  <a:srgbClr val="FFFF00"/>
                </a:solidFill>
              </a:rPr>
              <a:t>Asher</a:t>
            </a:r>
            <a:r>
              <a:rPr lang="en-US" dirty="0" smtClean="0"/>
              <a:t> remained on the coast and stayed in his coves. </a:t>
            </a:r>
          </a:p>
          <a:p>
            <a:pPr marL="0" indent="0">
              <a:buNone/>
            </a:pPr>
            <a:endParaRPr lang="zh-TW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38</a:t>
            </a:fld>
            <a:endParaRPr lang="es-ES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231" y="107876"/>
            <a:ext cx="5186362" cy="2786435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Judges 5:23</a:t>
            </a:r>
            <a:r>
              <a:rPr lang="zh-TW" altLang="en-US" dirty="0" smtClean="0"/>
              <a:t> </a:t>
            </a:r>
            <a:r>
              <a:rPr lang="en-US" altLang="zh-TW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耶和華的使者說： 應當咒詛米羅斯， 大大咒詛其中的居民； 因為他們不來幫助耶和華， 不來幫助耶和華攻擊勇士。 </a:t>
            </a:r>
          </a:p>
          <a:p>
            <a:pPr marL="0" indent="0">
              <a:buNone/>
            </a:pPr>
            <a:r>
              <a:rPr lang="en-US" baseline="30000" dirty="0" smtClean="0"/>
              <a:t>23</a:t>
            </a:r>
            <a:r>
              <a:rPr lang="en-US" dirty="0" smtClean="0"/>
              <a:t> </a:t>
            </a:r>
            <a:r>
              <a:rPr lang="en-US" dirty="0" smtClean="0"/>
              <a:t>‘Curse </a:t>
            </a:r>
            <a:r>
              <a:rPr lang="en-US" dirty="0" err="1" smtClean="0"/>
              <a:t>Meroz</a:t>
            </a:r>
            <a:r>
              <a:rPr lang="en-US" dirty="0" smtClean="0"/>
              <a:t>,’ said the angel of the </a:t>
            </a:r>
            <a:r>
              <a:rPr lang="en-US" cap="small" dirty="0" smtClean="0"/>
              <a:t>Lord</a:t>
            </a:r>
            <a:r>
              <a:rPr lang="en-US" dirty="0" smtClean="0"/>
              <a:t>. ‘Curse its people bitterly, because they did not come to help the </a:t>
            </a:r>
            <a:r>
              <a:rPr lang="en-US" cap="small" dirty="0" smtClean="0"/>
              <a:t>Lord</a:t>
            </a:r>
            <a:r>
              <a:rPr lang="en-US" dirty="0" smtClean="0"/>
              <a:t>, to help the </a:t>
            </a:r>
            <a:r>
              <a:rPr lang="en-US" cap="small" dirty="0" smtClean="0"/>
              <a:t>Lord</a:t>
            </a:r>
            <a:r>
              <a:rPr lang="en-US" dirty="0" smtClean="0"/>
              <a:t> against the mighty.’ </a:t>
            </a:r>
          </a:p>
          <a:p>
            <a:pPr marL="0" indent="0">
              <a:buNone/>
            </a:pPr>
            <a:endParaRPr lang="zh-TW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39</a:t>
            </a:fld>
            <a:endParaRPr lang="es-E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" y="58043"/>
            <a:ext cx="2593181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9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底波拉說：「我必與你同去，只是你在所行的路上得不著榮耀，因為耶和華要將西西拉交在一個婦人手裏。」於是底波拉起來，與巴拉一同往基低斯去了。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10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巴拉就招聚西布倫人和拿弗他利人到基低斯，跟他上去的有一萬人。底波拉也同他上去。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4</a:t>
            </a:fld>
            <a:endParaRPr lang="es-E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592487" y="35868"/>
            <a:ext cx="3096543" cy="278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Arial Narrow" pitchFamily="34" charset="0"/>
              </a:rPr>
              <a:t>go.” </a:t>
            </a:r>
            <a:r>
              <a:rPr lang="en-US" sz="1800" baseline="30000" dirty="0" smtClean="0">
                <a:latin typeface="Arial Narrow" pitchFamily="34" charset="0"/>
              </a:rPr>
              <a:t>9</a:t>
            </a:r>
            <a:r>
              <a:rPr lang="en-US" sz="1800" dirty="0" smtClean="0">
                <a:latin typeface="Arial Narrow" pitchFamily="34" charset="0"/>
              </a:rPr>
              <a:t> “Certainly I will go with you,” said Deborah. “But because of the course you are taking, the honor will not be yours, for the </a:t>
            </a:r>
            <a:r>
              <a:rPr lang="en-US" sz="1800" cap="small" dirty="0" smtClean="0">
                <a:latin typeface="Arial Narrow" pitchFamily="34" charset="0"/>
              </a:rPr>
              <a:t>Lord</a:t>
            </a:r>
            <a:r>
              <a:rPr lang="en-US" sz="1800" dirty="0" smtClean="0">
                <a:latin typeface="Arial Narrow" pitchFamily="34" charset="0"/>
              </a:rPr>
              <a:t> will deliver </a:t>
            </a:r>
            <a:r>
              <a:rPr lang="en-US" sz="1800" dirty="0" err="1" smtClean="0">
                <a:latin typeface="Arial Narrow" pitchFamily="34" charset="0"/>
              </a:rPr>
              <a:t>Sisera</a:t>
            </a:r>
            <a:r>
              <a:rPr lang="en-US" sz="1800" dirty="0" smtClean="0">
                <a:latin typeface="Arial Narrow" pitchFamily="34" charset="0"/>
              </a:rPr>
              <a:t> into the hands of a woman.” So Deborah went with Barak to </a:t>
            </a:r>
            <a:r>
              <a:rPr lang="en-US" sz="1800" dirty="0" err="1" smtClean="0">
                <a:latin typeface="Arial Narrow" pitchFamily="34" charset="0"/>
              </a:rPr>
              <a:t>Kedesh</a:t>
            </a:r>
            <a:r>
              <a:rPr lang="en-US" sz="1800" dirty="0" smtClean="0">
                <a:latin typeface="Arial Narrow" pitchFamily="34" charset="0"/>
              </a:rPr>
              <a:t>. </a:t>
            </a:r>
            <a:r>
              <a:rPr lang="en-US" sz="1800" baseline="30000" dirty="0" smtClean="0">
                <a:latin typeface="Arial Narrow" pitchFamily="34" charset="0"/>
              </a:rPr>
              <a:t>10</a:t>
            </a:r>
            <a:r>
              <a:rPr lang="en-US" sz="1800" dirty="0" smtClean="0">
                <a:latin typeface="Arial Narrow" pitchFamily="34" charset="0"/>
              </a:rPr>
              <a:t> There Barak summoned </a:t>
            </a:r>
            <a:r>
              <a:rPr lang="en-US" sz="1800" dirty="0" err="1" smtClean="0">
                <a:latin typeface="Arial Narrow" pitchFamily="34" charset="0"/>
              </a:rPr>
              <a:t>Zebulun</a:t>
            </a:r>
            <a:r>
              <a:rPr lang="en-US" sz="1800" dirty="0" smtClean="0">
                <a:latin typeface="Arial Narrow" pitchFamily="34" charset="0"/>
              </a:rPr>
              <a:t> and Naphtali, and ten thousand men went up under his command. Deborah also went up with him. </a:t>
            </a:r>
            <a:endParaRPr lang="en-US" sz="1800" dirty="0">
              <a:solidFill>
                <a:srgbClr val="FFFF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" y="130051"/>
            <a:ext cx="2593181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11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摩西岳父何巴的後裔，基尼人希百曾離開基尼族，到靠近基低斯、撒拿音的橡樹旁支搭帳棚。 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12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有人告訴西西拉說：「亞比挪菴的兒子巴拉已經上他泊山了。」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西西拉就聚集所有的鐵車九百輛和跟隨他的全軍，從外邦人的夏羅設出來，到了基順河。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5</a:t>
            </a:fld>
            <a:endParaRPr lang="es-E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592487" y="35868"/>
            <a:ext cx="3168551" cy="278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baseline="30000" dirty="0" smtClean="0">
                <a:latin typeface="Arial Narrow" pitchFamily="34" charset="0"/>
              </a:rPr>
              <a:t>11</a:t>
            </a:r>
            <a:r>
              <a:rPr lang="en-US" sz="1800" dirty="0" smtClean="0">
                <a:latin typeface="Arial Narrow" pitchFamily="34" charset="0"/>
              </a:rPr>
              <a:t> Now Heber the </a:t>
            </a:r>
            <a:r>
              <a:rPr lang="en-US" sz="1800" dirty="0" err="1" smtClean="0">
                <a:latin typeface="Arial Narrow" pitchFamily="34" charset="0"/>
              </a:rPr>
              <a:t>Kenite</a:t>
            </a:r>
            <a:r>
              <a:rPr lang="en-US" sz="1800" dirty="0" smtClean="0">
                <a:latin typeface="Arial Narrow" pitchFamily="34" charset="0"/>
              </a:rPr>
              <a:t> had left the other </a:t>
            </a:r>
            <a:r>
              <a:rPr lang="en-US" sz="1800" dirty="0" err="1" smtClean="0">
                <a:latin typeface="Arial Narrow" pitchFamily="34" charset="0"/>
              </a:rPr>
              <a:t>Kenites</a:t>
            </a:r>
            <a:r>
              <a:rPr lang="en-US" sz="1800" dirty="0" smtClean="0">
                <a:latin typeface="Arial Narrow" pitchFamily="34" charset="0"/>
              </a:rPr>
              <a:t>, the descendants of </a:t>
            </a:r>
            <a:r>
              <a:rPr lang="en-US" sz="1800" dirty="0" err="1" smtClean="0">
                <a:latin typeface="Arial Narrow" pitchFamily="34" charset="0"/>
              </a:rPr>
              <a:t>Hobab</a:t>
            </a:r>
            <a:r>
              <a:rPr lang="en-US" sz="1800" dirty="0" smtClean="0">
                <a:latin typeface="Arial Narrow" pitchFamily="34" charset="0"/>
              </a:rPr>
              <a:t>, Moses’ brother-in-law, and pitched his tent by the great tree in </a:t>
            </a:r>
            <a:r>
              <a:rPr lang="en-US" sz="1800" dirty="0" err="1" smtClean="0">
                <a:latin typeface="Arial Narrow" pitchFamily="34" charset="0"/>
              </a:rPr>
              <a:t>Zaanannim</a:t>
            </a:r>
            <a:r>
              <a:rPr lang="en-US" sz="1800" dirty="0" smtClean="0">
                <a:latin typeface="Arial Narrow" pitchFamily="34" charset="0"/>
              </a:rPr>
              <a:t> near </a:t>
            </a:r>
            <a:r>
              <a:rPr lang="en-US" sz="1800" dirty="0" err="1" smtClean="0">
                <a:latin typeface="Arial Narrow" pitchFamily="34" charset="0"/>
              </a:rPr>
              <a:t>Kedesh</a:t>
            </a:r>
            <a:r>
              <a:rPr lang="en-US" sz="1800" dirty="0" smtClean="0">
                <a:latin typeface="Arial Narrow" pitchFamily="34" charset="0"/>
              </a:rPr>
              <a:t>. </a:t>
            </a:r>
            <a:r>
              <a:rPr lang="en-US" sz="1800" baseline="30000" dirty="0" smtClean="0">
                <a:latin typeface="Arial Narrow" pitchFamily="34" charset="0"/>
              </a:rPr>
              <a:t>12</a:t>
            </a:r>
            <a:r>
              <a:rPr lang="en-US" sz="1800" dirty="0" smtClean="0">
                <a:latin typeface="Arial Narrow" pitchFamily="34" charset="0"/>
              </a:rPr>
              <a:t> When they told </a:t>
            </a:r>
            <a:r>
              <a:rPr lang="en-US" sz="1800" dirty="0" err="1" smtClean="0">
                <a:latin typeface="Arial Narrow" pitchFamily="34" charset="0"/>
              </a:rPr>
              <a:t>Sisera</a:t>
            </a:r>
            <a:r>
              <a:rPr lang="en-US" sz="1800" dirty="0" smtClean="0">
                <a:latin typeface="Arial Narrow" pitchFamily="34" charset="0"/>
              </a:rPr>
              <a:t> that Barak son of </a:t>
            </a:r>
            <a:r>
              <a:rPr lang="en-US" sz="1800" dirty="0" err="1" smtClean="0">
                <a:latin typeface="Arial Narrow" pitchFamily="34" charset="0"/>
              </a:rPr>
              <a:t>Abinoam</a:t>
            </a:r>
            <a:r>
              <a:rPr lang="en-US" sz="1800" dirty="0" smtClean="0">
                <a:latin typeface="Arial Narrow" pitchFamily="34" charset="0"/>
              </a:rPr>
              <a:t> had gone up to Mount Tabor,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13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Sisera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summoned from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Harosheth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Haggoyim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to the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Kishon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River all his men and his nine hundred chariots fitted with iron. </a:t>
            </a:r>
            <a:endParaRPr lang="en-US" sz="1800" dirty="0">
              <a:solidFill>
                <a:srgbClr val="FFFF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07" y="130051"/>
            <a:ext cx="2593181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底波拉對巴拉說：「你起來，今日就是耶和華將西西拉交在你手的日子。耶和華豈不在你前頭行嗎？」於是巴拉下了他泊山，跟隨他有一萬人。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耶和華使西西拉和他一切車輛全軍潰亂，在巴拉面前被刀殺敗；西西拉下車步行逃跑。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6</a:t>
            </a:fld>
            <a:endParaRPr lang="es-E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592487" y="35868"/>
            <a:ext cx="3096543" cy="278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14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Then Deborah said to Barak, “Go! This is the day the </a:t>
            </a:r>
            <a:r>
              <a:rPr lang="en-US" sz="1800" cap="small" dirty="0" smtClean="0">
                <a:solidFill>
                  <a:srgbClr val="FFFF00"/>
                </a:solidFill>
                <a:latin typeface="Arial Narrow" pitchFamily="34" charset="0"/>
              </a:rPr>
              <a:t>Lord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has given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Sisera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into your hands. Has not the </a:t>
            </a:r>
            <a:r>
              <a:rPr lang="en-US" sz="1800" cap="small" dirty="0" smtClean="0">
                <a:solidFill>
                  <a:srgbClr val="FFFF00"/>
                </a:solidFill>
                <a:latin typeface="Arial Narrow" pitchFamily="34" charset="0"/>
              </a:rPr>
              <a:t>Lord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gone ahead of you?” So Barak went down Mount Tabor, with ten thousand men following him.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15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At Barak’s advance, the </a:t>
            </a:r>
            <a:r>
              <a:rPr lang="en-US" sz="1800" cap="small" dirty="0" smtClean="0">
                <a:solidFill>
                  <a:srgbClr val="FFFF00"/>
                </a:solidFill>
                <a:latin typeface="Arial Narrow" pitchFamily="34" charset="0"/>
              </a:rPr>
              <a:t>Lord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routed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Sisera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and all his chariots and army by the sword, and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Sisera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got down from his chariot and fled on foot. </a:t>
            </a:r>
            <a:endParaRPr lang="en-US" sz="1800" dirty="0">
              <a:solidFill>
                <a:srgbClr val="FFFF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15" y="130051"/>
            <a:ext cx="2593181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巴拉追趕車輛、軍隊，直到外邦人的夏羅設。西西拉的全軍都倒在刀下，沒有留下一人。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只有西西拉步行逃跑，到了基尼人希百之妻雅億的帳棚，因為夏瑣王耶賓與基尼人希百家和好。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雅億出來迎接西西拉，對他說：「請我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7</a:t>
            </a:fld>
            <a:endParaRPr lang="es-E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592487" y="35868"/>
            <a:ext cx="3096543" cy="278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16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Barak pursued the chariots and army as far as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Harosheth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Haggoyim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, and all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Sisera’s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troops fell by the sword; not a man was left.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17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Sisera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, meanwhile, fled on foot to the tent of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Jael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, the wife of Heber the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Kenite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, because there was an alliance between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Jabin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king of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Hazor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and the family of Heber the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Kenite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.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18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Jael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went out to meet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Sisera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and said to him, “Come, my</a:t>
            </a:r>
            <a:endParaRPr lang="en-US" sz="1800" dirty="0">
              <a:solidFill>
                <a:srgbClr val="FFFF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15" y="130051"/>
            <a:ext cx="2593181" cy="2786137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主進來，不要懼怕」；西西拉就進了她的帳棚。雅億用被將他遮蓋。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西西拉對雅億說：「我渴了，求你給我一點水喝。」雅億就打開皮袋，給他奶子喝，仍舊把他遮蓋。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20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西西拉又對雅億說：「請你站在帳棚門口，若有人來問你說：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『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有人在這裏沒有？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』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8</a:t>
            </a:fld>
            <a:endParaRPr lang="es-E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808511" y="35868"/>
            <a:ext cx="2880519" cy="278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lord, come right in. Don’t be afraid.” So he entered her tent, and she covered him with a blanket.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19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“I’m thirsty,” he said. “Please give me some water.” She opened a skin of milk, gave him a drink, and covered him up.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20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“Stand in the doorway of the tent,” he told her. “If someone comes by and asks you, ‘Is anyone in there?’</a:t>
            </a:r>
            <a:endParaRPr lang="en-US" sz="1800" dirty="0">
              <a:solidFill>
                <a:srgbClr val="FFFF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15" y="130051"/>
            <a:ext cx="2593181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『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有人在這裏沒有？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』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你就說：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『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沒有。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』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西西拉疲乏沉睡。希百的妻雅億取了帳棚的橛子，手裏拿著錘子，輕悄悄地到他旁邊，將橛子從他鬢邊釘進去，釘入地裏。西西拉就死了。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巴拉追趕西西拉的時候，雅億出來迎接他說：「來吧，我將你所尋找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9</a:t>
            </a:fld>
            <a:endParaRPr lang="es-E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592487" y="35868"/>
            <a:ext cx="3096543" cy="278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say ‘No.’ ”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21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But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Jael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, Heber’s wife, picked up a tent peg and a hammer and went quietly to him while he lay fast asleep, exhausted. She drove the peg through his temple into the ground, and he died.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22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Just then Barak came by in pursuit of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Sisera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, and </a:t>
            </a:r>
            <a:r>
              <a:rPr lang="en-US" sz="1800" dirty="0" err="1" smtClean="0">
                <a:solidFill>
                  <a:srgbClr val="FFFF00"/>
                </a:solidFill>
                <a:latin typeface="Arial Narrow" pitchFamily="34" charset="0"/>
              </a:rPr>
              <a:t>Jael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went out to meet him. “Come,” she said, “I will show you</a:t>
            </a:r>
            <a:endParaRPr lang="en-US" sz="1800" dirty="0">
              <a:solidFill>
                <a:srgbClr val="FFFF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99963</TotalTime>
  <Words>3498</Words>
  <Application>Microsoft Office PowerPoint</Application>
  <PresentationFormat>Custom</PresentationFormat>
  <Paragraphs>155</Paragraphs>
  <Slides>39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Diseño predeterminado</vt:lpstr>
      <vt:lpstr>士師記 Judges 4:1-24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故態復萌 Relapse into Your Old Way </vt:lpstr>
      <vt:lpstr>士師記 Judges</vt:lpstr>
      <vt:lpstr>Slide 13</vt:lpstr>
      <vt:lpstr>Slide 14</vt:lpstr>
      <vt:lpstr>出勝過故態復萌的秘訣 Steps to conquer relapses</vt:lpstr>
      <vt:lpstr>Slide 16</vt:lpstr>
      <vt:lpstr>Slide 17</vt:lpstr>
      <vt:lpstr>Slide 18</vt:lpstr>
      <vt:lpstr>Slide 19</vt:lpstr>
      <vt:lpstr>Slide 20</vt:lpstr>
      <vt:lpstr>Slide 21</vt:lpstr>
      <vt:lpstr>出勝過故態復萌的秘訣 Steps to conquer relapses</vt:lpstr>
      <vt:lpstr>Slide 23</vt:lpstr>
      <vt:lpstr>Slide 24</vt:lpstr>
      <vt:lpstr>Slide 25</vt:lpstr>
      <vt:lpstr>出勝過故態復萌的秘訣 Steps to conquer relapses</vt:lpstr>
      <vt:lpstr>Slide 27</vt:lpstr>
      <vt:lpstr>他泊山 Mount Tabor</vt:lpstr>
      <vt:lpstr>Slide 29</vt:lpstr>
      <vt:lpstr>雅億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Windows User</cp:lastModifiedBy>
  <cp:revision>2052</cp:revision>
  <dcterms:created xsi:type="dcterms:W3CDTF">2010-05-23T14:28:12Z</dcterms:created>
  <dcterms:modified xsi:type="dcterms:W3CDTF">2017-09-22T21:49:07Z</dcterms:modified>
</cp:coreProperties>
</file>