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783" r:id="rId2"/>
    <p:sldId id="825" r:id="rId3"/>
    <p:sldId id="852" r:id="rId4"/>
    <p:sldId id="880" r:id="rId5"/>
    <p:sldId id="650" r:id="rId6"/>
    <p:sldId id="881" r:id="rId7"/>
    <p:sldId id="882" r:id="rId8"/>
    <p:sldId id="859" r:id="rId9"/>
    <p:sldId id="884" r:id="rId10"/>
    <p:sldId id="883" r:id="rId11"/>
    <p:sldId id="885" r:id="rId12"/>
    <p:sldId id="886" r:id="rId13"/>
    <p:sldId id="887" r:id="rId14"/>
    <p:sldId id="888" r:id="rId15"/>
    <p:sldId id="889" r:id="rId16"/>
    <p:sldId id="893" r:id="rId17"/>
    <p:sldId id="890" r:id="rId18"/>
    <p:sldId id="891" r:id="rId19"/>
    <p:sldId id="892" r:id="rId20"/>
    <p:sldId id="894" r:id="rId21"/>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9" autoAdjust="0"/>
  </p:normalViewPr>
  <p:slideViewPr>
    <p:cSldViewPr>
      <p:cViewPr>
        <p:scale>
          <a:sx n="110" d="100"/>
          <a:sy n="110" d="100"/>
        </p:scale>
        <p:origin x="-1608" y="-312"/>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10/28/2017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https://en.wikipedia.org/wiki/Church_of_Domine_Quo_Vadis</a:t>
            </a:r>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800" dirty="0" smtClean="0">
                <a:solidFill>
                  <a:schemeClr val="tx1"/>
                </a:solidFill>
                <a:latin typeface="HanWang WeiBeiMedium-Gb5" pitchFamily="2" charset="-120"/>
                <a:ea typeface="HanWang WeiBeiMedium-Gb5" pitchFamily="2" charset="-120"/>
              </a:rPr>
              <a:t>馬太福音 </a:t>
            </a:r>
            <a:r>
              <a:rPr lang="en-US" altLang="zh-TW" sz="2400" dirty="0" smtClean="0">
                <a:solidFill>
                  <a:schemeClr val="tx1"/>
                </a:solidFill>
                <a:latin typeface="+mn-ea"/>
                <a:ea typeface="+mn-ea"/>
              </a:rPr>
              <a:t>Matthew</a:t>
            </a:r>
            <a:r>
              <a:rPr lang="en-US" altLang="zh-TW" sz="2000" dirty="0" smtClean="0">
                <a:solidFill>
                  <a:schemeClr val="tx1"/>
                </a:solidFill>
                <a:latin typeface="+mn-ea"/>
                <a:ea typeface="+mn-ea"/>
              </a:rPr>
              <a:t> </a:t>
            </a:r>
            <a:r>
              <a:rPr lang="en-US" sz="2000" dirty="0" smtClean="0">
                <a:solidFill>
                  <a:schemeClr val="tx1"/>
                </a:solidFill>
              </a:rPr>
              <a:t>16:21-28</a:t>
            </a:r>
            <a:endParaRPr lang="en-US" altLang="zh-CN" sz="2800" dirty="0" smtClean="0">
              <a:solidFill>
                <a:schemeClr val="tx1"/>
              </a:solidFill>
              <a:latin typeface="+mn-ea"/>
              <a:ea typeface="+mn-ea"/>
            </a:endParaRPr>
          </a:p>
        </p:txBody>
      </p:sp>
      <p:sp>
        <p:nvSpPr>
          <p:cNvPr id="6" name="Content Placeholder 5"/>
          <p:cNvSpPr>
            <a:spLocks noGrp="1"/>
          </p:cNvSpPr>
          <p:nvPr>
            <p:ph idx="1"/>
          </p:nvPr>
        </p:nvSpPr>
        <p:spPr>
          <a:xfrm>
            <a:off x="72207" y="539924"/>
            <a:ext cx="2448272"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21</a:t>
            </a:r>
            <a:r>
              <a:rPr lang="zh-TW" altLang="en-US" dirty="0" smtClean="0">
                <a:solidFill>
                  <a:srgbClr val="FFFF00"/>
                </a:solidFill>
                <a:latin typeface="HanWang WeiBeiMedium-Gb5" pitchFamily="2" charset="-120"/>
                <a:ea typeface="HanWang WeiBeiMedium-Gb5" pitchFamily="2" charset="-120"/>
              </a:rPr>
              <a:t> 從此，耶穌才指示門徒，他必須上耶路撒冷去，受長老、祭司長、文士許多的苦，並且被殺，第三日復活。</a:t>
            </a:r>
            <a:r>
              <a:rPr lang="en-US" altLang="zh-TW" baseline="30000" dirty="0" smtClean="0">
                <a:solidFill>
                  <a:srgbClr val="FFFF00"/>
                </a:solidFill>
                <a:latin typeface="HanWang WeiBeiMedium-Gb5" pitchFamily="2" charset="-120"/>
                <a:ea typeface="HanWang WeiBeiMedium-Gb5" pitchFamily="2" charset="-120"/>
              </a:rPr>
              <a:t>22</a:t>
            </a:r>
            <a:r>
              <a:rPr lang="zh-TW" altLang="en-US" dirty="0" smtClean="0">
                <a:solidFill>
                  <a:srgbClr val="FFFF00"/>
                </a:solidFill>
                <a:latin typeface="HanWang WeiBeiMedium-Gb5" pitchFamily="2" charset="-120"/>
                <a:ea typeface="HanWang WeiBeiMedium-Gb5" pitchFamily="2" charset="-120"/>
              </a:rPr>
              <a:t> 彼得就拉著他，勸他說：「主啊，萬不可如此！這事必不臨到你身上。」</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80" y="467916"/>
            <a:ext cx="324055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21</a:t>
            </a:r>
            <a:r>
              <a:rPr lang="en-US" sz="1800" dirty="0" smtClean="0">
                <a:latin typeface="Arial Narrow" pitchFamily="34" charset="0"/>
              </a:rPr>
              <a:t> From that time on Jesus began to explain to his disciples that he must go to Jerusalem and suffer many things at the hands of the elders, the chief priests and the teachers of the law, and that he must be killed and on the third day be raised to life. </a:t>
            </a:r>
            <a:r>
              <a:rPr lang="en-US" sz="1800" baseline="30000" dirty="0" smtClean="0">
                <a:latin typeface="Arial Narrow" pitchFamily="34" charset="0"/>
              </a:rPr>
              <a:t>22</a:t>
            </a:r>
            <a:r>
              <a:rPr lang="en-US" sz="1800" dirty="0" smtClean="0">
                <a:latin typeface="Arial Narrow" pitchFamily="34" charset="0"/>
              </a:rPr>
              <a:t> Peter took him aside and began to rebuke him. “Never, Lord!” he said. “This shall never happen to you!”</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Matthew 16:24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於是耶穌對門徒說：「若有人要跟從我，就當捨己，背起他的十字架來跟從我。 </a:t>
            </a:r>
          </a:p>
          <a:p>
            <a:r>
              <a:rPr lang="en-US" baseline="30000" dirty="0" smtClean="0"/>
              <a:t>24</a:t>
            </a:r>
            <a:r>
              <a:rPr lang="en-US" dirty="0" smtClean="0"/>
              <a:t> Then Jesus said to his disciples, “Whoever wants to be my disciple must deny themselves and take up their cross and follow me.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Galatians 6:14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但我斷不以別的誇口，只誇我們主耶穌基督的十字架；因這十字架，就我而論，世界已經釘在十字架上；就世界而論，我已經釘在十字架上。 </a:t>
            </a:r>
          </a:p>
          <a:p>
            <a:r>
              <a:rPr lang="en-US" baseline="30000" dirty="0" smtClean="0"/>
              <a:t>14</a:t>
            </a:r>
            <a:r>
              <a:rPr lang="en-US" dirty="0" smtClean="0"/>
              <a:t> May I never boast except in the cross of our Lord Jesus Christ, through which the world has been crucified to me, and I to the world.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04455" y="994271"/>
            <a:ext cx="3169244" cy="1057821"/>
          </a:xfrm>
        </p:spPr>
        <p:txBody>
          <a:bodyPr/>
          <a:lstStyle/>
          <a:p>
            <a:r>
              <a:rPr lang="zh-HK" altLang="en-US" b="1" dirty="0" smtClean="0">
                <a:solidFill>
                  <a:schemeClr val="tx1"/>
                </a:solidFill>
                <a:latin typeface="HanWang WeiBeiMedium-Gb5" pitchFamily="2" charset="-120"/>
                <a:ea typeface="HanWang WeiBeiMedium-Gb5" pitchFamily="2" charset="-120"/>
              </a:rPr>
              <a:t>出賣明朝，</a:t>
            </a:r>
            <a:r>
              <a:rPr lang="en-US" altLang="zh-HK" b="1" dirty="0" smtClean="0">
                <a:solidFill>
                  <a:schemeClr val="tx1"/>
                </a:solidFill>
                <a:latin typeface="HanWang WeiBeiMedium-Gb5" pitchFamily="2" charset="-120"/>
                <a:ea typeface="HanWang WeiBeiMedium-Gb5" pitchFamily="2" charset="-120"/>
              </a:rPr>
              <a:t/>
            </a:r>
            <a:br>
              <a:rPr lang="en-US" altLang="zh-HK" b="1" dirty="0" smtClean="0">
                <a:solidFill>
                  <a:schemeClr val="tx1"/>
                </a:solidFill>
                <a:latin typeface="HanWang WeiBeiMedium-Gb5" pitchFamily="2" charset="-120"/>
                <a:ea typeface="HanWang WeiBeiMedium-Gb5" pitchFamily="2" charset="-120"/>
              </a:rPr>
            </a:br>
            <a:r>
              <a:rPr lang="zh-HK" altLang="en-US" b="1" dirty="0" smtClean="0">
                <a:solidFill>
                  <a:schemeClr val="tx1"/>
                </a:solidFill>
                <a:latin typeface="HanWang WeiBeiMedium-Gb5" pitchFamily="2" charset="-120"/>
                <a:ea typeface="HanWang WeiBeiMedium-Gb5" pitchFamily="2" charset="-120"/>
              </a:rPr>
              <a:t>投降滿清的</a:t>
            </a:r>
            <a:r>
              <a:rPr lang="en-US" altLang="zh-HK" b="1" dirty="0" smtClean="0">
                <a:solidFill>
                  <a:schemeClr val="tx1"/>
                </a:solidFill>
                <a:latin typeface="HanWang WeiBeiMedium-Gb5" pitchFamily="2" charset="-120"/>
                <a:ea typeface="HanWang WeiBeiMedium-Gb5" pitchFamily="2" charset="-120"/>
              </a:rPr>
              <a:t/>
            </a:r>
            <a:br>
              <a:rPr lang="en-US" altLang="zh-HK" b="1" dirty="0" smtClean="0">
                <a:solidFill>
                  <a:schemeClr val="tx1"/>
                </a:solidFill>
                <a:latin typeface="HanWang WeiBeiMedium-Gb5" pitchFamily="2" charset="-120"/>
                <a:ea typeface="HanWang WeiBeiMedium-Gb5" pitchFamily="2" charset="-120"/>
              </a:rPr>
            </a:br>
            <a:r>
              <a:rPr lang="zh-HK" altLang="en-US" b="1" dirty="0" smtClean="0">
                <a:solidFill>
                  <a:schemeClr val="tx1"/>
                </a:solidFill>
                <a:latin typeface="HanWang WeiBeiMedium-Gb5" pitchFamily="2" charset="-120"/>
                <a:ea typeface="HanWang WeiBeiMedium-Gb5" pitchFamily="2" charset="-120"/>
              </a:rPr>
              <a:t>洪承疇</a:t>
            </a:r>
            <a:r>
              <a:rPr lang="en-US" altLang="zh-HK" b="1" dirty="0" smtClean="0">
                <a:solidFill>
                  <a:schemeClr val="tx1"/>
                </a:solidFill>
                <a:latin typeface="HanWang WeiBeiMedium-Gb5" pitchFamily="2" charset="-120"/>
                <a:ea typeface="HanWang WeiBeiMedium-Gb5" pitchFamily="2" charset="-120"/>
              </a:rPr>
              <a:t/>
            </a:r>
            <a:br>
              <a:rPr lang="en-US" altLang="zh-HK" b="1" dirty="0" smtClean="0">
                <a:solidFill>
                  <a:schemeClr val="tx1"/>
                </a:solidFill>
                <a:latin typeface="HanWang WeiBeiMedium-Gb5" pitchFamily="2" charset="-120"/>
                <a:ea typeface="HanWang WeiBeiMedium-Gb5" pitchFamily="2" charset="-120"/>
              </a:rPr>
            </a:br>
            <a:r>
              <a:rPr lang="en-US" b="1" dirty="0" smtClean="0"/>
              <a:t> </a:t>
            </a:r>
            <a:r>
              <a:rPr lang="en-US" b="1" dirty="0" smtClean="0">
                <a:solidFill>
                  <a:schemeClr val="tx1"/>
                </a:solidFill>
              </a:rPr>
              <a:t>Hong </a:t>
            </a:r>
            <a:r>
              <a:rPr lang="en-US" b="1" dirty="0" err="1" smtClean="0">
                <a:solidFill>
                  <a:schemeClr val="tx1"/>
                </a:solidFill>
              </a:rPr>
              <a:t>Chengchou</a:t>
            </a:r>
            <a:r>
              <a:rPr lang="en-US" b="1" dirty="0" smtClean="0">
                <a:solidFill>
                  <a:schemeClr val="tx1"/>
                </a:solidFill>
              </a:rPr>
              <a:t>, who betrayed Ming Dynasty and defected to Qing Dynasty</a:t>
            </a:r>
            <a:endParaRPr lang="en-US" dirty="0">
              <a:solidFill>
                <a:schemeClr val="tx1"/>
              </a:solidFill>
              <a:latin typeface="HanWang WeiBeiMedium-Gb5" pitchFamily="2" charset="-12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12</a:t>
            </a:fld>
            <a:endParaRPr lang="es-ES"/>
          </a:p>
        </p:txBody>
      </p:sp>
      <p:pic>
        <p:nvPicPr>
          <p:cNvPr id="51202" name="Picture 2" descr="https://upload.wikimedia.org/wikipedia/commons/thumb/7/7d/%E6%B4%AA%E6%89%BF%E7%95%B4.jpg/373px-%E6%B4%AA%E6%89%BF%E7%95%B4.jpg"/>
          <p:cNvPicPr>
            <a:picLocks noChangeAspect="1" noChangeArrowheads="1"/>
          </p:cNvPicPr>
          <p:nvPr/>
        </p:nvPicPr>
        <p:blipFill>
          <a:blip r:embed="rId2" cstate="print"/>
          <a:srcRect/>
          <a:stretch>
            <a:fillRect/>
          </a:stretch>
        </p:blipFill>
        <p:spPr bwMode="auto">
          <a:xfrm>
            <a:off x="216223" y="48222"/>
            <a:ext cx="1800200" cy="3083990"/>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7338" y="72182"/>
            <a:ext cx="5186362" cy="539750"/>
          </a:xfrm>
        </p:spPr>
        <p:txBody>
          <a:bodyPr/>
          <a:lstStyle/>
          <a:p>
            <a:r>
              <a:rPr lang="en-US" altLang="zh-TW" dirty="0" smtClean="0">
                <a:solidFill>
                  <a:schemeClr val="tx1"/>
                </a:solidFill>
                <a:latin typeface="HanWang WeiBeiMedium-Gb5" pitchFamily="2" charset="-120"/>
                <a:ea typeface="HanWang WeiBeiMedium-Gb5" pitchFamily="2" charset="-120"/>
              </a:rPr>
              <a:t>2. </a:t>
            </a:r>
            <a:r>
              <a:rPr lang="zh-TW" altLang="en-US" dirty="0" smtClean="0">
                <a:solidFill>
                  <a:schemeClr val="tx1"/>
                </a:solidFill>
                <a:latin typeface="HanWang WeiBeiMedium-Gb5" pitchFamily="2" charset="-120"/>
                <a:ea typeface="HanWang WeiBeiMedium-Gb5" pitchFamily="2" charset="-120"/>
              </a:rPr>
              <a:t>捨己的困難</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 The difficulty of denying yourself</a:t>
            </a:r>
            <a:endParaRPr lang="en-US" dirty="0">
              <a:solidFill>
                <a:schemeClr val="tx1"/>
              </a:solidFill>
            </a:endParaRPr>
          </a:p>
        </p:txBody>
      </p:sp>
      <p:sp>
        <p:nvSpPr>
          <p:cNvPr id="5" name="Content Placeholder 4"/>
          <p:cNvSpPr>
            <a:spLocks noGrp="1"/>
          </p:cNvSpPr>
          <p:nvPr>
            <p:ph idx="1"/>
          </p:nvPr>
        </p:nvSpPr>
        <p:spPr>
          <a:xfrm>
            <a:off x="72207" y="683940"/>
            <a:ext cx="5688831" cy="2138363"/>
          </a:xfrm>
        </p:spPr>
        <p:txBody>
          <a:bodyPr/>
          <a:lstStyle/>
          <a:p>
            <a:pPr marL="0" indent="0">
              <a:buNone/>
            </a:pPr>
            <a:r>
              <a:rPr lang="en-US" altLang="zh-TW" dirty="0" smtClean="0"/>
              <a:t>Matthew 16:22–23</a:t>
            </a:r>
            <a:r>
              <a:rPr lang="zh-TW" altLang="en-US" dirty="0" smtClean="0"/>
              <a:t> </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彼得就拉著他，勸他說：「主啊，萬不可如此！這事必不臨到你身上。」</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耶穌轉過來，對彼得說：「撒但，退我後邊去吧！你是絆我腳的；因為你不體貼上帝的意思，只體貼人的意思。」 </a:t>
            </a:r>
          </a:p>
          <a:p>
            <a:pPr marL="0" indent="0">
              <a:buNone/>
            </a:pPr>
            <a:r>
              <a:rPr lang="en-US" baseline="30000" dirty="0" smtClean="0">
                <a:latin typeface="Arial Narrow" pitchFamily="34" charset="0"/>
              </a:rPr>
              <a:t>22</a:t>
            </a:r>
            <a:r>
              <a:rPr lang="en-US" dirty="0" smtClean="0">
                <a:latin typeface="Arial Narrow" pitchFamily="34" charset="0"/>
              </a:rPr>
              <a:t> Peter took him aside and began to rebuke him. “Never, Lord!” he said. “This shall never happen to you!” </a:t>
            </a:r>
            <a:r>
              <a:rPr lang="en-US" baseline="30000" dirty="0" smtClean="0">
                <a:latin typeface="Arial Narrow" pitchFamily="34" charset="0"/>
              </a:rPr>
              <a:t>23</a:t>
            </a:r>
            <a:r>
              <a:rPr lang="en-US" dirty="0" smtClean="0">
                <a:latin typeface="Arial Narrow" pitchFamily="34" charset="0"/>
              </a:rPr>
              <a:t> Jesus turned and said to Peter, “Get behind me, Satan! You are a stumbling block to me; you do not have in mind the concerns of God, but merely human concerns.” </a:t>
            </a:r>
          </a:p>
          <a:p>
            <a:endParaRPr lang="en-US" dirty="0"/>
          </a:p>
        </p:txBody>
      </p:sp>
      <p:sp>
        <p:nvSpPr>
          <p:cNvPr id="3" name="Slide Number Placeholder 2"/>
          <p:cNvSpPr>
            <a:spLocks noGrp="1"/>
          </p:cNvSpPr>
          <p:nvPr>
            <p:ph type="sldNum" sz="quarter" idx="12"/>
          </p:nvPr>
        </p:nvSpPr>
        <p:spPr/>
        <p:txBody>
          <a:bodyPr/>
          <a:lstStyle/>
          <a:p>
            <a:fld id="{FB8E840D-314E-4C39-B781-13A60CEAE675}"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當愛開始成為神的那一刻，愛開始成為一個惡魔</a:t>
            </a:r>
            <a:endParaRPr lang="en-US" altLang="zh-TW" dirty="0" smtClean="0">
              <a:latin typeface="HanWang WeiBeiMedium-Gb5" pitchFamily="2" charset="-120"/>
              <a:ea typeface="HanWang WeiBeiMedium-Gb5" pitchFamily="2" charset="-120"/>
            </a:endParaRPr>
          </a:p>
          <a:p>
            <a:pPr marL="0" indent="0">
              <a:buNone/>
            </a:pPr>
            <a:r>
              <a:rPr lang="en-US" dirty="0" smtClean="0"/>
              <a:t>“Love begins to be a demon the moment when he begins to be a god</a:t>
            </a:r>
            <a:r>
              <a:rPr lang="en-US" smtClean="0"/>
              <a:t>.” </a:t>
            </a:r>
          </a:p>
          <a:p>
            <a:pPr marL="0" indent="0" algn="r">
              <a:buNone/>
            </a:pPr>
            <a:r>
              <a:rPr lang="en-US" smtClean="0"/>
              <a:t>(</a:t>
            </a:r>
            <a:r>
              <a:rPr lang="en-US" dirty="0" smtClean="0"/>
              <a:t>The Four Loves, C. </a:t>
            </a:r>
            <a:r>
              <a:rPr lang="en-US" dirty="0" err="1" smtClean="0"/>
              <a:t>S.Lewis</a:t>
            </a:r>
            <a:r>
              <a:rPr lang="en-US" dirty="0" smtClean="0"/>
              <a:t>)</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solidFill>
                  <a:schemeClr val="tx1"/>
                </a:solidFill>
                <a:latin typeface="HanWang WeiBeiMedium-Gb5" pitchFamily="2" charset="-120"/>
                <a:ea typeface="HanWang WeiBeiMedium-Gb5" pitchFamily="2" charset="-120"/>
              </a:rPr>
              <a:t>3. </a:t>
            </a:r>
            <a:r>
              <a:rPr lang="zh-TW" altLang="en-US" dirty="0" smtClean="0">
                <a:solidFill>
                  <a:schemeClr val="tx1"/>
                </a:solidFill>
                <a:latin typeface="HanWang WeiBeiMedium-Gb5" pitchFamily="2" charset="-120"/>
                <a:ea typeface="HanWang WeiBeiMedium-Gb5" pitchFamily="2" charset="-120"/>
              </a:rPr>
              <a:t>捨己的智慧</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 The wisdom of denying yourself</a:t>
            </a:r>
            <a:endParaRPr lang="en-US" dirty="0"/>
          </a:p>
        </p:txBody>
      </p:sp>
      <p:sp>
        <p:nvSpPr>
          <p:cNvPr id="3" name="Content Placeholder 2"/>
          <p:cNvSpPr>
            <a:spLocks noGrp="1"/>
          </p:cNvSpPr>
          <p:nvPr>
            <p:ph idx="1"/>
          </p:nvPr>
        </p:nvSpPr>
        <p:spPr/>
        <p:txBody>
          <a:bodyPr/>
          <a:lstStyle/>
          <a:p>
            <a:pPr marL="0" indent="0">
              <a:buNone/>
            </a:pPr>
            <a:r>
              <a:rPr lang="en-US" altLang="zh-TW" dirty="0" smtClean="0"/>
              <a:t>Matthew 16:25</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因為，凡要救自己生命的，必喪掉生命；凡為我喪掉生命的，必得著生命。 </a:t>
            </a:r>
          </a:p>
          <a:p>
            <a:pPr marL="0" indent="0">
              <a:buNone/>
            </a:pPr>
            <a:r>
              <a:rPr lang="en-US" baseline="30000" dirty="0" smtClean="0"/>
              <a:t>25</a:t>
            </a:r>
            <a:r>
              <a:rPr lang="en-US" dirty="0" smtClean="0"/>
              <a:t> For whoever wants to save their life will lose it, but whoever loses their life for me will find it.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生命是弔詭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Life is a paradox</a:t>
            </a:r>
            <a:endParaRPr lang="en-US" dirty="0"/>
          </a:p>
        </p:txBody>
      </p:sp>
      <p:sp>
        <p:nvSpPr>
          <p:cNvPr id="3" name="Content Placeholder 2"/>
          <p:cNvSpPr>
            <a:spLocks noGrp="1"/>
          </p:cNvSpPr>
          <p:nvPr>
            <p:ph idx="1"/>
          </p:nvPr>
        </p:nvSpPr>
        <p:spPr/>
        <p:txBody>
          <a:bodyPr/>
          <a:lstStyle/>
          <a:p>
            <a:pPr marL="0" indent="0">
              <a:buNone/>
            </a:pPr>
            <a:r>
              <a:rPr lang="en-US" altLang="zh-TW" dirty="0" smtClean="0"/>
              <a:t>Matthew 16:25</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因為，凡要救自己</a:t>
            </a:r>
            <a:r>
              <a:rPr lang="zh-TW" altLang="en-US" dirty="0" smtClean="0">
                <a:solidFill>
                  <a:srgbClr val="FFFF00"/>
                </a:solidFill>
                <a:latin typeface="HanWang WeiBeiMedium-Gb5" pitchFamily="2" charset="-120"/>
                <a:ea typeface="HanWang WeiBeiMedium-Gb5" pitchFamily="2" charset="-120"/>
              </a:rPr>
              <a:t>生命</a:t>
            </a:r>
            <a:r>
              <a:rPr lang="zh-TW" altLang="en-US" dirty="0" smtClean="0">
                <a:latin typeface="HanWang WeiBeiMedium-Gb5" pitchFamily="2" charset="-120"/>
                <a:ea typeface="HanWang WeiBeiMedium-Gb5" pitchFamily="2" charset="-120"/>
              </a:rPr>
              <a:t>的，必</a:t>
            </a:r>
            <a:r>
              <a:rPr lang="zh-TW" altLang="en-US" dirty="0" smtClean="0">
                <a:solidFill>
                  <a:srgbClr val="FFFF00"/>
                </a:solidFill>
                <a:latin typeface="HanWang WeiBeiMedium-Gb5" pitchFamily="2" charset="-120"/>
                <a:ea typeface="HanWang WeiBeiMedium-Gb5" pitchFamily="2" charset="-120"/>
              </a:rPr>
              <a:t>喪掉</a:t>
            </a:r>
            <a:r>
              <a:rPr lang="zh-TW" altLang="en-US" dirty="0" smtClean="0">
                <a:latin typeface="HanWang WeiBeiMedium-Gb5" pitchFamily="2" charset="-120"/>
                <a:ea typeface="HanWang WeiBeiMedium-Gb5" pitchFamily="2" charset="-120"/>
              </a:rPr>
              <a:t>生命；凡為我喪掉生命的，必</a:t>
            </a:r>
            <a:r>
              <a:rPr lang="zh-TW" altLang="en-US" dirty="0" smtClean="0">
                <a:solidFill>
                  <a:srgbClr val="FFFF00"/>
                </a:solidFill>
                <a:latin typeface="HanWang WeiBeiMedium-Gb5" pitchFamily="2" charset="-120"/>
                <a:ea typeface="HanWang WeiBeiMedium-Gb5" pitchFamily="2" charset="-120"/>
              </a:rPr>
              <a:t>得著</a:t>
            </a:r>
            <a:r>
              <a:rPr lang="zh-TW" altLang="en-US" dirty="0" smtClean="0">
                <a:latin typeface="HanWang WeiBeiMedium-Gb5" pitchFamily="2" charset="-120"/>
                <a:ea typeface="HanWang WeiBeiMedium-Gb5" pitchFamily="2" charset="-120"/>
              </a:rPr>
              <a:t>生命。 </a:t>
            </a:r>
          </a:p>
          <a:p>
            <a:pPr marL="0" indent="0">
              <a:buNone/>
            </a:pPr>
            <a:r>
              <a:rPr lang="en-US" baseline="30000" dirty="0" smtClean="0"/>
              <a:t>25</a:t>
            </a:r>
            <a:r>
              <a:rPr lang="en-US" dirty="0" smtClean="0"/>
              <a:t> For whoever wants to save their </a:t>
            </a:r>
            <a:r>
              <a:rPr lang="en-US" dirty="0" smtClean="0">
                <a:solidFill>
                  <a:srgbClr val="FFFF00"/>
                </a:solidFill>
              </a:rPr>
              <a:t>life</a:t>
            </a:r>
            <a:r>
              <a:rPr lang="en-US" dirty="0" smtClean="0"/>
              <a:t> will </a:t>
            </a:r>
            <a:r>
              <a:rPr lang="en-US" dirty="0" smtClean="0">
                <a:solidFill>
                  <a:srgbClr val="FFFF00"/>
                </a:solidFill>
              </a:rPr>
              <a:t>lose</a:t>
            </a:r>
            <a:r>
              <a:rPr lang="en-US" dirty="0" smtClean="0"/>
              <a:t> it, but whoever loses their life for me will </a:t>
            </a:r>
            <a:r>
              <a:rPr lang="en-US" dirty="0" smtClean="0">
                <a:solidFill>
                  <a:srgbClr val="FFFF00"/>
                </a:solidFill>
              </a:rPr>
              <a:t>find</a:t>
            </a:r>
            <a:r>
              <a:rPr lang="en-US" dirty="0" smtClean="0"/>
              <a:t> it.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Matthew 16:26</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人若賺得全世界，賠上自己的生命，有甚麼益處呢？人還能拿甚麼換生命呢？ </a:t>
            </a:r>
            <a:endParaRPr lang="en-US" altLang="zh-TW" dirty="0" smtClean="0">
              <a:latin typeface="HanWang WeiBeiMedium-Gb5" pitchFamily="2" charset="-120"/>
              <a:ea typeface="HanWang WeiBeiMedium-Gb5" pitchFamily="2" charset="-120"/>
            </a:endParaRPr>
          </a:p>
          <a:p>
            <a:r>
              <a:rPr lang="en-US" baseline="30000" dirty="0" smtClean="0"/>
              <a:t>26</a:t>
            </a:r>
            <a:r>
              <a:rPr lang="en-US" dirty="0" smtClean="0"/>
              <a:t> What good will it be for someone to gain the whole world, yet forfeit their soul? Or what can anyone give in exchange for their soul?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16:27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人子要在他父的榮耀裏，同著眾使者降臨；那時候，他要照各人的行為報應各人。 </a:t>
            </a:r>
          </a:p>
          <a:p>
            <a:r>
              <a:rPr lang="en-US" baseline="30000" dirty="0" smtClean="0"/>
              <a:t>27</a:t>
            </a:r>
            <a:r>
              <a:rPr lang="en-US" dirty="0" smtClean="0"/>
              <a:t> For the Son of Man is going to come in his Father’s glory with his angels, and then he will reward each person according to what they have done.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16:28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我實在告訴你們，站在這裏的，有人在沒嘗死味以前必看見人子降臨在他的國裏。」 </a:t>
            </a:r>
          </a:p>
          <a:p>
            <a:r>
              <a:rPr lang="en-US" baseline="30000" dirty="0" smtClean="0"/>
              <a:t>28</a:t>
            </a:r>
            <a:r>
              <a:rPr lang="en-US" dirty="0" smtClean="0"/>
              <a:t> “Truly I tell you, some who are standing here will not taste death before they see the Son of Man coming in his kingdom.”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23</a:t>
            </a:r>
            <a:r>
              <a:rPr lang="zh-TW" altLang="en-US" dirty="0" smtClean="0">
                <a:solidFill>
                  <a:srgbClr val="FFFF00"/>
                </a:solidFill>
                <a:latin typeface="HanWang WeiBeiMedium-Gb5" pitchFamily="2" charset="-120"/>
                <a:ea typeface="HanWang WeiBeiMedium-Gb5" pitchFamily="2" charset="-120"/>
              </a:rPr>
              <a:t> 耶穌轉過來，對彼得說：「撒但，退我後邊去吧！你是絆我腳的；因為你不體貼上帝的意思，只體貼人的意思。」</a:t>
            </a: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於是耶穌對門徒說：「若有人要跟從我，就當捨己，背起他的十字架來跟從我。</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因為，凡要救自己生命的，必喪掉生命；</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23</a:t>
            </a:r>
            <a:r>
              <a:rPr lang="en-US" sz="1800" dirty="0" smtClean="0">
                <a:latin typeface="Arial Narrow" pitchFamily="34" charset="0"/>
              </a:rPr>
              <a:t> Jesus turned and said to Peter, “Get behind me, Satan! You are a stumbling block to me; you do not have in mind the concerns of God, but merely human concerns.” </a:t>
            </a:r>
            <a:r>
              <a:rPr lang="en-US" sz="1800" baseline="30000" dirty="0" smtClean="0">
                <a:solidFill>
                  <a:srgbClr val="FFFF00"/>
                </a:solidFill>
                <a:latin typeface="Arial Narrow" pitchFamily="34" charset="0"/>
              </a:rPr>
              <a:t>24</a:t>
            </a:r>
            <a:r>
              <a:rPr lang="en-US" sz="1800" dirty="0" smtClean="0">
                <a:solidFill>
                  <a:srgbClr val="FFFF00"/>
                </a:solidFill>
                <a:latin typeface="Arial Narrow" pitchFamily="34" charset="0"/>
              </a:rPr>
              <a:t> Then Jesus said to his disciples, “Whoever wants to be my disciple must deny themselves and take up their cross and follow me. </a:t>
            </a:r>
            <a:r>
              <a:rPr lang="en-US" sz="1800" baseline="30000" dirty="0" smtClean="0">
                <a:solidFill>
                  <a:srgbClr val="FFFF00"/>
                </a:solidFill>
                <a:latin typeface="Arial Narrow" pitchFamily="34" charset="0"/>
              </a:rPr>
              <a:t>25</a:t>
            </a:r>
            <a:r>
              <a:rPr lang="en-US" sz="1800" dirty="0" smtClean="0">
                <a:solidFill>
                  <a:srgbClr val="FFFF00"/>
                </a:solidFill>
                <a:latin typeface="Arial Narrow" pitchFamily="34" charset="0"/>
              </a:rPr>
              <a:t> For whoever wants to save their life will lose it,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Church of </a:t>
            </a:r>
            <a:r>
              <a:rPr lang="en-US" dirty="0" err="1" smtClean="0">
                <a:solidFill>
                  <a:schemeClr val="tx1"/>
                </a:solidFill>
              </a:rPr>
              <a:t>Domine</a:t>
            </a:r>
            <a:r>
              <a:rPr lang="en-US" dirty="0" smtClean="0">
                <a:solidFill>
                  <a:schemeClr val="tx1"/>
                </a:solidFill>
              </a:rPr>
              <a:t> Quo Vadis</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pic>
        <p:nvPicPr>
          <p:cNvPr id="1026" name="Picture 2" descr="Eglise Domine Quo Vadis de Rome.JPG"/>
          <p:cNvPicPr>
            <a:picLocks noChangeAspect="1" noChangeArrowheads="1"/>
          </p:cNvPicPr>
          <p:nvPr/>
        </p:nvPicPr>
        <p:blipFill>
          <a:blip r:embed="rId3" cstate="print"/>
          <a:srcRect/>
          <a:stretch>
            <a:fillRect/>
          </a:stretch>
        </p:blipFill>
        <p:spPr bwMode="auto">
          <a:xfrm>
            <a:off x="1296343" y="701942"/>
            <a:ext cx="3240361" cy="2430271"/>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凡為我喪掉生命的，必得著生命。</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人若賺得全世界，賠上自己的生命，有甚麼益處呢？人還能拿甚麼換生命呢？</a:t>
            </a: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人子要在他父的榮耀裏，同著眾使者降臨；那時候，他要照各人的行為報應各人。</a:t>
            </a: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我實在告訴你們，站在這裏的，有人在沒嘗死味以</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but whoever loses their life for me will find it. </a:t>
            </a:r>
            <a:r>
              <a:rPr lang="en-US" sz="1800" baseline="30000" dirty="0" smtClean="0">
                <a:solidFill>
                  <a:srgbClr val="FFFF00"/>
                </a:solidFill>
                <a:latin typeface="Arial Narrow" pitchFamily="34" charset="0"/>
              </a:rPr>
              <a:t>26</a:t>
            </a:r>
            <a:r>
              <a:rPr lang="en-US" sz="1800" dirty="0" smtClean="0">
                <a:solidFill>
                  <a:srgbClr val="FFFF00"/>
                </a:solidFill>
                <a:latin typeface="Arial Narrow" pitchFamily="34" charset="0"/>
              </a:rPr>
              <a:t> What good will it be for someone to gain the whole world, yet forfeit their soul? Or what can anyone give in exchange for their soul? </a:t>
            </a:r>
            <a:r>
              <a:rPr lang="en-US" sz="1800" baseline="30000" dirty="0" smtClean="0">
                <a:solidFill>
                  <a:srgbClr val="FFFF00"/>
                </a:solidFill>
                <a:latin typeface="Arial Narrow" pitchFamily="34" charset="0"/>
              </a:rPr>
              <a:t>27</a:t>
            </a:r>
            <a:r>
              <a:rPr lang="en-US" sz="1800" dirty="0" smtClean="0">
                <a:solidFill>
                  <a:srgbClr val="FFFF00"/>
                </a:solidFill>
                <a:latin typeface="Arial Narrow" pitchFamily="34" charset="0"/>
              </a:rPr>
              <a:t> For the Son of Man is going to come in his Father’s glory with his angels, and then he will reward each person according to what they have done. </a:t>
            </a:r>
            <a:r>
              <a:rPr lang="en-US" sz="1800" baseline="30000" dirty="0" smtClean="0">
                <a:solidFill>
                  <a:srgbClr val="FFFF00"/>
                </a:solidFill>
                <a:latin typeface="Arial Narrow" pitchFamily="34" charset="0"/>
              </a:rPr>
              <a:t>28</a:t>
            </a:r>
            <a:r>
              <a:rPr lang="en-US" sz="1800" dirty="0" smtClean="0">
                <a:solidFill>
                  <a:srgbClr val="FFFF00"/>
                </a:solidFill>
                <a:latin typeface="Arial Narrow" pitchFamily="34" charset="0"/>
              </a:rPr>
              <a:t> “Truly I tell you, some who are standing here will not taste death</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前必看見人子降臨在他的國裏。」 </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before they see the Son of Man coming in his kingdom.”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2751"/>
            <a:ext cx="5761038" cy="695325"/>
          </a:xfrm>
        </p:spPr>
        <p:txBody>
          <a:bodyPr/>
          <a:lstStyle/>
          <a:p>
            <a:r>
              <a:rPr lang="zh-HK" altLang="en-US" sz="2800" dirty="0" smtClean="0">
                <a:solidFill>
                  <a:schemeClr val="tx1"/>
                </a:solidFill>
                <a:latin typeface="HanWang WeiBeiMedium-Gb5" pitchFamily="2" charset="-120"/>
                <a:ea typeface="HanWang WeiBeiMedium-Gb5" pitchFamily="2" charset="-120"/>
              </a:rPr>
              <a:t>股票人生</a:t>
            </a:r>
            <a:r>
              <a:rPr lang="en-US" altLang="zh-HK" sz="2800" dirty="0" smtClean="0">
                <a:solidFill>
                  <a:schemeClr val="tx1"/>
                </a:solidFill>
                <a:latin typeface="HanWang WeiBeiMedium-Gb5" pitchFamily="2" charset="-120"/>
                <a:ea typeface="HanWang WeiBeiMedium-Gb5" pitchFamily="2" charset="-120"/>
              </a:rPr>
              <a:t/>
            </a:r>
            <a:br>
              <a:rPr lang="en-US" altLang="zh-HK" sz="2800" dirty="0" smtClean="0">
                <a:solidFill>
                  <a:schemeClr val="tx1"/>
                </a:solidFill>
                <a:latin typeface="HanWang WeiBeiMedium-Gb5" pitchFamily="2" charset="-120"/>
                <a:ea typeface="HanWang WeiBeiMedium-Gb5" pitchFamily="2" charset="-120"/>
              </a:rPr>
            </a:br>
            <a:r>
              <a:rPr lang="en-US" b="1" dirty="0" smtClean="0">
                <a:solidFill>
                  <a:schemeClr val="tx1"/>
                </a:solidFill>
              </a:rPr>
              <a:t>Life as a Stock Market</a:t>
            </a:r>
            <a:endParaRPr lang="en-US" dirty="0">
              <a:solidFill>
                <a:schemeClr val="tx1"/>
              </a:solidFill>
            </a:endParaRPr>
          </a:p>
        </p:txBody>
      </p:sp>
      <p:sp>
        <p:nvSpPr>
          <p:cNvPr id="3" name="Subtitle 2"/>
          <p:cNvSpPr>
            <a:spLocks noGrp="1"/>
          </p:cNvSpPr>
          <p:nvPr>
            <p:ph type="subTitle" idx="1"/>
          </p:nvPr>
        </p:nvSpPr>
        <p:spPr>
          <a:xfrm>
            <a:off x="936303" y="2052092"/>
            <a:ext cx="4032727" cy="576064"/>
          </a:xfrm>
        </p:spPr>
        <p:txBody>
          <a:bodyPr/>
          <a:lstStyle/>
          <a:p>
            <a:r>
              <a:rPr lang="zh-TW" altLang="en-US" sz="2000" dirty="0" smtClean="0">
                <a:latin typeface="HanWang WeiBeiMedium-Gb5" pitchFamily="2" charset="-120"/>
                <a:ea typeface="HanWang WeiBeiMedium-Gb5" pitchFamily="2" charset="-120"/>
              </a:rPr>
              <a:t>馬太福音 </a:t>
            </a:r>
            <a:r>
              <a:rPr lang="en-US" altLang="zh-TW" dirty="0" smtClean="0">
                <a:latin typeface="+mn-ea"/>
              </a:rPr>
              <a:t>Matthew </a:t>
            </a:r>
            <a:r>
              <a:rPr lang="en-US" dirty="0" smtClean="0"/>
              <a:t>16:21-28</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a:p>
        </p:txBody>
      </p:sp>
      <p:pic>
        <p:nvPicPr>
          <p:cNvPr id="1026" name="Picture 2" descr="Related image"/>
          <p:cNvPicPr>
            <a:picLocks noChangeAspect="1" noChangeArrowheads="1"/>
          </p:cNvPicPr>
          <p:nvPr/>
        </p:nvPicPr>
        <p:blipFill>
          <a:blip r:embed="rId2" cstate="print"/>
          <a:srcRect r="14633"/>
          <a:stretch>
            <a:fillRect/>
          </a:stretch>
        </p:blipFill>
        <p:spPr bwMode="auto">
          <a:xfrm>
            <a:off x="0" y="0"/>
            <a:ext cx="5761038" cy="3240088"/>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捨己</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latin typeface="+mn-lt"/>
                <a:ea typeface="HanWang WeiBeiMedium-Gb5" pitchFamily="2" charset="-120"/>
              </a:rPr>
              <a:t>Deny Yourself</a:t>
            </a:r>
            <a:endParaRPr lang="en-US" dirty="0">
              <a:solidFill>
                <a:schemeClr val="tx1"/>
              </a:solidFill>
              <a:latin typeface="+mn-lt"/>
            </a:endParaRPr>
          </a:p>
        </p:txBody>
      </p:sp>
      <p:sp>
        <p:nvSpPr>
          <p:cNvPr id="4" name="Content Placeholder 3"/>
          <p:cNvSpPr>
            <a:spLocks noGrp="1"/>
          </p:cNvSpPr>
          <p:nvPr>
            <p:ph idx="1"/>
          </p:nvPr>
        </p:nvSpPr>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捨己的必要 </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The necessity of denying yourself</a:t>
            </a:r>
            <a:endParaRPr lang="en-US" dirty="0" smtClean="0">
              <a:ea typeface="HanWang WeiBeiMedium-Gb5" pitchFamily="2" charset="-120"/>
            </a:endParaRPr>
          </a:p>
          <a:p>
            <a:pPr marL="342900" indent="-342900">
              <a:buFont typeface="+mj-lt"/>
              <a:buAutoNum type="arabicPeriod"/>
            </a:pPr>
            <a:r>
              <a:rPr lang="zh-TW" altLang="en-US" dirty="0" smtClean="0">
                <a:latin typeface="HanWang WeiBeiMedium-Gb5" pitchFamily="2" charset="-120"/>
                <a:ea typeface="HanWang WeiBeiMedium-Gb5" pitchFamily="2" charset="-120"/>
              </a:rPr>
              <a:t>捨己的困難</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 The difficulty of denying yourself</a:t>
            </a:r>
            <a:endParaRPr lang="en-US" dirty="0" smtClean="0">
              <a:latin typeface="HanWang WeiBeiMedium-Gb5" pitchFamily="2" charset="-120"/>
              <a:ea typeface="HanWang WeiBeiMedium-Gb5" pitchFamily="2" charset="-120"/>
            </a:endParaRPr>
          </a:p>
          <a:p>
            <a:pPr marL="342900" indent="-342900">
              <a:buFont typeface="+mj-lt"/>
              <a:buAutoNum type="arabicPeriod"/>
            </a:pPr>
            <a:r>
              <a:rPr lang="zh-TW" altLang="en-US" dirty="0" smtClean="0">
                <a:latin typeface="HanWang WeiBeiMedium-Gb5" pitchFamily="2" charset="-120"/>
                <a:ea typeface="HanWang WeiBeiMedium-Gb5" pitchFamily="2" charset="-120"/>
              </a:rPr>
              <a:t>捨己的智慧</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 The wisdom of denying yourself</a:t>
            </a:r>
            <a:endParaRPr lang="en-US" dirty="0" smtClean="0">
              <a:latin typeface="HanWang WeiBeiMedium-Gb5" pitchFamily="2" charset="-120"/>
              <a:ea typeface="HanWang WeiBeiMedium-Gb5" pitchFamily="2" charset="-120"/>
            </a:endParaRP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7</a:t>
            </a:fld>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捨己的必要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The necessity of denying yourself</a:t>
            </a:r>
            <a:endParaRPr lang="en-US" dirty="0">
              <a:solidFill>
                <a:schemeClr val="tx1"/>
              </a:solidFill>
            </a:endParaRPr>
          </a:p>
        </p:txBody>
      </p:sp>
      <p:sp>
        <p:nvSpPr>
          <p:cNvPr id="3" name="Content Placeholder 2"/>
          <p:cNvSpPr>
            <a:spLocks noGrp="1"/>
          </p:cNvSpPr>
          <p:nvPr>
            <p:ph idx="1"/>
          </p:nvPr>
        </p:nvSpPr>
        <p:spPr>
          <a:xfrm>
            <a:off x="216223" y="755650"/>
            <a:ext cx="5329486" cy="2138363"/>
          </a:xfrm>
        </p:spPr>
        <p:txBody>
          <a:bodyPr/>
          <a:lstStyle/>
          <a:p>
            <a:pPr marL="0" indent="0">
              <a:buNone/>
            </a:pPr>
            <a:r>
              <a:rPr lang="en-US" altLang="zh-TW" dirty="0" smtClean="0"/>
              <a:t>Matthew 16:21</a:t>
            </a:r>
            <a:r>
              <a:rPr lang="zh-TW" altLang="en-US" dirty="0" smtClean="0"/>
              <a:t> </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從此</a:t>
            </a:r>
            <a:r>
              <a:rPr lang="zh-TW" altLang="en-US" dirty="0" smtClean="0">
                <a:latin typeface="HanWang WeiBeiMedium-Gb5" pitchFamily="2" charset="-120"/>
                <a:ea typeface="HanWang WeiBeiMedium-Gb5" pitchFamily="2" charset="-120"/>
              </a:rPr>
              <a:t>，耶穌才指示門徒，他必須上耶路撒冷去，受長老、祭司長、文士許多的苦，並且被殺，第三日復活。 </a:t>
            </a:r>
          </a:p>
          <a:p>
            <a:pPr marL="0" indent="0">
              <a:buNone/>
            </a:pPr>
            <a:r>
              <a:rPr lang="en-US" baseline="30000" dirty="0" smtClean="0"/>
              <a:t>21</a:t>
            </a:r>
            <a:r>
              <a:rPr lang="en-US" dirty="0" smtClean="0"/>
              <a:t> </a:t>
            </a:r>
            <a:r>
              <a:rPr lang="en-US" dirty="0" smtClean="0">
                <a:solidFill>
                  <a:srgbClr val="FFFF00"/>
                </a:solidFill>
              </a:rPr>
              <a:t>From that time on </a:t>
            </a:r>
            <a:r>
              <a:rPr lang="en-US" dirty="0" smtClean="0"/>
              <a:t>Jesus began to explain to his disciples that he must go to Jerusalem and suffer many things at the hands of the elders, the chief priests and the teachers of the law, and that he must be killed and on the third day be raised to life. </a:t>
            </a:r>
          </a:p>
          <a:p>
            <a:pPr marL="0" indent="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John 16:1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「我已將這些事告訴你們，使你們不至於跌倒。 </a:t>
            </a:r>
          </a:p>
          <a:p>
            <a:r>
              <a:rPr lang="en-US" baseline="30000" dirty="0" smtClean="0"/>
              <a:t>1</a:t>
            </a:r>
            <a:r>
              <a:rPr lang="en-US" dirty="0" smtClean="0"/>
              <a:t> “All this I have told you so that you will not fall away.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100960</TotalTime>
  <Words>1480</Words>
  <Application>Microsoft Office PowerPoint</Application>
  <PresentationFormat>Custom</PresentationFormat>
  <Paragraphs>79</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Diseño predeterminado</vt:lpstr>
      <vt:lpstr>馬太福音 Matthew 16:21-28</vt:lpstr>
      <vt:lpstr>Slide 2</vt:lpstr>
      <vt:lpstr>Slide 3</vt:lpstr>
      <vt:lpstr>Slide 4</vt:lpstr>
      <vt:lpstr>股票人生 Life as a Stock Market</vt:lpstr>
      <vt:lpstr>Slide 6</vt:lpstr>
      <vt:lpstr>捨己 Deny Yourself</vt:lpstr>
      <vt:lpstr>1. 捨己的必要  The necessity of denying yourself</vt:lpstr>
      <vt:lpstr>Slide 9</vt:lpstr>
      <vt:lpstr>Slide 10</vt:lpstr>
      <vt:lpstr>Slide 11</vt:lpstr>
      <vt:lpstr>出賣明朝， 投降滿清的 洪承疇  Hong Chengchou, who betrayed Ming Dynasty and defected to Qing Dynasty</vt:lpstr>
      <vt:lpstr>2. 捨己的困難  The difficulty of denying yourself</vt:lpstr>
      <vt:lpstr>Slide 14</vt:lpstr>
      <vt:lpstr>3. 捨己的智慧  The wisdom of denying yourself</vt:lpstr>
      <vt:lpstr>生命是弔詭  Life is a paradox</vt:lpstr>
      <vt:lpstr>Slide 17</vt:lpstr>
      <vt:lpstr>Slide 18</vt:lpstr>
      <vt:lpstr>Slide 19</vt:lpstr>
      <vt:lpstr>Church of Domine Quo Vadis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2123</cp:revision>
  <dcterms:created xsi:type="dcterms:W3CDTF">2010-05-23T14:28:12Z</dcterms:created>
  <dcterms:modified xsi:type="dcterms:W3CDTF">2017-10-28T16:39:59Z</dcterms:modified>
</cp:coreProperties>
</file>