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451" r:id="rId2"/>
    <p:sldId id="450" r:id="rId3"/>
    <p:sldId id="452" r:id="rId4"/>
    <p:sldId id="455" r:id="rId5"/>
    <p:sldId id="454" r:id="rId6"/>
    <p:sldId id="457" r:id="rId7"/>
    <p:sldId id="456" r:id="rId8"/>
    <p:sldId id="458" r:id="rId9"/>
    <p:sldId id="265" r:id="rId10"/>
    <p:sldId id="428" r:id="rId11"/>
    <p:sldId id="459" r:id="rId12"/>
    <p:sldId id="460" r:id="rId13"/>
    <p:sldId id="461" r:id="rId14"/>
    <p:sldId id="462" r:id="rId15"/>
    <p:sldId id="463" r:id="rId16"/>
    <p:sldId id="464" r:id="rId17"/>
    <p:sldId id="46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18" autoAdjust="0"/>
    <p:restoredTop sz="94660"/>
  </p:normalViewPr>
  <p:slideViewPr>
    <p:cSldViewPr snapToGrid="0">
      <p:cViewPr>
        <p:scale>
          <a:sx n="75" d="100"/>
          <a:sy n="75" d="100"/>
        </p:scale>
        <p:origin x="-1584" y="-90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descr="Celestia-R1---OverlayContentHD.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3175" y="1786"/>
            <a:ext cx="12188825" cy="6856214"/>
          </a:xfrm>
          <a:prstGeom prst="rect">
            <a:avLst/>
          </a:prstGeom>
        </p:spPr>
      </p:pic>
      <p:sp>
        <p:nvSpPr>
          <p:cNvPr id="11" name="TextBox 10"/>
          <p:cNvSpPr txBox="1"/>
          <p:nvPr userDrawn="1"/>
        </p:nvSpPr>
        <p:spPr>
          <a:xfrm>
            <a:off x="10241042" y="274498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2" name="TextBox 11"/>
          <p:cNvSpPr txBox="1"/>
          <p:nvPr userDrawn="1"/>
        </p:nvSpPr>
        <p:spPr>
          <a:xfrm>
            <a:off x="491450" y="8251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itle 1"/>
          <p:cNvSpPr>
            <a:spLocks noGrp="1"/>
          </p:cNvSpPr>
          <p:nvPr>
            <p:ph type="title"/>
          </p:nvPr>
        </p:nvSpPr>
        <p:spPr>
          <a:xfrm>
            <a:off x="995442" y="611387"/>
            <a:ext cx="9550399" cy="2743199"/>
          </a:xfrm>
        </p:spPr>
        <p:txBody>
          <a:bodyPr anchor="ctr">
            <a:normAutofit/>
          </a:bodyPr>
          <a:lstStyle>
            <a:lvl1pPr algn="l">
              <a:defRPr sz="3200" b="0" cap="none">
                <a:solidFill>
                  <a:schemeClr val="tx1"/>
                </a:solidFill>
              </a:defRPr>
            </a:lvl1pPr>
          </a:lstStyle>
          <a:p>
            <a:r>
              <a:rPr lang="en-US" dirty="0" smtClean="0"/>
              <a:t>Click to edit Master title style</a:t>
            </a:r>
            <a:endParaRPr lang="en-US" dirty="0"/>
          </a:p>
        </p:txBody>
      </p:sp>
      <p:sp>
        <p:nvSpPr>
          <p:cNvPr id="14" name="Text Placeholder 9"/>
          <p:cNvSpPr>
            <a:spLocks noGrp="1"/>
          </p:cNvSpPr>
          <p:nvPr>
            <p:ph type="body" sz="quarter" idx="13"/>
          </p:nvPr>
        </p:nvSpPr>
        <p:spPr>
          <a:xfrm>
            <a:off x="1101050" y="3354586"/>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15" name="Text Placeholder 2"/>
          <p:cNvSpPr>
            <a:spLocks noGrp="1"/>
          </p:cNvSpPr>
          <p:nvPr>
            <p:ph type="body" idx="1"/>
          </p:nvPr>
        </p:nvSpPr>
        <p:spPr>
          <a:xfrm>
            <a:off x="690640" y="4345186"/>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6" name="Date Placeholder 3"/>
          <p:cNvSpPr txBox="1">
            <a:spLocks/>
          </p:cNvSpPr>
          <p:nvPr userDrawn="1"/>
        </p:nvSpPr>
        <p:spPr>
          <a:xfrm>
            <a:off x="1100455" y="6461571"/>
            <a:ext cx="2472271"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B61BEF0D-F0BB-DE4B-95CE-6DB70DBA9567}" type="datetimeFigureOut">
              <a:rPr lang="en-US" smtClean="0"/>
              <a:pPr/>
              <a:t>12/3/2017</a:t>
            </a:fld>
            <a:endParaRPr lang="en-US" dirty="0"/>
          </a:p>
        </p:txBody>
      </p:sp>
      <p:sp>
        <p:nvSpPr>
          <p:cNvPr id="17" name="Slide Number Placeholder 5"/>
          <p:cNvSpPr txBox="1">
            <a:spLocks/>
          </p:cNvSpPr>
          <p:nvPr userDrawn="1"/>
        </p:nvSpPr>
        <p:spPr>
          <a:xfrm>
            <a:off x="9903633" y="6461571"/>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272434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12/3/2017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12/3/2017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12/3/2017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12/3/2017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12/3/2017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12/3/2017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12/3/2017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401205"/>
          </a:xfrm>
          <a:prstGeom prst="rect">
            <a:avLst/>
          </a:prstGeom>
        </p:spPr>
        <p:txBody>
          <a:bodyPr wrap="square">
            <a:spAutoFit/>
          </a:bodyPr>
          <a:lstStyle/>
          <a:p>
            <a:r>
              <a:rPr lang="en-US" sz="2800" dirty="0" smtClean="0">
                <a:solidFill>
                  <a:srgbClr val="FFFF00"/>
                </a:solidFill>
              </a:rPr>
              <a:t>These are the things you are to teach and insist on. </a:t>
            </a:r>
            <a:r>
              <a:rPr lang="en-US" sz="2800" b="1" baseline="30000" dirty="0" smtClean="0">
                <a:solidFill>
                  <a:srgbClr val="FFFF00"/>
                </a:solidFill>
              </a:rPr>
              <a:t>3 </a:t>
            </a:r>
            <a:r>
              <a:rPr lang="en-US" sz="2800" dirty="0" smtClean="0">
                <a:solidFill>
                  <a:srgbClr val="FFFF00"/>
                </a:solidFill>
              </a:rPr>
              <a:t>If anyone teaches otherwise and does not agree to the sound instruction of our Lord Jesus Christ and to godly teaching, </a:t>
            </a:r>
            <a:r>
              <a:rPr lang="en-US" sz="2800" b="1" baseline="30000" dirty="0" smtClean="0">
                <a:solidFill>
                  <a:srgbClr val="FFFF00"/>
                </a:solidFill>
              </a:rPr>
              <a:t>4 </a:t>
            </a:r>
            <a:r>
              <a:rPr lang="en-US" sz="2800" dirty="0" smtClean="0">
                <a:solidFill>
                  <a:srgbClr val="FFFF00"/>
                </a:solidFill>
              </a:rPr>
              <a:t>they are conceited and understand nothing. They have an unhealthy interest in controversies and quarrels about words that result in envy, strife, malicious talk, evil </a:t>
            </a:r>
            <a:r>
              <a:rPr lang="en-US" sz="2800" dirty="0" smtClean="0">
                <a:solidFill>
                  <a:srgbClr val="FFFF00"/>
                </a:solidFill>
              </a:rPr>
              <a:t>suspicions</a:t>
            </a:r>
            <a:endParaRPr lang="en-US" sz="2800" dirty="0">
              <a:solidFill>
                <a:srgbClr val="FFFF00"/>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3539430"/>
          </a:xfrm>
          <a:prstGeom prst="rect">
            <a:avLst/>
          </a:prstGeom>
        </p:spPr>
        <p:txBody>
          <a:bodyPr wrap="square">
            <a:spAutoFit/>
          </a:bodyPr>
          <a:lstStyle/>
          <a:p>
            <a:r>
              <a:rPr lang="zh-CN" altLang="en-US" sz="3200" dirty="0" smtClean="0">
                <a:solidFill>
                  <a:schemeClr val="bg1"/>
                </a:solidFill>
                <a:latin typeface="DFKai-SB" pitchFamily="65" charset="-120"/>
                <a:ea typeface="DFKai-SB" pitchFamily="65" charset="-120"/>
              </a:rPr>
              <a:t>你要以此教训人，劝勉</a:t>
            </a:r>
            <a:r>
              <a:rPr lang="zh-CN" altLang="en-US" sz="3200" dirty="0" smtClean="0">
                <a:solidFill>
                  <a:schemeClr val="bg1"/>
                </a:solidFill>
                <a:latin typeface="DFKai-SB" pitchFamily="65" charset="-120"/>
                <a:ea typeface="DFKai-SB" pitchFamily="65" charset="-120"/>
              </a:rPr>
              <a:t>人</a:t>
            </a:r>
            <a:r>
              <a:rPr lang="en-US" altLang="zh-CN" sz="3200" b="1" baseline="30000" dirty="0" smtClean="0">
                <a:solidFill>
                  <a:schemeClr val="bg1"/>
                </a:solidFill>
                <a:latin typeface="DFKai-SB" pitchFamily="65" charset="-120"/>
                <a:ea typeface="DFKai-SB" pitchFamily="65" charset="-120"/>
              </a:rPr>
              <a:t>3</a:t>
            </a:r>
            <a:r>
              <a:rPr lang="en-US" altLang="zh-CN" sz="3200" b="1" baseline="30000" dirty="0" smtClean="0">
                <a:solidFill>
                  <a:schemeClr val="bg1"/>
                </a:solidFill>
                <a:latin typeface="DFKai-SB" pitchFamily="65" charset="-120"/>
                <a:ea typeface="DFKai-SB" pitchFamily="65" charset="-120"/>
              </a:rPr>
              <a:t> </a:t>
            </a:r>
            <a:r>
              <a:rPr lang="zh-CN" altLang="en-US" sz="3200" dirty="0" smtClean="0">
                <a:solidFill>
                  <a:schemeClr val="bg1"/>
                </a:solidFill>
                <a:latin typeface="DFKai-SB" pitchFamily="65" charset="-120"/>
                <a:ea typeface="DFKai-SB" pitchFamily="65" charset="-120"/>
              </a:rPr>
              <a:t>若有人传异教，不服从我们主耶稣基督纯正的话与那合乎敬虔的道理， </a:t>
            </a:r>
            <a:r>
              <a:rPr lang="en-US" altLang="zh-CN" sz="3200" b="1" baseline="30000" dirty="0" smtClean="0">
                <a:solidFill>
                  <a:schemeClr val="bg1"/>
                </a:solidFill>
                <a:latin typeface="DFKai-SB" pitchFamily="65" charset="-120"/>
                <a:ea typeface="DFKai-SB" pitchFamily="65" charset="-120"/>
              </a:rPr>
              <a:t>4 </a:t>
            </a:r>
            <a:r>
              <a:rPr lang="zh-CN" altLang="en-US" sz="3200" dirty="0" smtClean="0">
                <a:solidFill>
                  <a:schemeClr val="bg1"/>
                </a:solidFill>
                <a:latin typeface="DFKai-SB" pitchFamily="65" charset="-120"/>
                <a:ea typeface="DFKai-SB" pitchFamily="65" charset="-120"/>
              </a:rPr>
              <a:t>他是自高自大，一无所知，专好问难，争辩言辞，从此就生出嫉妒、纷争、毁谤、妄疑</a:t>
            </a:r>
            <a:r>
              <a:rPr lang="zh-CN" altLang="en-US" sz="3200" dirty="0" smtClean="0">
                <a:solidFill>
                  <a:schemeClr val="bg1"/>
                </a:solidFill>
                <a:latin typeface="DFKai-SB" pitchFamily="65" charset="-120"/>
                <a:ea typeface="DFKai-SB" pitchFamily="65" charset="-120"/>
              </a:rPr>
              <a:t>，</a:t>
            </a:r>
            <a:endParaRPr lang="zh-CN" altLang="en-US" sz="3200" baseline="30000" dirty="0">
              <a:solidFill>
                <a:schemeClr val="bg1"/>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Timothy </a:t>
            </a:r>
            <a:r>
              <a:rPr lang="en-US" i="1" dirty="0" smtClean="0"/>
              <a:t>6:6–8</a:t>
            </a:r>
            <a:endParaRPr lang="en-US" dirty="0"/>
          </a:p>
        </p:txBody>
      </p:sp>
      <p:sp>
        <p:nvSpPr>
          <p:cNvPr id="3" name="Rectangle 2"/>
          <p:cNvSpPr/>
          <p:nvPr/>
        </p:nvSpPr>
        <p:spPr>
          <a:xfrm>
            <a:off x="618067" y="821268"/>
            <a:ext cx="10955866" cy="3539430"/>
          </a:xfrm>
          <a:prstGeom prst="rect">
            <a:avLst/>
          </a:prstGeom>
        </p:spPr>
        <p:txBody>
          <a:bodyPr wrap="square">
            <a:spAutoFit/>
          </a:bodyPr>
          <a:lstStyle/>
          <a:p>
            <a:r>
              <a:rPr lang="en-US" sz="3200" i="1" baseline="30000" dirty="0" smtClean="0"/>
              <a:t>6 </a:t>
            </a:r>
            <a:r>
              <a:rPr lang="en-US" sz="3200" i="1" dirty="0" smtClean="0"/>
              <a:t>But godliness with contentment is great gain. </a:t>
            </a:r>
            <a:r>
              <a:rPr lang="en-US" sz="3200" i="1" baseline="30000" dirty="0" smtClean="0"/>
              <a:t>7 </a:t>
            </a:r>
            <a:r>
              <a:rPr lang="en-US" sz="3200" i="1" dirty="0" smtClean="0"/>
              <a:t>For we brought nothing into the world, and we can take nothing out of it. </a:t>
            </a:r>
            <a:r>
              <a:rPr lang="en-US" sz="3200" i="1" baseline="30000" dirty="0" smtClean="0"/>
              <a:t>8 </a:t>
            </a:r>
            <a:r>
              <a:rPr lang="en-US" sz="3200" i="1" dirty="0" smtClean="0"/>
              <a:t>But if we have food and clothing, we will be content with that. </a:t>
            </a:r>
            <a:r>
              <a:rPr lang="en-US" sz="3200" i="1" dirty="0" smtClean="0"/>
              <a:t>1</a:t>
            </a:r>
            <a:endParaRPr lang="en-US" sz="3200" i="1" dirty="0" smtClean="0"/>
          </a:p>
          <a:p>
            <a:endParaRPr lang="en-US" sz="3200" dirty="0"/>
          </a:p>
          <a:p>
            <a:r>
              <a:rPr lang="zh-CN" altLang="en-US" sz="3200" dirty="0" smtClean="0">
                <a:latin typeface="DFKai-SB" pitchFamily="65" charset="-120"/>
                <a:ea typeface="DFKai-SB" pitchFamily="65" charset="-120"/>
              </a:rPr>
              <a:t> </a:t>
            </a:r>
            <a:r>
              <a:rPr lang="en-US" altLang="zh-CN" sz="3200" b="1" baseline="30000" dirty="0" smtClean="0">
                <a:latin typeface="DFKai-SB" pitchFamily="65" charset="-120"/>
                <a:ea typeface="DFKai-SB" pitchFamily="65" charset="-120"/>
              </a:rPr>
              <a:t>6 </a:t>
            </a:r>
            <a:r>
              <a:rPr lang="zh-CN" altLang="en-US" sz="3200" dirty="0" smtClean="0">
                <a:latin typeface="DFKai-SB" pitchFamily="65" charset="-120"/>
                <a:ea typeface="DFKai-SB" pitchFamily="65" charset="-120"/>
              </a:rPr>
              <a:t>然而，敬虔加上知足的心便是大利了。 </a:t>
            </a:r>
            <a:r>
              <a:rPr lang="en-US" altLang="zh-CN" sz="3200" b="1" baseline="30000" dirty="0" smtClean="0">
                <a:latin typeface="DFKai-SB" pitchFamily="65" charset="-120"/>
                <a:ea typeface="DFKai-SB" pitchFamily="65" charset="-120"/>
              </a:rPr>
              <a:t>7 </a:t>
            </a:r>
            <a:r>
              <a:rPr lang="zh-CN" altLang="en-US" sz="3200" dirty="0" smtClean="0">
                <a:latin typeface="DFKai-SB" pitchFamily="65" charset="-120"/>
                <a:ea typeface="DFKai-SB" pitchFamily="65" charset="-120"/>
              </a:rPr>
              <a:t>因为我们没有带什么到世上来，也不能带什么去。 </a:t>
            </a:r>
            <a:r>
              <a:rPr lang="en-US" altLang="zh-CN" sz="3200" b="1" baseline="30000" dirty="0" smtClean="0">
                <a:latin typeface="DFKai-SB" pitchFamily="65" charset="-120"/>
                <a:ea typeface="DFKai-SB" pitchFamily="65" charset="-120"/>
              </a:rPr>
              <a:t>8 </a:t>
            </a:r>
            <a:r>
              <a:rPr lang="zh-CN" altLang="en-US" sz="3200" dirty="0" smtClean="0">
                <a:latin typeface="DFKai-SB" pitchFamily="65" charset="-120"/>
                <a:ea typeface="DFKai-SB" pitchFamily="65" charset="-120"/>
              </a:rPr>
              <a:t>只要有衣有食，就当知足。 </a:t>
            </a:r>
            <a:r>
              <a:rPr lang="en-US" sz="3200" dirty="0" smtClean="0">
                <a:latin typeface="DFKai-SB" pitchFamily="65" charset="-120"/>
                <a:ea typeface="DFKai-SB" pitchFamily="65" charset="-120"/>
              </a:rPr>
              <a:t>  </a:t>
            </a:r>
            <a:endParaRPr lang="en-US" sz="3200"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7900" y="787400"/>
            <a:ext cx="10744200" cy="4031873"/>
          </a:xfrm>
          <a:prstGeom prst="rect">
            <a:avLst/>
          </a:prstGeom>
        </p:spPr>
        <p:txBody>
          <a:bodyPr wrap="square">
            <a:spAutoFit/>
          </a:bodyPr>
          <a:lstStyle/>
          <a:p>
            <a:r>
              <a:rPr lang="en-US" sz="3200" i="1" dirty="0" smtClean="0"/>
              <a:t>The lower a person's annual income falls below that benchmark [of $75,000], the unhappier he or she feels. But no matter how much more than $75,000 people make, they don't report any greater degree of happiness</a:t>
            </a:r>
            <a:r>
              <a:rPr lang="en-US" sz="3200" i="1" dirty="0" smtClean="0"/>
              <a:t>.</a:t>
            </a:r>
          </a:p>
          <a:p>
            <a:endParaRPr lang="en-US" sz="3200" i="1" dirty="0" smtClean="0"/>
          </a:p>
          <a:p>
            <a:r>
              <a:rPr lang="zh-CN" altLang="en-US" sz="3200" dirty="0" smtClean="0">
                <a:latin typeface="DFKai-SB" pitchFamily="65" charset="-120"/>
                <a:ea typeface="DFKai-SB" pitchFamily="65" charset="-120"/>
              </a:rPr>
              <a:t>一个人的年收入越低，就越低于</a:t>
            </a:r>
            <a:r>
              <a:rPr lang="en-US" sz="3200" dirty="0" smtClean="0">
                <a:latin typeface="DFKai-SB" pitchFamily="65" charset="-120"/>
                <a:ea typeface="DFKai-SB" pitchFamily="65" charset="-120"/>
              </a:rPr>
              <a:t>$75000</a:t>
            </a:r>
            <a:r>
              <a:rPr lang="zh-CN" altLang="en-US" sz="3200" dirty="0" smtClean="0">
                <a:latin typeface="DFKai-SB" pitchFamily="65" charset="-120"/>
                <a:ea typeface="DFKai-SB" pitchFamily="65" charset="-120"/>
              </a:rPr>
              <a:t>美元的基准，他就越不开心。不过，不管有多少赚超过多于</a:t>
            </a:r>
            <a:r>
              <a:rPr lang="en-US" sz="3200" dirty="0" smtClean="0">
                <a:latin typeface="DFKai-SB" pitchFamily="65" charset="-120"/>
                <a:ea typeface="DFKai-SB" pitchFamily="65" charset="-120"/>
              </a:rPr>
              <a:t>$75000</a:t>
            </a:r>
            <a:r>
              <a:rPr lang="zh-CN" altLang="en-US" sz="3200" dirty="0" smtClean="0">
                <a:latin typeface="DFKai-SB" pitchFamily="65" charset="-120"/>
                <a:ea typeface="DFKai-SB" pitchFamily="65" charset="-120"/>
              </a:rPr>
              <a:t>的人，他们也没有报告快乐指数升高。</a:t>
            </a:r>
            <a:endParaRPr lang="en-US" sz="3200" dirty="0">
              <a:latin typeface="DFKai-SB" pitchFamily="65" charset="-120"/>
              <a:ea typeface="DFKai-SB"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2800" y="444500"/>
            <a:ext cx="10972800" cy="5632311"/>
          </a:xfrm>
          <a:prstGeom prst="rect">
            <a:avLst/>
          </a:prstGeom>
        </p:spPr>
        <p:txBody>
          <a:bodyPr wrap="square">
            <a:spAutoFit/>
          </a:bodyPr>
          <a:lstStyle/>
          <a:p>
            <a:r>
              <a:rPr lang="en-US" sz="2400" i="1" dirty="0" smtClean="0"/>
              <a:t>… lower income did not cause sadness itself but made people feel more ground down by the problems they already had. The study found, for example, that among divorced people, about 51% who made less than $1,000 a month reported feeling sad or stressed the previous day, while only 24% of those earning more than $3,000 a month reported similar feelings. Among people with asthma, 41% of low earners reported feeling unhappy, compared with about 22% of the wealthier group. Having money clearly takes the sting out of adversities.</a:t>
            </a:r>
          </a:p>
          <a:p>
            <a:r>
              <a:rPr lang="zh-CN" altLang="en-US" sz="3200" dirty="0" smtClean="0">
                <a:latin typeface="DFKai-SB" pitchFamily="65" charset="-120"/>
                <a:ea typeface="DFKai-SB" pitchFamily="65" charset="-120"/>
              </a:rPr>
              <a:t>低收入本身并不会造成沮丧，但确是让他们在已经存在的根本问题，感到更加困惑。研究发现，在离婚的人当中，约有百分之五十一的月收入低于一千元的人，前一天感到悲伤或压力，而每月收入超过三千元的人中，只有百分之二十四有同样的感受。在哮喘患者中，低收入者中有</a:t>
            </a:r>
            <a:r>
              <a:rPr lang="en-US" sz="3200" dirty="0" smtClean="0">
                <a:latin typeface="DFKai-SB" pitchFamily="65" charset="-120"/>
                <a:ea typeface="DFKai-SB" pitchFamily="65" charset="-120"/>
              </a:rPr>
              <a:t>41</a:t>
            </a:r>
            <a:r>
              <a:rPr lang="zh-CN" altLang="en-US" sz="3200" dirty="0" smtClean="0">
                <a:latin typeface="DFKai-SB" pitchFamily="65" charset="-120"/>
                <a:ea typeface="DFKai-SB" pitchFamily="65" charset="-120"/>
              </a:rPr>
              <a:t>％的人感到不快，而富裕人群中则有</a:t>
            </a:r>
            <a:r>
              <a:rPr lang="en-US" sz="3200" dirty="0" smtClean="0">
                <a:latin typeface="DFKai-SB" pitchFamily="65" charset="-120"/>
                <a:ea typeface="DFKai-SB" pitchFamily="65" charset="-120"/>
              </a:rPr>
              <a:t>22</a:t>
            </a:r>
            <a:r>
              <a:rPr lang="zh-CN" altLang="en-US" sz="3200" dirty="0" smtClean="0">
                <a:latin typeface="DFKai-SB" pitchFamily="65" charset="-120"/>
                <a:ea typeface="DFKai-SB" pitchFamily="65" charset="-120"/>
              </a:rPr>
              <a:t>％。有钱显然是为了摆脱困境。</a:t>
            </a:r>
            <a:endParaRPr lang="en-US" sz="3200" dirty="0">
              <a:latin typeface="DFKai-SB" pitchFamily="65" charset="-120"/>
              <a:ea typeface="DFKai-SB" pitchFamily="65"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100" y="876300"/>
            <a:ext cx="10820400" cy="4647426"/>
          </a:xfrm>
          <a:prstGeom prst="rect">
            <a:avLst/>
          </a:prstGeom>
        </p:spPr>
        <p:txBody>
          <a:bodyPr wrap="square">
            <a:spAutoFit/>
          </a:bodyPr>
          <a:lstStyle/>
          <a:p>
            <a:r>
              <a:rPr lang="en-US" sz="4000" i="1" dirty="0" smtClean="0"/>
              <a:t>Contentment is the inward gracious quiet spirit that joyfully rests in God’s providence</a:t>
            </a:r>
            <a:r>
              <a:rPr lang="en-US" sz="4000" i="1" dirty="0" smtClean="0"/>
              <a:t>.</a:t>
            </a:r>
          </a:p>
          <a:p>
            <a:endParaRPr lang="en-US" sz="4000" i="1" dirty="0" smtClean="0"/>
          </a:p>
          <a:p>
            <a:r>
              <a:rPr lang="zh-CN" altLang="en-US" sz="4000" dirty="0" smtClean="0">
                <a:latin typeface="DFKai-SB" pitchFamily="65" charset="-120"/>
                <a:ea typeface="DFKai-SB" pitchFamily="65" charset="-120"/>
              </a:rPr>
              <a:t>满足</a:t>
            </a:r>
            <a:r>
              <a:rPr lang="en-US" sz="4000" dirty="0" smtClean="0">
                <a:latin typeface="DFKai-SB" pitchFamily="65" charset="-120"/>
                <a:ea typeface="DFKai-SB" pitchFamily="65" charset="-120"/>
              </a:rPr>
              <a:t> - </a:t>
            </a:r>
            <a:r>
              <a:rPr lang="zh-CN" altLang="en-US" sz="4000" dirty="0" smtClean="0">
                <a:latin typeface="DFKai-SB" pitchFamily="65" charset="-120"/>
                <a:ea typeface="DFKai-SB" pitchFamily="65" charset="-120"/>
              </a:rPr>
              <a:t>就是那满有喜乐，安息在神的供应，内心充满感谢的灵</a:t>
            </a:r>
            <a:r>
              <a:rPr lang="zh-CN" altLang="en-US" sz="4000" dirty="0" smtClean="0">
                <a:latin typeface="DFKai-SB" pitchFamily="65" charset="-120"/>
                <a:ea typeface="DFKai-SB" pitchFamily="65" charset="-120"/>
              </a:rPr>
              <a:t>。</a:t>
            </a:r>
            <a:endParaRPr lang="en-US" altLang="zh-CN" sz="4000" dirty="0" smtClean="0">
              <a:latin typeface="DFKai-SB" pitchFamily="65" charset="-120"/>
              <a:ea typeface="DFKai-SB" pitchFamily="65" charset="-120"/>
            </a:endParaRPr>
          </a:p>
          <a:p>
            <a:endParaRPr lang="en-US" sz="4000" dirty="0" smtClean="0">
              <a:latin typeface="DFKai-SB" pitchFamily="65" charset="-120"/>
              <a:ea typeface="DFKai-SB" pitchFamily="65" charset="-120"/>
            </a:endParaRPr>
          </a:p>
          <a:p>
            <a:r>
              <a:rPr lang="en-US" sz="2800" dirty="0" smtClean="0"/>
              <a:t>Eric Raymond</a:t>
            </a:r>
          </a:p>
          <a:p>
            <a:r>
              <a:rPr lang="en-US" sz="2800" dirty="0" smtClean="0"/>
              <a:t>author </a:t>
            </a:r>
            <a:r>
              <a:rPr lang="en-US" sz="2800" dirty="0" smtClean="0"/>
              <a:t>of  </a:t>
            </a:r>
            <a:r>
              <a:rPr lang="en-US" sz="2800" i="1" dirty="0" smtClean="0"/>
              <a:t>Chasing Contentment: Trusting God in a Discontented Age</a:t>
            </a:r>
            <a:endParaRPr lang="en-US" sz="2800" dirty="0">
              <a:latin typeface="DFKai-SB" pitchFamily="65" charset="-120"/>
              <a:ea typeface="DFKai-SB" pitchFamily="65"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Philippians 4:11-13</a:t>
            </a:r>
            <a:endParaRPr lang="en-US" dirty="0"/>
          </a:p>
        </p:txBody>
      </p:sp>
      <p:sp>
        <p:nvSpPr>
          <p:cNvPr id="3" name="Rectangle 2"/>
          <p:cNvSpPr/>
          <p:nvPr/>
        </p:nvSpPr>
        <p:spPr>
          <a:xfrm>
            <a:off x="317500" y="821268"/>
            <a:ext cx="11696699" cy="6001643"/>
          </a:xfrm>
          <a:prstGeom prst="rect">
            <a:avLst/>
          </a:prstGeom>
        </p:spPr>
        <p:txBody>
          <a:bodyPr wrap="square">
            <a:spAutoFit/>
          </a:bodyPr>
          <a:lstStyle/>
          <a:p>
            <a:r>
              <a:rPr lang="en-US" sz="3200" i="1" baseline="30000" dirty="0" smtClean="0"/>
              <a:t>11 </a:t>
            </a:r>
            <a:r>
              <a:rPr lang="en-US" sz="3200" i="1" dirty="0" smtClean="0"/>
              <a:t>I am not saying this because I am in need, for I have learned to be content whatever the circumstances. </a:t>
            </a:r>
            <a:r>
              <a:rPr lang="en-US" sz="3200" i="1" baseline="30000" dirty="0" smtClean="0"/>
              <a:t>12 </a:t>
            </a:r>
            <a:r>
              <a:rPr lang="en-US" sz="3200" i="1" dirty="0" smtClean="0"/>
              <a:t>I know what it is to be in need, and I know what it is to have plenty. I have learned the secret of being content in any and every situation, whether well fed or hungry, whether living in plenty or in want. </a:t>
            </a:r>
            <a:r>
              <a:rPr lang="en-US" sz="3200" i="1" baseline="30000" dirty="0" smtClean="0"/>
              <a:t>13 </a:t>
            </a:r>
            <a:r>
              <a:rPr lang="en-US" sz="3200" i="1" dirty="0" smtClean="0"/>
              <a:t>I can do all this through him who gives me strength. </a:t>
            </a:r>
            <a:endParaRPr lang="en-US" sz="3200" i="1" dirty="0" smtClean="0"/>
          </a:p>
          <a:p>
            <a:endParaRPr lang="en-US" sz="3200" i="1" dirty="0" smtClean="0"/>
          </a:p>
          <a:p>
            <a:r>
              <a:rPr lang="zh-CN" altLang="en-US" sz="3200" dirty="0" smtClean="0">
                <a:latin typeface="DFKai-SB" pitchFamily="65" charset="-120"/>
                <a:ea typeface="DFKai-SB" pitchFamily="65" charset="-120"/>
              </a:rPr>
              <a:t>我</a:t>
            </a:r>
            <a:r>
              <a:rPr lang="zh-CN" altLang="en-US" sz="3200" dirty="0" smtClean="0">
                <a:latin typeface="DFKai-SB" pitchFamily="65" charset="-120"/>
                <a:ea typeface="DFKai-SB" pitchFamily="65" charset="-120"/>
              </a:rPr>
              <a:t>并不是因缺乏说这话，我无论在什么景况都可以知足，这是我已经学会了。 </a:t>
            </a:r>
            <a:r>
              <a:rPr lang="zh-CN" altLang="en-US" sz="3200" dirty="0" smtClean="0">
                <a:latin typeface="DFKai-SB" pitchFamily="65" charset="-120"/>
                <a:ea typeface="DFKai-SB" pitchFamily="65" charset="-120"/>
              </a:rPr>
              <a:t>我</a:t>
            </a:r>
            <a:r>
              <a:rPr lang="zh-CN" altLang="en-US" sz="3200" dirty="0" smtClean="0">
                <a:latin typeface="DFKai-SB" pitchFamily="65" charset="-120"/>
                <a:ea typeface="DFKai-SB" pitchFamily="65" charset="-120"/>
              </a:rPr>
              <a:t>知道怎样处卑贱，也知道怎样处丰富，或饱足或饥饿，或有余或缺乏，随事随在，我都得了秘诀。 </a:t>
            </a:r>
            <a:r>
              <a:rPr lang="zh-CN" altLang="en-US" sz="3200" dirty="0" smtClean="0">
                <a:latin typeface="DFKai-SB" pitchFamily="65" charset="-120"/>
                <a:ea typeface="DFKai-SB" pitchFamily="65" charset="-120"/>
              </a:rPr>
              <a:t>我</a:t>
            </a:r>
            <a:r>
              <a:rPr lang="zh-CN" altLang="en-US" sz="3200" dirty="0" smtClean="0">
                <a:latin typeface="DFKai-SB" pitchFamily="65" charset="-120"/>
                <a:ea typeface="DFKai-SB" pitchFamily="65" charset="-120"/>
              </a:rPr>
              <a:t>靠着那加给我力量的，凡事都能做。</a:t>
            </a:r>
          </a:p>
          <a:p>
            <a:endParaRPr lang="en-US" sz="3200"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1 Timothy </a:t>
            </a:r>
            <a:r>
              <a:rPr lang="en-US" i="1" dirty="0" smtClean="0"/>
              <a:t>6:9–10</a:t>
            </a:r>
            <a:endParaRPr lang="en-US" dirty="0"/>
          </a:p>
        </p:txBody>
      </p:sp>
      <p:sp>
        <p:nvSpPr>
          <p:cNvPr id="3" name="Rectangle 2"/>
          <p:cNvSpPr/>
          <p:nvPr/>
        </p:nvSpPr>
        <p:spPr>
          <a:xfrm>
            <a:off x="317500" y="821268"/>
            <a:ext cx="11696699" cy="4524315"/>
          </a:xfrm>
          <a:prstGeom prst="rect">
            <a:avLst/>
          </a:prstGeom>
        </p:spPr>
        <p:txBody>
          <a:bodyPr wrap="square">
            <a:spAutoFit/>
          </a:bodyPr>
          <a:lstStyle/>
          <a:p>
            <a:r>
              <a:rPr lang="en-US" sz="3200" i="1" baseline="30000" dirty="0" smtClean="0"/>
              <a:t>9 </a:t>
            </a:r>
            <a:r>
              <a:rPr lang="en-US" sz="3200" i="1" dirty="0" smtClean="0"/>
              <a:t>Those who want to get rich fall into temptation and a trap and into many foolish and harmful desires that plunge people into ruin and destruction. </a:t>
            </a:r>
            <a:r>
              <a:rPr lang="en-US" sz="3200" i="1" baseline="30000" dirty="0" smtClean="0"/>
              <a:t>10 </a:t>
            </a:r>
            <a:r>
              <a:rPr lang="en-US" sz="3200" i="1" dirty="0" smtClean="0"/>
              <a:t>For the love of money is a root of all kinds of evil. Some people, eager for money, have wandered from the faith and pierced themselves with many </a:t>
            </a:r>
            <a:r>
              <a:rPr lang="en-US" sz="3200" i="1" dirty="0" err="1" smtClean="0"/>
              <a:t>griefs</a:t>
            </a:r>
            <a:r>
              <a:rPr lang="en-US" sz="3200" i="1" dirty="0" smtClean="0"/>
              <a:t>. </a:t>
            </a:r>
            <a:endParaRPr lang="en-US" sz="3200" i="1" dirty="0" smtClean="0"/>
          </a:p>
          <a:p>
            <a:endParaRPr lang="en-US" sz="3200" i="1" dirty="0" smtClean="0"/>
          </a:p>
          <a:p>
            <a:r>
              <a:rPr lang="en-US" altLang="zh-CN" sz="3200" b="1" baseline="30000" dirty="0" smtClean="0">
                <a:latin typeface="DFKai-SB" pitchFamily="65" charset="-120"/>
                <a:ea typeface="DFKai-SB" pitchFamily="65" charset="-120"/>
              </a:rPr>
              <a:t>9 </a:t>
            </a:r>
            <a:r>
              <a:rPr lang="zh-CN" altLang="en-US" sz="3200" dirty="0" smtClean="0">
                <a:latin typeface="DFKai-SB" pitchFamily="65" charset="-120"/>
                <a:ea typeface="DFKai-SB" pitchFamily="65" charset="-120"/>
              </a:rPr>
              <a:t>但那些想要发财的人，就陷在迷惑，落在网罗和许多无知有害的私欲里，叫人沉在败坏和灭亡中。 </a:t>
            </a:r>
            <a:r>
              <a:rPr lang="en-US" altLang="zh-CN" sz="3200" b="1" baseline="30000" dirty="0" smtClean="0">
                <a:latin typeface="DFKai-SB" pitchFamily="65" charset="-120"/>
                <a:ea typeface="DFKai-SB" pitchFamily="65" charset="-120"/>
              </a:rPr>
              <a:t>10 </a:t>
            </a:r>
            <a:r>
              <a:rPr lang="zh-CN" altLang="en-US" sz="3200" dirty="0" smtClean="0">
                <a:latin typeface="DFKai-SB" pitchFamily="65" charset="-120"/>
                <a:ea typeface="DFKai-SB" pitchFamily="65" charset="-120"/>
              </a:rPr>
              <a:t>贪财是万恶之根。有人贪恋钱财，就被引诱离了真道，用许多愁苦把自己刺透了。</a:t>
            </a:r>
            <a:endParaRPr lang="en-US" sz="3200" i="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1 Tim </a:t>
            </a:r>
            <a:r>
              <a:rPr lang="en-US" i="1" dirty="0" smtClean="0"/>
              <a:t>6:11-12</a:t>
            </a:r>
            <a:endParaRPr lang="en-US" dirty="0"/>
          </a:p>
        </p:txBody>
      </p:sp>
      <p:sp>
        <p:nvSpPr>
          <p:cNvPr id="3" name="Rectangle 2"/>
          <p:cNvSpPr/>
          <p:nvPr/>
        </p:nvSpPr>
        <p:spPr>
          <a:xfrm>
            <a:off x="317500" y="821268"/>
            <a:ext cx="11696699" cy="5262979"/>
          </a:xfrm>
          <a:prstGeom prst="rect">
            <a:avLst/>
          </a:prstGeom>
        </p:spPr>
        <p:txBody>
          <a:bodyPr wrap="square">
            <a:spAutoFit/>
          </a:bodyPr>
          <a:lstStyle/>
          <a:p>
            <a:r>
              <a:rPr lang="en-US" sz="3200" i="1" baseline="30000" dirty="0" smtClean="0"/>
              <a:t>11 </a:t>
            </a:r>
            <a:r>
              <a:rPr lang="en-US" sz="3200" i="1" dirty="0" smtClean="0"/>
              <a:t>But you, man of God, flee from all this, and pursue righteousness, godliness, faith, love, endurance and gentleness. </a:t>
            </a:r>
            <a:r>
              <a:rPr lang="en-US" sz="3200" i="1" baseline="30000" dirty="0" smtClean="0"/>
              <a:t>12 </a:t>
            </a:r>
            <a:r>
              <a:rPr lang="en-US" sz="3200" i="1" dirty="0" smtClean="0"/>
              <a:t>Fight the good fight of the faith. Take hold of the eternal life to which you were called when you made your good confession in the presence of many witnesses. </a:t>
            </a:r>
            <a:endParaRPr lang="en-US" sz="3200" i="1" dirty="0" smtClean="0"/>
          </a:p>
          <a:p>
            <a:endParaRPr lang="en-US" sz="3200" i="1" dirty="0" smtClean="0"/>
          </a:p>
          <a:p>
            <a:r>
              <a:rPr lang="en-US" altLang="zh-CN" sz="3600" b="1" baseline="30000" dirty="0" smtClean="0">
                <a:latin typeface="DFKai-SB" pitchFamily="65" charset="-120"/>
                <a:ea typeface="DFKai-SB" pitchFamily="65" charset="-120"/>
              </a:rPr>
              <a:t>11 </a:t>
            </a:r>
            <a:r>
              <a:rPr lang="zh-CN" altLang="en-US" sz="3600" dirty="0" smtClean="0">
                <a:latin typeface="DFKai-SB" pitchFamily="65" charset="-120"/>
                <a:ea typeface="DFKai-SB" pitchFamily="65" charset="-120"/>
              </a:rPr>
              <a:t>但你这属神的人要逃避这些事，追求公义、敬虔、信心、爱心、忍耐、温柔。</a:t>
            </a:r>
            <a:r>
              <a:rPr lang="en-US" altLang="zh-CN" sz="3600" b="1" baseline="30000" dirty="0" smtClean="0">
                <a:latin typeface="DFKai-SB" pitchFamily="65" charset="-120"/>
                <a:ea typeface="DFKai-SB" pitchFamily="65" charset="-120"/>
              </a:rPr>
              <a:t>12 </a:t>
            </a:r>
            <a:r>
              <a:rPr lang="zh-CN" altLang="en-US" sz="3600" dirty="0" smtClean="0">
                <a:latin typeface="DFKai-SB" pitchFamily="65" charset="-120"/>
                <a:ea typeface="DFKai-SB" pitchFamily="65" charset="-120"/>
              </a:rPr>
              <a:t>你要为真道打那美好的仗，持定永生；你为此被召，也在许多见证人面前已经作了那美好的见证。</a:t>
            </a:r>
            <a:endParaRPr lang="en-US" sz="3600" i="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19605"/>
            <a:ext cx="10058400" cy="576262"/>
          </a:xfrm>
        </p:spPr>
        <p:txBody>
          <a:bodyPr>
            <a:normAutofit fontScale="90000"/>
          </a:bodyPr>
          <a:lstStyle/>
          <a:p>
            <a:r>
              <a:rPr lang="en-US" i="1" dirty="0" smtClean="0"/>
              <a:t>1 Timothy </a:t>
            </a:r>
            <a:r>
              <a:rPr lang="en-US" i="1" dirty="0" smtClean="0"/>
              <a:t>6:17</a:t>
            </a:r>
            <a:endParaRPr lang="en-US" dirty="0"/>
          </a:p>
        </p:txBody>
      </p:sp>
      <p:sp>
        <p:nvSpPr>
          <p:cNvPr id="3" name="Rectangle 2"/>
          <p:cNvSpPr/>
          <p:nvPr/>
        </p:nvSpPr>
        <p:spPr>
          <a:xfrm>
            <a:off x="317500" y="821268"/>
            <a:ext cx="11696699" cy="4524315"/>
          </a:xfrm>
          <a:prstGeom prst="rect">
            <a:avLst/>
          </a:prstGeom>
        </p:spPr>
        <p:txBody>
          <a:bodyPr wrap="square">
            <a:spAutoFit/>
          </a:bodyPr>
          <a:lstStyle/>
          <a:p>
            <a:r>
              <a:rPr lang="en-US" sz="3200" i="1" baseline="30000" dirty="0" smtClean="0"/>
              <a:t>17 </a:t>
            </a:r>
            <a:r>
              <a:rPr lang="en-US" sz="3200" i="1" dirty="0" smtClean="0"/>
              <a:t>Command those who are rich in this present world not to be arrogant nor to put their hope in wealth, which is so uncertain, but to put their hope in God, who richly provides us with everything for our enjoyment. </a:t>
            </a:r>
            <a:endParaRPr lang="en-US" sz="3200" i="1" dirty="0" smtClean="0"/>
          </a:p>
          <a:p>
            <a:endParaRPr lang="en-US" sz="4000" i="1" dirty="0" smtClean="0">
              <a:latin typeface="DFKai-SB" pitchFamily="65" charset="-120"/>
              <a:ea typeface="DFKai-SB" pitchFamily="65" charset="-120"/>
            </a:endParaRPr>
          </a:p>
          <a:p>
            <a:r>
              <a:rPr lang="en-US" altLang="zh-CN" sz="4000" b="1" baseline="30000" dirty="0" smtClean="0">
                <a:latin typeface="DFKai-SB" pitchFamily="65" charset="-120"/>
                <a:ea typeface="DFKai-SB" pitchFamily="65" charset="-120"/>
              </a:rPr>
              <a:t>17 </a:t>
            </a:r>
            <a:r>
              <a:rPr lang="zh-CN" altLang="en-US" sz="4000" dirty="0" smtClean="0">
                <a:latin typeface="DFKai-SB" pitchFamily="65" charset="-120"/>
                <a:ea typeface="DFKai-SB" pitchFamily="65" charset="-120"/>
              </a:rPr>
              <a:t>你要嘱咐那些今世富足的人，不要自高，也不要倚靠无定的钱财，只要倚靠那厚赐百物给我们享受的神。</a:t>
            </a:r>
            <a:endParaRPr lang="en-US" sz="4000" i="1" dirty="0">
              <a:latin typeface="DFKai-SB" pitchFamily="65" charset="-120"/>
              <a:ea typeface="DFKai-SB" pitchFamily="65"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401205"/>
          </a:xfrm>
          <a:prstGeom prst="rect">
            <a:avLst/>
          </a:prstGeom>
        </p:spPr>
        <p:txBody>
          <a:bodyPr wrap="square">
            <a:spAutoFit/>
          </a:bodyPr>
          <a:lstStyle/>
          <a:p>
            <a:r>
              <a:rPr lang="en-US" sz="2800" b="1" baseline="30000" dirty="0" smtClean="0">
                <a:solidFill>
                  <a:srgbClr val="FFFF00"/>
                </a:solidFill>
              </a:rPr>
              <a:t>5</a:t>
            </a:r>
            <a:r>
              <a:rPr lang="en-US" sz="2800" b="1" baseline="30000" dirty="0" smtClean="0">
                <a:solidFill>
                  <a:srgbClr val="FFFF00"/>
                </a:solidFill>
              </a:rPr>
              <a:t> </a:t>
            </a:r>
            <a:r>
              <a:rPr lang="en-US" sz="2800" dirty="0" smtClean="0">
                <a:solidFill>
                  <a:srgbClr val="FFFF00"/>
                </a:solidFill>
              </a:rPr>
              <a:t>and constant friction between people of corrupt mind, who have been robbed of the truth and who think that godliness is a means to financial gain.</a:t>
            </a:r>
          </a:p>
          <a:p>
            <a:r>
              <a:rPr lang="en-US" sz="2800" b="1" baseline="30000" dirty="0" smtClean="0">
                <a:solidFill>
                  <a:srgbClr val="FFFF00"/>
                </a:solidFill>
              </a:rPr>
              <a:t>6 </a:t>
            </a:r>
            <a:r>
              <a:rPr lang="en-US" sz="2800" dirty="0" smtClean="0">
                <a:solidFill>
                  <a:srgbClr val="FFFF00"/>
                </a:solidFill>
              </a:rPr>
              <a:t>But godliness with contentment is great gain. </a:t>
            </a:r>
            <a:r>
              <a:rPr lang="en-US" sz="2800" b="1" baseline="30000" dirty="0" smtClean="0">
                <a:solidFill>
                  <a:srgbClr val="FFFF00"/>
                </a:solidFill>
              </a:rPr>
              <a:t>7 </a:t>
            </a:r>
            <a:r>
              <a:rPr lang="en-US" sz="2800" dirty="0" smtClean="0">
                <a:solidFill>
                  <a:srgbClr val="FFFF00"/>
                </a:solidFill>
              </a:rPr>
              <a:t>For we brought nothing into the world, and we can take nothing out of it. </a:t>
            </a:r>
            <a:r>
              <a:rPr lang="en-US" sz="2800" b="1" baseline="30000" dirty="0" smtClean="0">
                <a:solidFill>
                  <a:srgbClr val="FFFF00"/>
                </a:solidFill>
              </a:rPr>
              <a:t>8 </a:t>
            </a:r>
            <a:r>
              <a:rPr lang="en-US" sz="2800" dirty="0" smtClean="0">
                <a:solidFill>
                  <a:srgbClr val="FFFF00"/>
                </a:solidFill>
              </a:rPr>
              <a:t>But if we have food and clothing, we will be content with that. </a:t>
            </a:r>
            <a:endParaRPr lang="en-US" sz="2800" dirty="0">
              <a:solidFill>
                <a:srgbClr val="FFFF00"/>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3539430"/>
          </a:xfrm>
          <a:prstGeom prst="rect">
            <a:avLst/>
          </a:prstGeom>
        </p:spPr>
        <p:txBody>
          <a:bodyPr wrap="square">
            <a:spAutoFit/>
          </a:bodyPr>
          <a:lstStyle/>
          <a:p>
            <a:r>
              <a:rPr lang="en-US" altLang="zh-CN" sz="3200" b="1" baseline="30000" dirty="0" smtClean="0">
                <a:solidFill>
                  <a:schemeClr val="bg1"/>
                </a:solidFill>
                <a:latin typeface="DFKai-SB" pitchFamily="65" charset="-120"/>
                <a:ea typeface="DFKai-SB" pitchFamily="65" charset="-120"/>
              </a:rPr>
              <a:t>5</a:t>
            </a:r>
            <a:r>
              <a:rPr lang="en-US" altLang="zh-CN" sz="3200" b="1" baseline="30000" dirty="0" smtClean="0">
                <a:solidFill>
                  <a:schemeClr val="bg1"/>
                </a:solidFill>
                <a:latin typeface="DFKai-SB" pitchFamily="65" charset="-120"/>
                <a:ea typeface="DFKai-SB" pitchFamily="65" charset="-120"/>
              </a:rPr>
              <a:t> </a:t>
            </a:r>
            <a:r>
              <a:rPr lang="zh-CN" altLang="en-US" sz="3200" dirty="0" smtClean="0">
                <a:solidFill>
                  <a:schemeClr val="bg1"/>
                </a:solidFill>
                <a:latin typeface="DFKai-SB" pitchFamily="65" charset="-120"/>
                <a:ea typeface="DFKai-SB" pitchFamily="65" charset="-120"/>
              </a:rPr>
              <a:t>并那坏了心术、失丧真理之人的争竞。他们以敬虔为得利的门路。 </a:t>
            </a:r>
            <a:r>
              <a:rPr lang="en-US" altLang="zh-CN" sz="3200" b="1" baseline="30000" dirty="0" smtClean="0">
                <a:solidFill>
                  <a:schemeClr val="bg1"/>
                </a:solidFill>
                <a:latin typeface="DFKai-SB" pitchFamily="65" charset="-120"/>
                <a:ea typeface="DFKai-SB" pitchFamily="65" charset="-120"/>
              </a:rPr>
              <a:t>6 </a:t>
            </a:r>
            <a:r>
              <a:rPr lang="zh-CN" altLang="en-US" sz="3200" dirty="0" smtClean="0">
                <a:solidFill>
                  <a:schemeClr val="bg1"/>
                </a:solidFill>
                <a:latin typeface="DFKai-SB" pitchFamily="65" charset="-120"/>
                <a:ea typeface="DFKai-SB" pitchFamily="65" charset="-120"/>
              </a:rPr>
              <a:t>然而，敬虔加上知足的心便是大利了。 </a:t>
            </a:r>
            <a:r>
              <a:rPr lang="en-US" altLang="zh-CN" sz="3200" b="1" baseline="30000" dirty="0" smtClean="0">
                <a:solidFill>
                  <a:schemeClr val="bg1"/>
                </a:solidFill>
                <a:latin typeface="DFKai-SB" pitchFamily="65" charset="-120"/>
                <a:ea typeface="DFKai-SB" pitchFamily="65" charset="-120"/>
              </a:rPr>
              <a:t>7 </a:t>
            </a:r>
            <a:r>
              <a:rPr lang="zh-CN" altLang="en-US" sz="3200" dirty="0" smtClean="0">
                <a:solidFill>
                  <a:schemeClr val="bg1"/>
                </a:solidFill>
                <a:latin typeface="DFKai-SB" pitchFamily="65" charset="-120"/>
                <a:ea typeface="DFKai-SB" pitchFamily="65" charset="-120"/>
              </a:rPr>
              <a:t>因为我们没有带什么到世上来，也不能带什么去。 </a:t>
            </a:r>
            <a:r>
              <a:rPr lang="en-US" altLang="zh-CN" sz="3200" b="1" baseline="30000" dirty="0" smtClean="0">
                <a:solidFill>
                  <a:schemeClr val="bg1"/>
                </a:solidFill>
                <a:latin typeface="DFKai-SB" pitchFamily="65" charset="-120"/>
                <a:ea typeface="DFKai-SB" pitchFamily="65" charset="-120"/>
              </a:rPr>
              <a:t>8 </a:t>
            </a:r>
            <a:r>
              <a:rPr lang="zh-CN" altLang="en-US" sz="3200" dirty="0" smtClean="0">
                <a:solidFill>
                  <a:schemeClr val="bg1"/>
                </a:solidFill>
                <a:latin typeface="DFKai-SB" pitchFamily="65" charset="-120"/>
                <a:ea typeface="DFKai-SB" pitchFamily="65" charset="-120"/>
              </a:rPr>
              <a:t>只要有衣有食，就当知足</a:t>
            </a:r>
            <a:r>
              <a:rPr lang="zh-CN" altLang="en-US" sz="3200" dirty="0" smtClean="0">
                <a:solidFill>
                  <a:schemeClr val="bg1"/>
                </a:solidFill>
                <a:latin typeface="DFKai-SB" pitchFamily="65" charset="-120"/>
                <a:ea typeface="DFKai-SB" pitchFamily="65" charset="-120"/>
              </a:rPr>
              <a:t>。</a:t>
            </a:r>
            <a:endParaRPr lang="zh-CN" altLang="en-US" sz="3200" dirty="0" smtClean="0">
              <a:solidFill>
                <a:schemeClr val="bg1"/>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3539430"/>
          </a:xfrm>
          <a:prstGeom prst="rect">
            <a:avLst/>
          </a:prstGeom>
        </p:spPr>
        <p:txBody>
          <a:bodyPr wrap="square">
            <a:spAutoFit/>
          </a:bodyPr>
          <a:lstStyle/>
          <a:p>
            <a:r>
              <a:rPr lang="en-US" sz="2800" dirty="0" smtClean="0">
                <a:solidFill>
                  <a:srgbClr val="FFFF00"/>
                </a:solidFill>
              </a:rPr>
              <a:t> </a:t>
            </a:r>
            <a:r>
              <a:rPr lang="en-US" sz="2800" b="1" baseline="30000" dirty="0" smtClean="0">
                <a:solidFill>
                  <a:srgbClr val="FFFF00"/>
                </a:solidFill>
              </a:rPr>
              <a:t>9 </a:t>
            </a:r>
            <a:r>
              <a:rPr lang="en-US" sz="2800" dirty="0" smtClean="0">
                <a:solidFill>
                  <a:srgbClr val="FFFF00"/>
                </a:solidFill>
              </a:rPr>
              <a:t>Those who want to get </a:t>
            </a:r>
            <a:r>
              <a:rPr lang="en-US" sz="2800" dirty="0" smtClean="0">
                <a:solidFill>
                  <a:srgbClr val="FFFF00"/>
                </a:solidFill>
              </a:rPr>
              <a:t>rich fall </a:t>
            </a:r>
            <a:r>
              <a:rPr lang="en-US" sz="2800" dirty="0" smtClean="0">
                <a:solidFill>
                  <a:srgbClr val="FFFF00"/>
                </a:solidFill>
              </a:rPr>
              <a:t>into temptation and a trap and into many foolish and harmful desires that plunge people into ruin and destruction. </a:t>
            </a:r>
            <a:r>
              <a:rPr lang="en-US" sz="2800" b="1" baseline="30000" dirty="0" smtClean="0">
                <a:solidFill>
                  <a:srgbClr val="FFFF00"/>
                </a:solidFill>
              </a:rPr>
              <a:t>10 </a:t>
            </a:r>
            <a:r>
              <a:rPr lang="en-US" sz="2800" dirty="0" smtClean="0">
                <a:solidFill>
                  <a:srgbClr val="FFFF00"/>
                </a:solidFill>
              </a:rPr>
              <a:t>For the love of money is a root of all kinds of evil. Some people, eager for money, have wandered from the faith and pierced themselves with many </a:t>
            </a:r>
            <a:r>
              <a:rPr lang="en-US" sz="2800" dirty="0" err="1" smtClean="0">
                <a:solidFill>
                  <a:srgbClr val="FFFF00"/>
                </a:solidFill>
              </a:rPr>
              <a:t>griefs</a:t>
            </a:r>
            <a:r>
              <a:rPr lang="en-US" sz="2800" dirty="0" smtClean="0">
                <a:solidFill>
                  <a:srgbClr val="FFFF00"/>
                </a:solidFill>
              </a:rPr>
              <a:t>.</a:t>
            </a:r>
            <a:endParaRPr lang="en-US" sz="2800" dirty="0" smtClean="0">
              <a:solidFill>
                <a:srgbClr val="FFFF00"/>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3539430"/>
          </a:xfrm>
          <a:prstGeom prst="rect">
            <a:avLst/>
          </a:prstGeom>
        </p:spPr>
        <p:txBody>
          <a:bodyPr wrap="square">
            <a:spAutoFit/>
          </a:bodyPr>
          <a:lstStyle/>
          <a:p>
            <a:r>
              <a:rPr lang="en-US" altLang="zh-CN" sz="3200" b="1" baseline="30000" dirty="0" smtClean="0">
                <a:solidFill>
                  <a:schemeClr val="bg1"/>
                </a:solidFill>
                <a:latin typeface="DFKai-SB" pitchFamily="65" charset="-120"/>
                <a:ea typeface="DFKai-SB" pitchFamily="65" charset="-120"/>
              </a:rPr>
              <a:t>9</a:t>
            </a:r>
            <a:r>
              <a:rPr lang="en-US" altLang="zh-CN" sz="3200" b="1" baseline="30000" dirty="0" smtClean="0">
                <a:solidFill>
                  <a:schemeClr val="bg1"/>
                </a:solidFill>
                <a:latin typeface="DFKai-SB" pitchFamily="65" charset="-120"/>
                <a:ea typeface="DFKai-SB" pitchFamily="65" charset="-120"/>
              </a:rPr>
              <a:t> </a:t>
            </a:r>
            <a:r>
              <a:rPr lang="zh-CN" altLang="en-US" sz="3200" dirty="0" smtClean="0">
                <a:solidFill>
                  <a:schemeClr val="bg1"/>
                </a:solidFill>
                <a:latin typeface="DFKai-SB" pitchFamily="65" charset="-120"/>
                <a:ea typeface="DFKai-SB" pitchFamily="65" charset="-120"/>
              </a:rPr>
              <a:t>但那些想要发财的人，就陷在迷惑，落在网罗和许多无知有害的私欲里，叫人沉在败坏和灭亡中。 </a:t>
            </a:r>
            <a:r>
              <a:rPr lang="en-US" altLang="zh-CN" sz="3200" b="1" baseline="30000" dirty="0" smtClean="0">
                <a:solidFill>
                  <a:schemeClr val="bg1"/>
                </a:solidFill>
                <a:latin typeface="DFKai-SB" pitchFamily="65" charset="-120"/>
                <a:ea typeface="DFKai-SB" pitchFamily="65" charset="-120"/>
              </a:rPr>
              <a:t>10 </a:t>
            </a:r>
            <a:r>
              <a:rPr lang="zh-CN" altLang="en-US" sz="3200" dirty="0" smtClean="0">
                <a:solidFill>
                  <a:schemeClr val="bg1"/>
                </a:solidFill>
                <a:latin typeface="DFKai-SB" pitchFamily="65" charset="-120"/>
                <a:ea typeface="DFKai-SB" pitchFamily="65" charset="-120"/>
              </a:rPr>
              <a:t>贪财是万恶之根。有人贪恋钱财，就被引诱离了真道，用许多愁苦把自己刺透了</a:t>
            </a:r>
            <a:r>
              <a:rPr lang="zh-CN" altLang="en-US" sz="3200" dirty="0" smtClean="0">
                <a:solidFill>
                  <a:schemeClr val="bg1"/>
                </a:solidFill>
                <a:latin typeface="DFKai-SB" pitchFamily="65" charset="-120"/>
                <a:ea typeface="DFKai-SB" pitchFamily="65" charset="-120"/>
              </a:rPr>
              <a:t>。</a:t>
            </a:r>
            <a:endParaRPr lang="zh-CN" altLang="en-US" sz="3200" dirty="0" smtClean="0">
              <a:solidFill>
                <a:schemeClr val="bg1"/>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3539430"/>
          </a:xfrm>
          <a:prstGeom prst="rect">
            <a:avLst/>
          </a:prstGeom>
        </p:spPr>
        <p:txBody>
          <a:bodyPr wrap="square">
            <a:spAutoFit/>
          </a:bodyPr>
          <a:lstStyle/>
          <a:p>
            <a:r>
              <a:rPr lang="en-US" sz="2800" b="1" baseline="30000" dirty="0" smtClean="0">
                <a:solidFill>
                  <a:schemeClr val="bg1"/>
                </a:solidFill>
              </a:rPr>
              <a:t>11</a:t>
            </a:r>
            <a:r>
              <a:rPr lang="en-US" sz="2800" b="1" baseline="30000" dirty="0" smtClean="0">
                <a:solidFill>
                  <a:schemeClr val="bg1"/>
                </a:solidFill>
              </a:rPr>
              <a:t> </a:t>
            </a:r>
            <a:r>
              <a:rPr lang="en-US" sz="2800" dirty="0" smtClean="0">
                <a:solidFill>
                  <a:schemeClr val="bg1"/>
                </a:solidFill>
              </a:rPr>
              <a:t>But you, man of God, flee from all this, and pursue righteousness, godliness, faith, love, endurance and gentleness. </a:t>
            </a:r>
            <a:r>
              <a:rPr lang="en-US" sz="2800" b="1" baseline="30000" dirty="0" smtClean="0">
                <a:solidFill>
                  <a:schemeClr val="bg1"/>
                </a:solidFill>
              </a:rPr>
              <a:t>12 </a:t>
            </a:r>
            <a:r>
              <a:rPr lang="en-US" sz="2800" dirty="0" smtClean="0">
                <a:solidFill>
                  <a:schemeClr val="bg1"/>
                </a:solidFill>
              </a:rPr>
              <a:t>Fight the good </a:t>
            </a:r>
            <a:r>
              <a:rPr lang="en-US" sz="2800" dirty="0" smtClean="0">
                <a:solidFill>
                  <a:schemeClr val="bg1"/>
                </a:solidFill>
              </a:rPr>
              <a:t>fight of </a:t>
            </a:r>
            <a:r>
              <a:rPr lang="en-US" sz="2800" dirty="0" smtClean="0">
                <a:solidFill>
                  <a:schemeClr val="bg1"/>
                </a:solidFill>
              </a:rPr>
              <a:t>the faith. Take hold of the eternal life to which you were called when you made your good confession in the presence of many witnesses. </a:t>
            </a:r>
            <a:endParaRPr lang="en-US" sz="2800" dirty="0">
              <a:solidFill>
                <a:schemeClr val="bg1"/>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3539430"/>
          </a:xfrm>
          <a:prstGeom prst="rect">
            <a:avLst/>
          </a:prstGeom>
        </p:spPr>
        <p:txBody>
          <a:bodyPr wrap="square">
            <a:spAutoFit/>
          </a:bodyPr>
          <a:lstStyle/>
          <a:p>
            <a:r>
              <a:rPr lang="en-US" altLang="zh-CN" sz="3200" b="1" baseline="30000" dirty="0" smtClean="0">
                <a:solidFill>
                  <a:srgbClr val="FFFF00"/>
                </a:solidFill>
                <a:latin typeface="DFKai-SB" pitchFamily="65" charset="-120"/>
                <a:ea typeface="DFKai-SB" pitchFamily="65" charset="-120"/>
              </a:rPr>
              <a:t>11</a:t>
            </a:r>
            <a:r>
              <a:rPr lang="en-US" altLang="zh-CN" sz="3200" b="1" baseline="30000" dirty="0" smtClean="0">
                <a:solidFill>
                  <a:srgbClr val="FFFF00"/>
                </a:solidFill>
                <a:latin typeface="DFKai-SB" pitchFamily="65" charset="-120"/>
                <a:ea typeface="DFKai-SB" pitchFamily="65" charset="-120"/>
              </a:rPr>
              <a:t> </a:t>
            </a:r>
            <a:r>
              <a:rPr lang="zh-CN" altLang="en-US" sz="3200" dirty="0" smtClean="0">
                <a:solidFill>
                  <a:srgbClr val="FFFF00"/>
                </a:solidFill>
                <a:latin typeface="DFKai-SB" pitchFamily="65" charset="-120"/>
                <a:ea typeface="DFKai-SB" pitchFamily="65" charset="-120"/>
              </a:rPr>
              <a:t>但你这属神的人要逃避这些事，追求公义、敬虔、信心、爱心、忍耐、温柔。</a:t>
            </a:r>
            <a:r>
              <a:rPr lang="en-US" altLang="zh-CN" sz="3200" b="1" baseline="30000" dirty="0" smtClean="0">
                <a:solidFill>
                  <a:srgbClr val="FFFF00"/>
                </a:solidFill>
                <a:latin typeface="DFKai-SB" pitchFamily="65" charset="-120"/>
                <a:ea typeface="DFKai-SB" pitchFamily="65" charset="-120"/>
              </a:rPr>
              <a:t>12 </a:t>
            </a:r>
            <a:r>
              <a:rPr lang="zh-CN" altLang="en-US" sz="3200" dirty="0" smtClean="0">
                <a:solidFill>
                  <a:srgbClr val="FFFF00"/>
                </a:solidFill>
                <a:latin typeface="DFKai-SB" pitchFamily="65" charset="-120"/>
                <a:ea typeface="DFKai-SB" pitchFamily="65" charset="-120"/>
              </a:rPr>
              <a:t>你要为真道打那美好的仗，持定永生；你为此被召，也在许多见证人面前已经作了那美好的见证。 </a:t>
            </a:r>
            <a:endParaRPr lang="zh-CN" altLang="en-US" sz="3200" baseline="30000" dirty="0">
              <a:solidFill>
                <a:srgbClr val="FFFF00"/>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4832092"/>
          </a:xfrm>
          <a:prstGeom prst="rect">
            <a:avLst/>
          </a:prstGeom>
        </p:spPr>
        <p:txBody>
          <a:bodyPr wrap="square">
            <a:spAutoFit/>
          </a:bodyPr>
          <a:lstStyle/>
          <a:p>
            <a:r>
              <a:rPr lang="en-US" sz="2800" b="1" baseline="30000" dirty="0" smtClean="0">
                <a:solidFill>
                  <a:schemeClr val="bg1"/>
                </a:solidFill>
              </a:rPr>
              <a:t>13</a:t>
            </a:r>
            <a:r>
              <a:rPr lang="en-US" sz="2800" b="1" baseline="30000" dirty="0" smtClean="0">
                <a:solidFill>
                  <a:schemeClr val="bg1"/>
                </a:solidFill>
              </a:rPr>
              <a:t> </a:t>
            </a:r>
            <a:r>
              <a:rPr lang="en-US" sz="2800" dirty="0" smtClean="0">
                <a:solidFill>
                  <a:schemeClr val="bg1"/>
                </a:solidFill>
              </a:rPr>
              <a:t>In the sight of God, who gives life to everything, and of Christ Jesus, who while testifying before Pontius Pilate made the good confession, I charge you </a:t>
            </a:r>
            <a:r>
              <a:rPr lang="en-US" sz="2800" b="1" baseline="30000" dirty="0" smtClean="0">
                <a:solidFill>
                  <a:schemeClr val="bg1"/>
                </a:solidFill>
              </a:rPr>
              <a:t>14 </a:t>
            </a:r>
            <a:r>
              <a:rPr lang="en-US" sz="2800" dirty="0" smtClean="0">
                <a:solidFill>
                  <a:schemeClr val="bg1"/>
                </a:solidFill>
              </a:rPr>
              <a:t>to keep this command without spot or blame until the appearing of our Lord Jesus Christ, </a:t>
            </a:r>
            <a:r>
              <a:rPr lang="en-US" sz="2800" b="1" baseline="30000" dirty="0" smtClean="0">
                <a:solidFill>
                  <a:schemeClr val="bg1"/>
                </a:solidFill>
              </a:rPr>
              <a:t>15 </a:t>
            </a:r>
            <a:r>
              <a:rPr lang="en-US" sz="2800" dirty="0" smtClean="0">
                <a:solidFill>
                  <a:schemeClr val="bg1"/>
                </a:solidFill>
              </a:rPr>
              <a:t>which God will bring about in his own time—God, the blessed and only Ruler, the King of kings and Lord of lords</a:t>
            </a:r>
            <a:r>
              <a:rPr lang="en-US" sz="2800" dirty="0" smtClean="0">
                <a:solidFill>
                  <a:schemeClr val="bg1"/>
                </a:solidFill>
              </a:rPr>
              <a:t>, </a:t>
            </a:r>
            <a:endParaRPr lang="en-US" sz="2800" dirty="0">
              <a:solidFill>
                <a:schemeClr val="bg1"/>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4031873"/>
          </a:xfrm>
          <a:prstGeom prst="rect">
            <a:avLst/>
          </a:prstGeom>
        </p:spPr>
        <p:txBody>
          <a:bodyPr wrap="square">
            <a:spAutoFit/>
          </a:bodyPr>
          <a:lstStyle/>
          <a:p>
            <a:r>
              <a:rPr lang="en-US" altLang="zh-CN" sz="3200" b="1" baseline="30000" dirty="0" smtClean="0">
                <a:solidFill>
                  <a:srgbClr val="FFFF00"/>
                </a:solidFill>
                <a:latin typeface="DFKai-SB" pitchFamily="65" charset="-120"/>
                <a:ea typeface="DFKai-SB" pitchFamily="65" charset="-120"/>
              </a:rPr>
              <a:t>13</a:t>
            </a:r>
            <a:r>
              <a:rPr lang="en-US" altLang="zh-CN" sz="3200" b="1" baseline="30000" dirty="0" smtClean="0">
                <a:solidFill>
                  <a:srgbClr val="FFFF00"/>
                </a:solidFill>
                <a:latin typeface="DFKai-SB" pitchFamily="65" charset="-120"/>
                <a:ea typeface="DFKai-SB" pitchFamily="65" charset="-120"/>
              </a:rPr>
              <a:t> </a:t>
            </a:r>
            <a:r>
              <a:rPr lang="zh-CN" altLang="en-US" sz="3200" dirty="0" smtClean="0">
                <a:solidFill>
                  <a:srgbClr val="FFFF00"/>
                </a:solidFill>
                <a:latin typeface="DFKai-SB" pitchFamily="65" charset="-120"/>
                <a:ea typeface="DFKai-SB" pitchFamily="65" charset="-120"/>
              </a:rPr>
              <a:t>我在叫万物生活的神面前，并在向</a:t>
            </a:r>
            <a:r>
              <a:rPr lang="zh-CN" altLang="en-US" sz="3200" u="sng" dirty="0" smtClean="0">
                <a:solidFill>
                  <a:srgbClr val="FFFF00"/>
                </a:solidFill>
                <a:latin typeface="DFKai-SB" pitchFamily="65" charset="-120"/>
                <a:ea typeface="DFKai-SB" pitchFamily="65" charset="-120"/>
              </a:rPr>
              <a:t>本丢</a:t>
            </a:r>
            <a:r>
              <a:rPr lang="en-US" altLang="zh-CN" sz="3200" dirty="0" smtClean="0">
                <a:solidFill>
                  <a:srgbClr val="FFFF00"/>
                </a:solidFill>
                <a:latin typeface="DFKai-SB" pitchFamily="65" charset="-120"/>
                <a:ea typeface="DFKai-SB" pitchFamily="65" charset="-120"/>
              </a:rPr>
              <a:t>·</a:t>
            </a:r>
            <a:r>
              <a:rPr lang="zh-CN" altLang="en-US" sz="3200" u="sng" dirty="0" smtClean="0">
                <a:solidFill>
                  <a:srgbClr val="FFFF00"/>
                </a:solidFill>
                <a:latin typeface="DFKai-SB" pitchFamily="65" charset="-120"/>
                <a:ea typeface="DFKai-SB" pitchFamily="65" charset="-120"/>
              </a:rPr>
              <a:t>彼拉多</a:t>
            </a:r>
            <a:r>
              <a:rPr lang="zh-CN" altLang="en-US" sz="3200" dirty="0" smtClean="0">
                <a:solidFill>
                  <a:srgbClr val="FFFF00"/>
                </a:solidFill>
                <a:latin typeface="DFKai-SB" pitchFamily="65" charset="-120"/>
                <a:ea typeface="DFKai-SB" pitchFamily="65" charset="-120"/>
              </a:rPr>
              <a:t>作过那美好见证的基督耶稣面前嘱咐你： </a:t>
            </a:r>
            <a:r>
              <a:rPr lang="en-US" altLang="zh-CN" sz="3200" b="1" baseline="30000" dirty="0" smtClean="0">
                <a:solidFill>
                  <a:srgbClr val="FFFF00"/>
                </a:solidFill>
                <a:latin typeface="DFKai-SB" pitchFamily="65" charset="-120"/>
                <a:ea typeface="DFKai-SB" pitchFamily="65" charset="-120"/>
              </a:rPr>
              <a:t>14 </a:t>
            </a:r>
            <a:r>
              <a:rPr lang="zh-CN" altLang="en-US" sz="3200" dirty="0" smtClean="0">
                <a:solidFill>
                  <a:srgbClr val="FFFF00"/>
                </a:solidFill>
                <a:latin typeface="DFKai-SB" pitchFamily="65" charset="-120"/>
                <a:ea typeface="DFKai-SB" pitchFamily="65" charset="-120"/>
              </a:rPr>
              <a:t>要守这命令，毫不玷污，无可指责，直到我们的主耶稣基督显现。 </a:t>
            </a:r>
            <a:r>
              <a:rPr lang="en-US" altLang="zh-CN" sz="3200" b="1" baseline="30000" dirty="0" smtClean="0">
                <a:solidFill>
                  <a:srgbClr val="FFFF00"/>
                </a:solidFill>
                <a:latin typeface="DFKai-SB" pitchFamily="65" charset="-120"/>
                <a:ea typeface="DFKai-SB" pitchFamily="65" charset="-120"/>
              </a:rPr>
              <a:t>15 </a:t>
            </a:r>
            <a:r>
              <a:rPr lang="zh-CN" altLang="en-US" sz="3200" dirty="0" smtClean="0">
                <a:solidFill>
                  <a:srgbClr val="FFFF00"/>
                </a:solidFill>
                <a:latin typeface="DFKai-SB" pitchFamily="65" charset="-120"/>
                <a:ea typeface="DFKai-SB" pitchFamily="65" charset="-120"/>
              </a:rPr>
              <a:t>到了日期，那可称颂、独有权能的万王之王、万主之主， </a:t>
            </a:r>
            <a:endParaRPr lang="zh-CN" altLang="en-US" sz="3200" baseline="30000" dirty="0">
              <a:solidFill>
                <a:srgbClr val="FFFF00"/>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2246769"/>
          </a:xfrm>
          <a:prstGeom prst="rect">
            <a:avLst/>
          </a:prstGeom>
        </p:spPr>
        <p:txBody>
          <a:bodyPr wrap="square">
            <a:spAutoFit/>
          </a:bodyPr>
          <a:lstStyle/>
          <a:p>
            <a:r>
              <a:rPr lang="en-US" sz="2800" b="1" baseline="30000" dirty="0" smtClean="0">
                <a:solidFill>
                  <a:schemeClr val="bg1"/>
                </a:solidFill>
              </a:rPr>
              <a:t>16</a:t>
            </a:r>
            <a:r>
              <a:rPr lang="en-US" sz="2800" b="1" baseline="30000" dirty="0" smtClean="0">
                <a:solidFill>
                  <a:schemeClr val="bg1"/>
                </a:solidFill>
              </a:rPr>
              <a:t> </a:t>
            </a:r>
            <a:r>
              <a:rPr lang="en-US" sz="2800" dirty="0" smtClean="0">
                <a:solidFill>
                  <a:schemeClr val="bg1"/>
                </a:solidFill>
              </a:rPr>
              <a:t>who alone is immortal and who lives in unapproachable light, whom no one has seen or can see. To him be honor and might forever. Amen</a:t>
            </a:r>
            <a:r>
              <a:rPr lang="en-US" sz="2800" dirty="0" smtClean="0">
                <a:solidFill>
                  <a:schemeClr val="bg1"/>
                </a:solidFill>
              </a:rPr>
              <a:t>.</a:t>
            </a:r>
          </a:p>
          <a:p>
            <a:endParaRPr lang="en-US" sz="2800" dirty="0" smtClean="0">
              <a:solidFill>
                <a:schemeClr val="bg1"/>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3046988"/>
          </a:xfrm>
          <a:prstGeom prst="rect">
            <a:avLst/>
          </a:prstGeom>
        </p:spPr>
        <p:txBody>
          <a:bodyPr wrap="square">
            <a:spAutoFit/>
          </a:bodyPr>
          <a:lstStyle/>
          <a:p>
            <a:r>
              <a:rPr lang="en-US" altLang="zh-CN" sz="3200" b="1" baseline="30000" dirty="0" smtClean="0">
                <a:solidFill>
                  <a:srgbClr val="FFFF00"/>
                </a:solidFill>
                <a:latin typeface="DFKai-SB" pitchFamily="65" charset="-120"/>
                <a:ea typeface="DFKai-SB" pitchFamily="65" charset="-120"/>
              </a:rPr>
              <a:t>16</a:t>
            </a:r>
            <a:r>
              <a:rPr lang="en-US" altLang="zh-CN" sz="3200" b="1" baseline="30000" dirty="0" smtClean="0">
                <a:solidFill>
                  <a:srgbClr val="FFFF00"/>
                </a:solidFill>
                <a:latin typeface="DFKai-SB" pitchFamily="65" charset="-120"/>
                <a:ea typeface="DFKai-SB" pitchFamily="65" charset="-120"/>
              </a:rPr>
              <a:t> </a:t>
            </a:r>
            <a:r>
              <a:rPr lang="zh-CN" altLang="en-US" sz="3200" dirty="0" smtClean="0">
                <a:solidFill>
                  <a:srgbClr val="FFFF00"/>
                </a:solidFill>
                <a:latin typeface="DFKai-SB" pitchFamily="65" charset="-120"/>
                <a:ea typeface="DFKai-SB" pitchFamily="65" charset="-120"/>
              </a:rPr>
              <a:t>就是那独一不死，住在人不能靠近的光里，是人未曾看见也是不能看见的，要将他显明出来。但愿尊贵和永远的权能都归给他！阿门。</a:t>
            </a:r>
          </a:p>
          <a:p>
            <a:endParaRPr lang="en-US" altLang="zh-CN" sz="3200" dirty="0" smtClean="0">
              <a:solidFill>
                <a:srgbClr val="FFFF00"/>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206500"/>
            <a:ext cx="5867399" cy="5782766"/>
          </a:xfrm>
          <a:prstGeom prst="rect">
            <a:avLst/>
          </a:prstGeom>
        </p:spPr>
        <p:txBody>
          <a:bodyPr wrap="square">
            <a:spAutoFit/>
          </a:bodyPr>
          <a:lstStyle/>
          <a:p>
            <a:r>
              <a:rPr lang="en-US" sz="2800" b="1" baseline="30000" dirty="0" smtClean="0">
                <a:solidFill>
                  <a:schemeClr val="bg1"/>
                </a:solidFill>
              </a:rPr>
              <a:t>17 </a:t>
            </a:r>
            <a:r>
              <a:rPr lang="en-US" sz="2800" dirty="0" smtClean="0">
                <a:solidFill>
                  <a:schemeClr val="bg1"/>
                </a:solidFill>
              </a:rPr>
              <a:t>Command those who are rich in this present world not to be arrogant nor to put their hope in wealth, which is so uncertain, but to put their hope in God, who richly provides us with everything for our enjoyment. </a:t>
            </a:r>
            <a:r>
              <a:rPr lang="en-US" sz="2800" b="1" baseline="30000" dirty="0" smtClean="0">
                <a:solidFill>
                  <a:schemeClr val="bg1"/>
                </a:solidFill>
              </a:rPr>
              <a:t>18 </a:t>
            </a:r>
            <a:r>
              <a:rPr lang="en-US" sz="2800" dirty="0" smtClean="0">
                <a:solidFill>
                  <a:schemeClr val="bg1"/>
                </a:solidFill>
              </a:rPr>
              <a:t>Command them to do good, to be rich in good deeds, and to be generous and willing to share. </a:t>
            </a:r>
            <a:r>
              <a:rPr lang="en-US" sz="2800" b="1" baseline="30000" dirty="0" smtClean="0">
                <a:solidFill>
                  <a:schemeClr val="bg1"/>
                </a:solidFill>
              </a:rPr>
              <a:t>19 </a:t>
            </a:r>
            <a:r>
              <a:rPr lang="en-US" sz="2800" dirty="0" smtClean="0">
                <a:solidFill>
                  <a:schemeClr val="bg1"/>
                </a:solidFill>
              </a:rPr>
              <a:t>In this way they will lay up treasure for themselves as a firm foundation for the coming age, so that they may take hold of the life that is truly life.</a:t>
            </a: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4031873"/>
          </a:xfrm>
          <a:prstGeom prst="rect">
            <a:avLst/>
          </a:prstGeom>
        </p:spPr>
        <p:txBody>
          <a:bodyPr wrap="square">
            <a:spAutoFit/>
          </a:bodyPr>
          <a:lstStyle/>
          <a:p>
            <a:r>
              <a:rPr lang="en-US" altLang="zh-CN" sz="3200" b="1" baseline="30000" dirty="0" smtClean="0">
                <a:solidFill>
                  <a:srgbClr val="FFFF00"/>
                </a:solidFill>
                <a:latin typeface="DFKai-SB" pitchFamily="65" charset="-120"/>
                <a:ea typeface="DFKai-SB" pitchFamily="65" charset="-120"/>
              </a:rPr>
              <a:t>17</a:t>
            </a:r>
            <a:r>
              <a:rPr lang="en-US" altLang="zh-CN" sz="3200" b="1" baseline="30000" dirty="0" smtClean="0">
                <a:solidFill>
                  <a:srgbClr val="FFFF00"/>
                </a:solidFill>
                <a:latin typeface="DFKai-SB" pitchFamily="65" charset="-120"/>
                <a:ea typeface="DFKai-SB" pitchFamily="65" charset="-120"/>
              </a:rPr>
              <a:t> </a:t>
            </a:r>
            <a:r>
              <a:rPr lang="zh-CN" altLang="en-US" sz="3200" dirty="0" smtClean="0">
                <a:solidFill>
                  <a:srgbClr val="FFFF00"/>
                </a:solidFill>
                <a:latin typeface="DFKai-SB" pitchFamily="65" charset="-120"/>
                <a:ea typeface="DFKai-SB" pitchFamily="65" charset="-120"/>
              </a:rPr>
              <a:t>你要嘱咐那些今世富足的人，不要自高，也不要倚靠无定的钱财，只要倚靠那厚赐百物给我们享受的神。 </a:t>
            </a:r>
            <a:r>
              <a:rPr lang="en-US" altLang="zh-CN" sz="3200" b="1" baseline="30000" dirty="0" smtClean="0">
                <a:solidFill>
                  <a:srgbClr val="FFFF00"/>
                </a:solidFill>
                <a:latin typeface="DFKai-SB" pitchFamily="65" charset="-120"/>
                <a:ea typeface="DFKai-SB" pitchFamily="65" charset="-120"/>
              </a:rPr>
              <a:t>18 </a:t>
            </a:r>
            <a:r>
              <a:rPr lang="zh-CN" altLang="en-US" sz="3200" dirty="0" smtClean="0">
                <a:solidFill>
                  <a:srgbClr val="FFFF00"/>
                </a:solidFill>
                <a:latin typeface="DFKai-SB" pitchFamily="65" charset="-120"/>
                <a:ea typeface="DFKai-SB" pitchFamily="65" charset="-120"/>
              </a:rPr>
              <a:t>又要嘱咐他们行善，在好事上富足，甘心施舍，乐意供</a:t>
            </a:r>
            <a:r>
              <a:rPr lang="zh-CN" altLang="en-US" sz="3200" dirty="0" smtClean="0">
                <a:solidFill>
                  <a:srgbClr val="FFFF00"/>
                </a:solidFill>
                <a:latin typeface="DFKai-SB" pitchFamily="65" charset="-120"/>
                <a:ea typeface="DFKai-SB" pitchFamily="65" charset="-120"/>
              </a:rPr>
              <a:t>给人</a:t>
            </a:r>
            <a:r>
              <a:rPr lang="zh-CN" altLang="en-US" sz="3200" dirty="0" smtClean="0">
                <a:solidFill>
                  <a:srgbClr val="FFFF00"/>
                </a:solidFill>
                <a:latin typeface="DFKai-SB" pitchFamily="65" charset="-120"/>
                <a:ea typeface="DFKai-SB" pitchFamily="65" charset="-120"/>
              </a:rPr>
              <a:t>， </a:t>
            </a:r>
            <a:r>
              <a:rPr lang="en-US" altLang="zh-CN" sz="3200" b="1" baseline="30000" dirty="0" smtClean="0">
                <a:solidFill>
                  <a:srgbClr val="FFFF00"/>
                </a:solidFill>
                <a:latin typeface="DFKai-SB" pitchFamily="65" charset="-120"/>
                <a:ea typeface="DFKai-SB" pitchFamily="65" charset="-120"/>
              </a:rPr>
              <a:t>19 </a:t>
            </a:r>
            <a:r>
              <a:rPr lang="zh-CN" altLang="en-US" sz="3200" dirty="0" smtClean="0">
                <a:solidFill>
                  <a:srgbClr val="FFFF00"/>
                </a:solidFill>
                <a:latin typeface="DFKai-SB" pitchFamily="65" charset="-120"/>
                <a:ea typeface="DFKai-SB" pitchFamily="65" charset="-120"/>
              </a:rPr>
              <a:t>为自己积成美好的根基，预备将来，叫他们持定那真正的生命</a:t>
            </a:r>
            <a:r>
              <a:rPr lang="zh-CN" altLang="en-US" sz="3200" dirty="0" smtClean="0">
                <a:solidFill>
                  <a:srgbClr val="FFFF00"/>
                </a:solidFill>
                <a:latin typeface="DFKai-SB" pitchFamily="65" charset="-120"/>
                <a:ea typeface="DFKai-SB" pitchFamily="65" charset="-120"/>
              </a:rPr>
              <a:t>。</a:t>
            </a:r>
            <a:endParaRPr lang="zh-CN" altLang="en-US" sz="3200" dirty="0" smtClean="0">
              <a:solidFill>
                <a:srgbClr val="FFFF00"/>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331178" y="1714308"/>
            <a:ext cx="5867399" cy="3539430"/>
          </a:xfrm>
          <a:prstGeom prst="rect">
            <a:avLst/>
          </a:prstGeom>
        </p:spPr>
        <p:txBody>
          <a:bodyPr wrap="square">
            <a:spAutoFit/>
          </a:bodyPr>
          <a:lstStyle/>
          <a:p>
            <a:r>
              <a:rPr lang="en-US" sz="2800" b="1" baseline="30000" dirty="0" smtClean="0">
                <a:solidFill>
                  <a:schemeClr val="bg1"/>
                </a:solidFill>
              </a:rPr>
              <a:t>20 </a:t>
            </a:r>
            <a:r>
              <a:rPr lang="en-US" sz="2800" dirty="0" smtClean="0">
                <a:solidFill>
                  <a:schemeClr val="bg1"/>
                </a:solidFill>
              </a:rPr>
              <a:t>Timothy, guard what has been entrusted to your care. Turn away from godless chatter and the opposing ideas of what is falsely called knowledge, </a:t>
            </a:r>
            <a:r>
              <a:rPr lang="en-US" sz="2800" b="1" baseline="30000" dirty="0" smtClean="0">
                <a:solidFill>
                  <a:schemeClr val="bg1"/>
                </a:solidFill>
              </a:rPr>
              <a:t>21 </a:t>
            </a:r>
            <a:r>
              <a:rPr lang="en-US" sz="2800" dirty="0" smtClean="0">
                <a:solidFill>
                  <a:schemeClr val="bg1"/>
                </a:solidFill>
              </a:rPr>
              <a:t>which some have professed and in so doing have departed from the faith.</a:t>
            </a:r>
          </a:p>
          <a:p>
            <a:r>
              <a:rPr lang="en-US" sz="2800" dirty="0" smtClean="0">
                <a:solidFill>
                  <a:schemeClr val="bg1"/>
                </a:solidFill>
              </a:rPr>
              <a:t>Grace </a:t>
            </a:r>
            <a:r>
              <a:rPr lang="en-US" sz="2800" dirty="0" smtClean="0">
                <a:solidFill>
                  <a:schemeClr val="bg1"/>
                </a:solidFill>
              </a:rPr>
              <a:t>be with you all.</a:t>
            </a:r>
            <a:endParaRPr lang="en-US" sz="2800" dirty="0">
              <a:solidFill>
                <a:schemeClr val="bg1"/>
              </a:solidFill>
            </a:endParaRPr>
          </a:p>
        </p:txBody>
      </p:sp>
      <p:sp>
        <p:nvSpPr>
          <p:cNvPr id="5" name="Title 4"/>
          <p:cNvSpPr>
            <a:spLocks noGrp="1"/>
          </p:cNvSpPr>
          <p:nvPr>
            <p:ph type="title"/>
          </p:nvPr>
        </p:nvSpPr>
        <p:spPr>
          <a:xfrm>
            <a:off x="1097280" y="286603"/>
            <a:ext cx="10058400" cy="979489"/>
          </a:xfrm>
        </p:spPr>
        <p:txBody>
          <a:bodyPr>
            <a:normAutofit/>
          </a:bodyPr>
          <a:lstStyle/>
          <a:p>
            <a:r>
              <a:rPr lang="en-US" dirty="0" smtClean="0">
                <a:solidFill>
                  <a:schemeClr val="bg1"/>
                </a:solidFill>
              </a:rPr>
              <a:t>1 Timothy </a:t>
            </a:r>
            <a:r>
              <a:rPr lang="en-US" dirty="0" smtClean="0">
                <a:solidFill>
                  <a:schemeClr val="bg1"/>
                </a:solidFill>
              </a:rPr>
              <a:t>6:2b-21</a:t>
            </a:r>
            <a:endParaRPr lang="en-US" dirty="0" smtClean="0">
              <a:solidFill>
                <a:schemeClr val="bg1"/>
              </a:solidFill>
            </a:endParaRPr>
          </a:p>
        </p:txBody>
      </p:sp>
      <p:sp>
        <p:nvSpPr>
          <p:cNvPr id="6" name="Rectangle 5"/>
          <p:cNvSpPr/>
          <p:nvPr/>
        </p:nvSpPr>
        <p:spPr>
          <a:xfrm>
            <a:off x="6198576" y="1714308"/>
            <a:ext cx="5503986" cy="2882840"/>
          </a:xfrm>
          <a:prstGeom prst="rect">
            <a:avLst/>
          </a:prstGeom>
        </p:spPr>
        <p:txBody>
          <a:bodyPr wrap="square">
            <a:spAutoFit/>
          </a:bodyPr>
          <a:lstStyle/>
          <a:p>
            <a:r>
              <a:rPr lang="en-US" altLang="zh-CN" sz="3200" b="1" baseline="30000" dirty="0" smtClean="0">
                <a:solidFill>
                  <a:srgbClr val="FFFF00"/>
                </a:solidFill>
                <a:latin typeface="DFKai-SB" pitchFamily="65" charset="-120"/>
                <a:ea typeface="DFKai-SB" pitchFamily="65" charset="-120"/>
              </a:rPr>
              <a:t>20</a:t>
            </a:r>
            <a:r>
              <a:rPr lang="en-US" altLang="zh-CN" sz="3200" b="1" baseline="30000" dirty="0" smtClean="0">
                <a:solidFill>
                  <a:srgbClr val="FFFF00"/>
                </a:solidFill>
                <a:latin typeface="DFKai-SB" pitchFamily="65" charset="-120"/>
                <a:ea typeface="DFKai-SB" pitchFamily="65" charset="-120"/>
              </a:rPr>
              <a:t> </a:t>
            </a:r>
            <a:r>
              <a:rPr lang="zh-CN" altLang="en-US" sz="3200" u="sng" dirty="0" smtClean="0">
                <a:solidFill>
                  <a:srgbClr val="FFFF00"/>
                </a:solidFill>
                <a:latin typeface="DFKai-SB" pitchFamily="65" charset="-120"/>
                <a:ea typeface="DFKai-SB" pitchFamily="65" charset="-120"/>
              </a:rPr>
              <a:t>提摩太</a:t>
            </a:r>
            <a:r>
              <a:rPr lang="zh-CN" altLang="en-US" sz="3200" dirty="0" smtClean="0">
                <a:solidFill>
                  <a:srgbClr val="FFFF00"/>
                </a:solidFill>
                <a:latin typeface="DFKai-SB" pitchFamily="65" charset="-120"/>
                <a:ea typeface="DFKai-SB" pitchFamily="65" charset="-120"/>
              </a:rPr>
              <a:t>啊，你要保守所托付你的，躲避世俗的虚谈和那敌真道、似是而非的学问。 </a:t>
            </a:r>
            <a:r>
              <a:rPr lang="en-US" altLang="zh-CN" sz="3200" b="1" baseline="30000" dirty="0" smtClean="0">
                <a:solidFill>
                  <a:srgbClr val="FFFF00"/>
                </a:solidFill>
                <a:latin typeface="DFKai-SB" pitchFamily="65" charset="-120"/>
                <a:ea typeface="DFKai-SB" pitchFamily="65" charset="-120"/>
              </a:rPr>
              <a:t>21 </a:t>
            </a:r>
            <a:r>
              <a:rPr lang="zh-CN" altLang="en-US" sz="3200" dirty="0" smtClean="0">
                <a:solidFill>
                  <a:srgbClr val="FFFF00"/>
                </a:solidFill>
                <a:latin typeface="DFKai-SB" pitchFamily="65" charset="-120"/>
                <a:ea typeface="DFKai-SB" pitchFamily="65" charset="-120"/>
              </a:rPr>
              <a:t>已经有人自称有这学问，就偏离了真道。</a:t>
            </a:r>
          </a:p>
          <a:p>
            <a:endParaRPr lang="zh-CN" altLang="en-US" sz="3200" baseline="30000" dirty="0">
              <a:solidFill>
                <a:srgbClr val="FFFF00"/>
              </a:solidFill>
              <a:latin typeface="DFKai-SB" pitchFamily="65" charset="-120"/>
              <a:ea typeface="DFKai-SB" pitchFamily="65" charset="-120"/>
            </a:endParaRPr>
          </a:p>
        </p:txBody>
      </p:sp>
    </p:spTree>
    <p:extLst>
      <p:ext uri="{BB962C8B-B14F-4D97-AF65-F5344CB8AC3E}">
        <p14:creationId xmlns:p14="http://schemas.microsoft.com/office/powerpoint/2010/main" xmlns="" val="2263067516"/>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Godliness and Contentment</a:t>
            </a:r>
            <a:endParaRPr lang="en-US" sz="6000" dirty="0"/>
          </a:p>
        </p:txBody>
      </p:sp>
      <p:sp>
        <p:nvSpPr>
          <p:cNvPr id="6" name="Subtitle 5"/>
          <p:cNvSpPr>
            <a:spLocks noGrp="1"/>
          </p:cNvSpPr>
          <p:nvPr>
            <p:ph type="subTitle" idx="1"/>
          </p:nvPr>
        </p:nvSpPr>
        <p:spPr/>
        <p:txBody>
          <a:bodyPr/>
          <a:lstStyle/>
          <a:p>
            <a:r>
              <a:rPr lang="en-US" dirty="0" smtClean="0"/>
              <a:t>1 Timothy </a:t>
            </a:r>
            <a:r>
              <a:rPr lang="en-US" dirty="0" smtClean="0"/>
              <a:t>6:2a-21</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4113</TotalTime>
  <Words>503</Words>
  <Application>Microsoft Office PowerPoint</Application>
  <PresentationFormat>Custom</PresentationFormat>
  <Paragraphs>59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Retrospect</vt:lpstr>
      <vt:lpstr>1 Timothy 6:2b-21</vt:lpstr>
      <vt:lpstr>1 Timothy 6:2b-21</vt:lpstr>
      <vt:lpstr>1 Timothy 6:2b-21</vt:lpstr>
      <vt:lpstr>1 Timothy 6:2b-21</vt:lpstr>
      <vt:lpstr>1 Timothy 6:2b-21</vt:lpstr>
      <vt:lpstr>1 Timothy 6:2b-21</vt:lpstr>
      <vt:lpstr>1 Timothy 6:2b-21</vt:lpstr>
      <vt:lpstr>1 Timothy 6:2b-21</vt:lpstr>
      <vt:lpstr>Godliness and Contentment</vt:lpstr>
      <vt:lpstr>Timothy 6:6–8</vt:lpstr>
      <vt:lpstr>Slide 11</vt:lpstr>
      <vt:lpstr>Slide 12</vt:lpstr>
      <vt:lpstr>Slide 13</vt:lpstr>
      <vt:lpstr>Philippians 4:11-13</vt:lpstr>
      <vt:lpstr>1 Timothy 6:9–10</vt:lpstr>
      <vt:lpstr>1 Tim 6:11-12</vt:lpstr>
      <vt:lpstr>1 Timothy 6:17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Granted us all Things</dc:title>
  <dc:creator>Simon Huang</dc:creator>
  <cp:lastModifiedBy>Tiff</cp:lastModifiedBy>
  <cp:revision>262</cp:revision>
  <dcterms:created xsi:type="dcterms:W3CDTF">2014-12-04T23:51:10Z</dcterms:created>
  <dcterms:modified xsi:type="dcterms:W3CDTF">2017-12-03T10:03:33Z</dcterms:modified>
</cp:coreProperties>
</file>