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783" r:id="rId2"/>
    <p:sldId id="784" r:id="rId3"/>
    <p:sldId id="786" r:id="rId4"/>
    <p:sldId id="787" r:id="rId5"/>
    <p:sldId id="788" r:id="rId6"/>
    <p:sldId id="789" r:id="rId7"/>
    <p:sldId id="791" r:id="rId8"/>
    <p:sldId id="792" r:id="rId9"/>
    <p:sldId id="793" r:id="rId10"/>
    <p:sldId id="785" r:id="rId11"/>
    <p:sldId id="796" r:id="rId12"/>
    <p:sldId id="650" r:id="rId13"/>
    <p:sldId id="797" r:id="rId14"/>
    <p:sldId id="798" r:id="rId15"/>
    <p:sldId id="799" r:id="rId16"/>
    <p:sldId id="800" r:id="rId17"/>
    <p:sldId id="802" r:id="rId18"/>
    <p:sldId id="801" r:id="rId19"/>
    <p:sldId id="803" r:id="rId20"/>
    <p:sldId id="804" r:id="rId21"/>
    <p:sldId id="805" r:id="rId22"/>
    <p:sldId id="806" r:id="rId23"/>
    <p:sldId id="807" r:id="rId24"/>
    <p:sldId id="808" r:id="rId25"/>
    <p:sldId id="809" r:id="rId26"/>
    <p:sldId id="810" r:id="rId27"/>
    <p:sldId id="811" r:id="rId28"/>
    <p:sldId id="812" r:id="rId29"/>
  </p:sldIdLst>
  <p:sldSz cx="5761038" cy="3240088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E0C0A0"/>
    <a:srgbClr val="DDDDDD"/>
    <a:srgbClr val="361800"/>
    <a:srgbClr val="33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1039" autoAdjust="0"/>
  </p:normalViewPr>
  <p:slideViewPr>
    <p:cSldViewPr snapToGrid="0">
      <p:cViewPr>
        <p:scale>
          <a:sx n="130" d="100"/>
          <a:sy n="130" d="100"/>
        </p:scale>
        <p:origin x="-2778" y="-966"/>
      </p:cViewPr>
      <p:guideLst>
        <p:guide orient="horz" pos="1021"/>
        <p:guide pos="1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016CE-C476-4FDA-A571-E8981C2B4074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AC23B-4CA4-4E5B-BA78-A8C7B41E8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http://time.com/time-person-of-the-year-2017-silence-breakers/</a:t>
            </a:r>
          </a:p>
          <a:p>
            <a:r>
              <a:rPr lang="en-US" dirty="0" smtClean="0"/>
              <a:t>https://chicago.suntimes.com/sports/larry-nassar-a-michigan-doctor-who-assaulted-gymnasts-gets-60-years/</a:t>
            </a:r>
          </a:p>
          <a:p>
            <a:r>
              <a:rPr lang="en-US" dirty="0" smtClean="0"/>
              <a:t>http://interactives.indystar.com/news/standing/OutofBalance/NassarTimeline/LSJ.html</a:t>
            </a:r>
          </a:p>
          <a:p>
            <a:r>
              <a:rPr lang="en-US" dirty="0" smtClean="0"/>
              <a:t>http://www.ibtimes.com/who-harvey-weinstein-new-york-times-uncovers-history-sexual-harassment-allegations-2597890</a:t>
            </a:r>
          </a:p>
          <a:p>
            <a:r>
              <a:rPr lang="en-US" dirty="0" smtClean="0"/>
              <a:t>http://www.bbc.com/news/entertainment-arts-41594672</a:t>
            </a:r>
          </a:p>
          <a:p>
            <a:r>
              <a:rPr lang="en-US" dirty="0" smtClean="0"/>
              <a:t>https://www.nytimes.com/2017/12/07/us/politics/al-franken-senate-sexual-harassment.html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006475"/>
            <a:ext cx="4897438" cy="695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1836738"/>
            <a:ext cx="4033838" cy="827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F1E56-B46C-4860-A8A2-43B3B7CFBA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A7C35-FDB0-42BD-B0AE-EFB7C47452C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8300" y="130175"/>
            <a:ext cx="1295400" cy="2763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130175"/>
            <a:ext cx="3738562" cy="2763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4A236-BB74-4BE0-B024-1EB8579C827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8810B-06D7-4E30-B019-6880925171F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082800"/>
            <a:ext cx="4895850" cy="6429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373188"/>
            <a:ext cx="4895850" cy="7096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4A100-C7B2-41E1-B34F-D9091FD2A19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755650"/>
            <a:ext cx="2516187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925" y="755650"/>
            <a:ext cx="2517775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A4511-492D-401A-93C5-E65CD8E5B5C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8" y="725488"/>
            <a:ext cx="2546350" cy="301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8" y="1027113"/>
            <a:ext cx="2546350" cy="1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63" y="725488"/>
            <a:ext cx="2547937" cy="301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63" y="1027113"/>
            <a:ext cx="2547937" cy="1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E3D23-4B8D-4E5B-B46C-AD19BD2E7D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E840D-314E-4C39-B781-13A60CEAE67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26DD6-E10B-455A-8847-22580AC42F8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28588"/>
            <a:ext cx="1895475" cy="549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3" y="128588"/>
            <a:ext cx="3221037" cy="2765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338" y="677863"/>
            <a:ext cx="1895475" cy="2216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F610C-CED4-4CD7-B29B-E7D926BC0BC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713" y="2268538"/>
            <a:ext cx="3457575" cy="266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8713" y="288925"/>
            <a:ext cx="3457575" cy="1944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713" y="2535238"/>
            <a:ext cx="3457575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7F9BB-E9B1-4C79-8563-9CF5348467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30175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755650"/>
            <a:ext cx="518636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338" y="2951163"/>
            <a:ext cx="13446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defTabSz="514350">
              <a:defRPr sz="8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0" y="2951163"/>
            <a:ext cx="18240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ctr" defTabSz="514350">
              <a:defRPr sz="8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9088" y="2951163"/>
            <a:ext cx="13446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r" defTabSz="514350">
              <a:defRPr sz="800"/>
            </a:lvl1pPr>
          </a:lstStyle>
          <a:p>
            <a:fld id="{E110A0D7-0ED2-4766-B2D7-93E8C0918B95}" type="slidenum">
              <a:rPr lang="es-ES"/>
              <a:pPr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2pPr>
      <a:lvl3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3pPr>
      <a:lvl4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4pPr>
      <a:lvl5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5pPr>
      <a:lvl6pPr marL="4572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6pPr>
      <a:lvl7pPr marL="9144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93675" indent="-193675" algn="l" defTabSz="514350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defTabSz="514350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642938" indent="-128588" algn="l" defTabSz="51435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900113" indent="-128588" algn="l" defTabSz="514350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cs typeface="+mn-cs"/>
        </a:defRPr>
      </a:lvl4pPr>
      <a:lvl5pPr marL="11572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5pPr>
      <a:lvl6pPr marL="16144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6pPr>
      <a:lvl7pPr marL="20716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7pPr>
      <a:lvl8pPr marL="25288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8pPr>
      <a:lvl9pPr marL="29860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7338" y="72182"/>
            <a:ext cx="5186362" cy="539750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士師記 </a:t>
            </a:r>
            <a:r>
              <a:rPr lang="en-US" altLang="zh-TW" sz="2400" dirty="0" smtClean="0">
                <a:solidFill>
                  <a:schemeClr val="tx1"/>
                </a:solidFill>
              </a:rPr>
              <a:t>Judges 10:6–11:40</a:t>
            </a:r>
            <a:r>
              <a:rPr lang="zh-TW" altLang="en-US" sz="2400" dirty="0" smtClean="0">
                <a:solidFill>
                  <a:schemeClr val="tx1"/>
                </a:solidFill>
              </a:rPr>
              <a:t> </a:t>
            </a:r>
            <a:endParaRPr lang="en-US" altLang="zh-CN" sz="28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207" y="539924"/>
            <a:ext cx="2448272" cy="21383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6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以色列人又行耶和華眼中看為惡的事，去事奉諸巴力和亞斯她錄，並亞蘭的神、西頓的神、摩押的神、亞捫人的神、非利士人的神，離棄耶和華，不事奉他。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7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耶和華的怒氣向以色列人發作，就把他們交在非</a:t>
            </a:r>
            <a:endParaRPr lang="zh-TW" altLang="en-US" dirty="0">
              <a:solidFill>
                <a:srgbClr val="FFFF00"/>
              </a:solidFill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</a:t>
            </a:fld>
            <a:endParaRPr lang="es-E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520480" y="467916"/>
            <a:ext cx="3240558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baseline="30000" dirty="0" smtClean="0">
                <a:latin typeface="Arial Narrow" pitchFamily="34" charset="0"/>
              </a:rPr>
              <a:t>6</a:t>
            </a:r>
            <a:r>
              <a:rPr lang="en-US" sz="1800" dirty="0" smtClean="0">
                <a:latin typeface="Arial Narrow" pitchFamily="34" charset="0"/>
              </a:rPr>
              <a:t> Again the Israelites did evil in the eyes of the </a:t>
            </a:r>
            <a:r>
              <a:rPr lang="en-US" sz="1800" cap="small" dirty="0" smtClean="0">
                <a:latin typeface="Arial Narrow" pitchFamily="34" charset="0"/>
              </a:rPr>
              <a:t>Lord</a:t>
            </a:r>
            <a:r>
              <a:rPr lang="en-US" sz="1800" dirty="0" smtClean="0">
                <a:latin typeface="Arial Narrow" pitchFamily="34" charset="0"/>
              </a:rPr>
              <a:t>. They served the </a:t>
            </a:r>
            <a:r>
              <a:rPr lang="en-US" sz="1800" dirty="0" err="1" smtClean="0">
                <a:latin typeface="Arial Narrow" pitchFamily="34" charset="0"/>
              </a:rPr>
              <a:t>Baals</a:t>
            </a:r>
            <a:r>
              <a:rPr lang="en-US" sz="1800" dirty="0" smtClean="0">
                <a:latin typeface="Arial Narrow" pitchFamily="34" charset="0"/>
              </a:rPr>
              <a:t> and the </a:t>
            </a:r>
            <a:r>
              <a:rPr lang="en-US" sz="1800" dirty="0" err="1" smtClean="0">
                <a:latin typeface="Arial Narrow" pitchFamily="34" charset="0"/>
              </a:rPr>
              <a:t>Ashtoreths</a:t>
            </a:r>
            <a:r>
              <a:rPr lang="en-US" sz="1800" dirty="0" smtClean="0">
                <a:latin typeface="Arial Narrow" pitchFamily="34" charset="0"/>
              </a:rPr>
              <a:t>, and the gods of Aram, the gods of Sidon, the gods of Moab, the gods of the Ammonites and the gods of the Philistines. And because the Israelites forsook the </a:t>
            </a:r>
            <a:r>
              <a:rPr lang="en-US" sz="1800" cap="small" dirty="0" smtClean="0">
                <a:latin typeface="Arial Narrow" pitchFamily="34" charset="0"/>
              </a:rPr>
              <a:t>Lord</a:t>
            </a:r>
            <a:r>
              <a:rPr lang="en-US" sz="1800" dirty="0" smtClean="0">
                <a:latin typeface="Arial Narrow" pitchFamily="34" charset="0"/>
              </a:rPr>
              <a:t> and no longer served him, </a:t>
            </a:r>
            <a:r>
              <a:rPr lang="en-US" sz="1800" baseline="30000" dirty="0" smtClean="0">
                <a:latin typeface="Arial Narrow" pitchFamily="34" charset="0"/>
              </a:rPr>
              <a:t>7</a:t>
            </a:r>
            <a:r>
              <a:rPr lang="en-US" sz="1800" dirty="0" smtClean="0">
                <a:latin typeface="Arial Narrow" pitchFamily="34" charset="0"/>
              </a:rPr>
              <a:t> he became angry with them. He sold them into</a:t>
            </a:r>
            <a:endParaRPr lang="en-US" sz="18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jephthah unlike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85261"/>
            <a:ext cx="5544815" cy="311895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7" name="Vertical Title 6"/>
          <p:cNvSpPr>
            <a:spLocks noGrp="1"/>
          </p:cNvSpPr>
          <p:nvPr>
            <p:ph type="title"/>
          </p:nvPr>
        </p:nvSpPr>
        <p:spPr>
          <a:xfrm>
            <a:off x="216223" y="683940"/>
            <a:ext cx="5186362" cy="539750"/>
          </a:xfrm>
        </p:spPr>
        <p:txBody>
          <a:bodyPr/>
          <a:lstStyle/>
          <a:p>
            <a:pPr algn="l"/>
            <a:r>
              <a:rPr lang="zh-HK" altLang="en-US" sz="4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耶弗他</a:t>
            </a:r>
            <a:endParaRPr lang="en-US" sz="4400" dirty="0">
              <a:solidFill>
                <a:schemeClr val="tx1"/>
              </a:solidFill>
              <a:latin typeface="HanWang WeiBeiMedium-Gb5" pitchFamily="2" charset="-120"/>
              <a:ea typeface="HanWang WeiBeiMedium-Gb5" pitchFamily="2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23098" cy="3229990"/>
          </a:xfrm>
          <a:prstGeom prst="rect">
            <a:avLst/>
          </a:prstGeom>
          <a:noFill/>
        </p:spPr>
      </p:pic>
      <p:pic>
        <p:nvPicPr>
          <p:cNvPr id="1029" name="Picture 5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3107" y="1107963"/>
            <a:ext cx="2020067" cy="1417305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35710" t="36184" r="15324" b="12092"/>
          <a:stretch>
            <a:fillRect/>
          </a:stretch>
        </p:blipFill>
        <p:spPr bwMode="auto">
          <a:xfrm>
            <a:off x="3886380" y="2110925"/>
            <a:ext cx="1749440" cy="1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21207" t="23554" r="41983" b="14058"/>
          <a:stretch>
            <a:fillRect/>
          </a:stretch>
        </p:blipFill>
        <p:spPr bwMode="auto">
          <a:xfrm>
            <a:off x="3938085" y="101809"/>
            <a:ext cx="1734207" cy="159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006475"/>
            <a:ext cx="5761038" cy="695325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半心人的下場 </a:t>
            </a:r>
            <a:r>
              <a:rPr lang="en-US" altLang="zh-CN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CN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altLang="zh-CN" sz="2400" b="1" dirty="0" smtClean="0">
                <a:solidFill>
                  <a:schemeClr val="tx1"/>
                </a:solidFill>
                <a:latin typeface="+mn-lt"/>
                <a:ea typeface="HanWang WeiBeiMedium-Gb5" pitchFamily="2" charset="-120"/>
              </a:rPr>
              <a:t>The End of A Half-Hearted Person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303" y="1980084"/>
            <a:ext cx="4032727" cy="828022"/>
          </a:xfrm>
        </p:spPr>
        <p:txBody>
          <a:bodyPr/>
          <a:lstStyle/>
          <a:p>
            <a:r>
              <a:rPr lang="zh-TW" altLang="en-US" sz="2000" dirty="0" smtClean="0">
                <a:latin typeface="HanWang WeiBeiMedium-Gb5" pitchFamily="2" charset="-120"/>
                <a:ea typeface="HanWang WeiBeiMedium-Gb5" pitchFamily="2" charset="-120"/>
              </a:rPr>
              <a:t>士師記 </a:t>
            </a:r>
            <a:r>
              <a:rPr lang="en-US" altLang="zh-TW" dirty="0" smtClean="0"/>
              <a:t>Judges </a:t>
            </a:r>
            <a:r>
              <a:rPr lang="en-US" altLang="zh-TW" dirty="0" smtClean="0">
                <a:latin typeface="+mn-ea"/>
              </a:rPr>
              <a:t>10:6-12:7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zh-HK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做半心人的原因</a:t>
            </a:r>
            <a:r>
              <a:rPr lang="en-US" altLang="zh-HK" dirty="0" smtClean="0">
                <a:solidFill>
                  <a:schemeClr val="tx1"/>
                </a:solidFill>
              </a:rPr>
              <a:t/>
            </a:r>
            <a:br>
              <a:rPr lang="en-US" altLang="zh-HK" dirty="0" smtClean="0">
                <a:solidFill>
                  <a:schemeClr val="tx1"/>
                </a:solidFill>
              </a:rPr>
            </a:br>
            <a:r>
              <a:rPr lang="en-US" sz="2100" dirty="0" smtClean="0">
                <a:solidFill>
                  <a:schemeClr val="tx1"/>
                </a:solidFill>
              </a:rPr>
              <a:t>The Reason to Be a Half-Hearted Person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87" y="755650"/>
            <a:ext cx="5679151" cy="21383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700" dirty="0" smtClean="0"/>
              <a:t>Judges 10:6</a:t>
            </a:r>
            <a:r>
              <a:rPr lang="zh-TW" altLang="en-US" sz="1700" dirty="0" smtClean="0"/>
              <a:t> </a:t>
            </a:r>
            <a:r>
              <a:rPr lang="zh-TW" altLang="en-US" sz="1700" dirty="0" smtClean="0">
                <a:latin typeface="HanWang WeiBeiMedium-Gb5" pitchFamily="2" charset="-120"/>
                <a:ea typeface="HanWang WeiBeiMedium-Gb5" pitchFamily="2" charset="-120"/>
              </a:rPr>
              <a:t>以色列人又行耶和華眼中看為惡的事，去事奉諸巴力和亞斯她錄，並亞蘭的神、西頓的神、摩押的神、亞捫人的神、非利士人的神，離棄耶和華，不事奉他。 </a:t>
            </a:r>
          </a:p>
          <a:p>
            <a:pPr marL="0" indent="0">
              <a:buNone/>
            </a:pPr>
            <a:r>
              <a:rPr lang="en-US" sz="1700" baseline="30000" dirty="0" smtClean="0">
                <a:latin typeface="Arial Narrow" pitchFamily="34" charset="0"/>
              </a:rPr>
              <a:t>6</a:t>
            </a:r>
            <a:r>
              <a:rPr lang="en-US" sz="1700" dirty="0" smtClean="0">
                <a:latin typeface="Arial Narrow" pitchFamily="34" charset="0"/>
              </a:rPr>
              <a:t> Again the Israelites did evil in the eyes of the </a:t>
            </a:r>
            <a:r>
              <a:rPr lang="en-US" sz="1700" cap="small" dirty="0" smtClean="0">
                <a:latin typeface="Arial Narrow" pitchFamily="34" charset="0"/>
              </a:rPr>
              <a:t>Lord</a:t>
            </a:r>
            <a:r>
              <a:rPr lang="en-US" sz="1700" dirty="0" smtClean="0">
                <a:latin typeface="Arial Narrow" pitchFamily="34" charset="0"/>
              </a:rPr>
              <a:t>. They served the </a:t>
            </a:r>
            <a:r>
              <a:rPr lang="en-US" sz="1700" dirty="0" err="1" smtClean="0">
                <a:latin typeface="Arial Narrow" pitchFamily="34" charset="0"/>
              </a:rPr>
              <a:t>Baals</a:t>
            </a:r>
            <a:r>
              <a:rPr lang="en-US" sz="1700" dirty="0" smtClean="0">
                <a:latin typeface="Arial Narrow" pitchFamily="34" charset="0"/>
              </a:rPr>
              <a:t> and the </a:t>
            </a:r>
            <a:r>
              <a:rPr lang="en-US" sz="1700" dirty="0" err="1" smtClean="0">
                <a:latin typeface="Arial Narrow" pitchFamily="34" charset="0"/>
              </a:rPr>
              <a:t>Ashtoreths</a:t>
            </a:r>
            <a:r>
              <a:rPr lang="en-US" sz="1700" dirty="0" smtClean="0">
                <a:latin typeface="Arial Narrow" pitchFamily="34" charset="0"/>
              </a:rPr>
              <a:t>, and the gods of Aram, the gods of Sidon, the gods of Moab, the gods of the Ammonites and the gods of the Philistines. And because the Israelites forsook the </a:t>
            </a:r>
            <a:r>
              <a:rPr lang="en-US" sz="1700" cap="small" dirty="0" smtClean="0">
                <a:latin typeface="Arial Narrow" pitchFamily="34" charset="0"/>
              </a:rPr>
              <a:t>Lord</a:t>
            </a:r>
            <a:r>
              <a:rPr lang="en-US" sz="1700" dirty="0" smtClean="0">
                <a:latin typeface="Arial Narrow" pitchFamily="34" charset="0"/>
              </a:rPr>
              <a:t> and no longer served him,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2723272" y="1496140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，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95534"/>
            <a:ext cx="5186362" cy="279847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10:7–8</a:t>
            </a:r>
            <a:r>
              <a:rPr lang="zh-TW" altLang="en-US" dirty="0" smtClean="0"/>
              <a:t>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7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耶和華的怒氣向以色列人發作，就把他們交在非利士人和亞捫人的手中。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8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從那年起，他們擾害欺壓約旦河那邊、住亞摩利人之基列地的以色列人，共有十八年。 </a:t>
            </a:r>
          </a:p>
          <a:p>
            <a:pPr marL="0" indent="0">
              <a:buNone/>
            </a:pPr>
            <a:r>
              <a:rPr lang="en-US" baseline="30000" dirty="0" smtClean="0"/>
              <a:t>7</a:t>
            </a:r>
            <a:r>
              <a:rPr lang="en-US" dirty="0" smtClean="0"/>
              <a:t> he became angry with them. He sold them into the hands of the Philistines and the Ammonites, </a:t>
            </a:r>
            <a:r>
              <a:rPr lang="en-US" baseline="30000" dirty="0" smtClean="0"/>
              <a:t>8</a:t>
            </a:r>
            <a:r>
              <a:rPr lang="en-US" dirty="0" smtClean="0"/>
              <a:t> who that year shattered and crushed them. For eighteen years they oppressed all the Israelites on the east side of the Jordan in Gilead, the land of the Amorites.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88710"/>
            <a:ext cx="5186362" cy="280530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10:11–12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11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耶和華對以色列人說：「我豈沒有救過你們脫離埃及人、亞摩利人、亞捫人，和非利士人嗎？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西頓人、亞瑪力人、馬雲人也都欺壓你們；你們哀求我，我也拯救你們脫離他們的手。 </a:t>
            </a:r>
          </a:p>
          <a:p>
            <a:pPr marL="0" indent="0">
              <a:buNone/>
            </a:pPr>
            <a:r>
              <a:rPr lang="en-US" baseline="30000" dirty="0" smtClean="0"/>
              <a:t>11</a:t>
            </a:r>
            <a:r>
              <a:rPr lang="en-US" dirty="0" smtClean="0"/>
              <a:t> The </a:t>
            </a:r>
            <a:r>
              <a:rPr lang="en-US" cap="small" dirty="0" smtClean="0"/>
              <a:t>Lord</a:t>
            </a:r>
            <a:r>
              <a:rPr lang="en-US" dirty="0" smtClean="0"/>
              <a:t> replied, “When the Egyptians, the Amorites, the Ammonites, the Philistines, </a:t>
            </a:r>
            <a:r>
              <a:rPr lang="en-US" baseline="30000" dirty="0" smtClean="0"/>
              <a:t>12</a:t>
            </a:r>
            <a:r>
              <a:rPr lang="en-US" dirty="0" smtClean="0"/>
              <a:t> the </a:t>
            </a:r>
            <a:r>
              <a:rPr lang="en-US" dirty="0" err="1" smtClean="0"/>
              <a:t>Sidonians</a:t>
            </a:r>
            <a:r>
              <a:rPr lang="en-US" dirty="0" smtClean="0"/>
              <a:t>, the </a:t>
            </a:r>
            <a:r>
              <a:rPr lang="en-US" dirty="0" err="1" smtClean="0"/>
              <a:t>Amalekites</a:t>
            </a:r>
            <a:r>
              <a:rPr lang="en-US" dirty="0" smtClean="0"/>
              <a:t> and the </a:t>
            </a:r>
            <a:r>
              <a:rPr lang="en-US" dirty="0" err="1" smtClean="0"/>
              <a:t>Maonites</a:t>
            </a:r>
            <a:r>
              <a:rPr lang="en-US" dirty="0" smtClean="0"/>
              <a:t> oppressed you and you cried to me for help, did I not save you from their hands?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477" y="130175"/>
            <a:ext cx="5500047" cy="53975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2. 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半心人的宗教觀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100" dirty="0" smtClean="0">
                <a:solidFill>
                  <a:schemeClr val="tx1"/>
                </a:solidFill>
              </a:rPr>
              <a:t>The Religious View of a Half-Hearted Person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10:13–14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你們竟離棄我，事奉別神！所以我不再救你們了。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14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你們去哀求所選擇的神；你們遭遇急難的時候，讓他救你們吧！」 </a:t>
            </a:r>
          </a:p>
          <a:p>
            <a:pPr marL="0" indent="0">
              <a:buNone/>
            </a:pPr>
            <a:r>
              <a:rPr lang="en-US" baseline="30000" dirty="0" smtClean="0"/>
              <a:t>13</a:t>
            </a:r>
            <a:r>
              <a:rPr lang="en-US" dirty="0" smtClean="0"/>
              <a:t> But you have forsaken me and served other gods, so I will no longer save you. </a:t>
            </a:r>
            <a:r>
              <a:rPr lang="en-US" baseline="30000" dirty="0" smtClean="0"/>
              <a:t>14</a:t>
            </a:r>
            <a:r>
              <a:rPr lang="en-US" dirty="0" smtClean="0"/>
              <a:t> Go and cry out to the gods you have chosen. Let them save you when you are in trouble!”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212142"/>
            <a:ext cx="5186362" cy="268187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Psalm 51:17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17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上帝所要的祭就是憂傷的靈； 上帝啊，憂傷痛悔的心，你必不輕看。 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pPr marL="0" indent="0">
              <a:buNone/>
            </a:pPr>
            <a:r>
              <a:rPr lang="en-US" baseline="30000" dirty="0" smtClean="0"/>
              <a:t>17</a:t>
            </a:r>
            <a:r>
              <a:rPr lang="en-US" dirty="0" smtClean="0"/>
              <a:t> </a:t>
            </a:r>
            <a:r>
              <a:rPr lang="en-US" dirty="0" smtClean="0"/>
              <a:t>My sacrifice, O God, is a broken spirit; a broken and contrite heart you, God, will not despise. 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36478"/>
            <a:ext cx="5186362" cy="285238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10:15–16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以色列人對耶和華說：「我們犯罪了，任憑你隨意待我們吧！只求你今日拯救我們。」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以色列人就除掉他們中間的外邦神，事奉耶和華。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耶和華因以色列人受的苦難，就心中擔憂。 </a:t>
            </a:r>
          </a:p>
          <a:p>
            <a:pPr marL="0" indent="0">
              <a:buNone/>
            </a:pPr>
            <a:r>
              <a:rPr lang="en-US" baseline="30000" dirty="0" smtClean="0"/>
              <a:t>15</a:t>
            </a:r>
            <a:r>
              <a:rPr lang="en-US" dirty="0" smtClean="0"/>
              <a:t> </a:t>
            </a:r>
            <a:r>
              <a:rPr lang="en-US" dirty="0" smtClean="0"/>
              <a:t>But the Israelites said to the </a:t>
            </a:r>
            <a:r>
              <a:rPr lang="en-US" cap="small" dirty="0" smtClean="0"/>
              <a:t>Lord</a:t>
            </a:r>
            <a:r>
              <a:rPr lang="en-US" dirty="0" smtClean="0"/>
              <a:t>, “We have sinned. Do with us whatever you think best, but please rescue us now.” </a:t>
            </a:r>
            <a:r>
              <a:rPr lang="en-US" baseline="30000" dirty="0" smtClean="0"/>
              <a:t>16</a:t>
            </a:r>
            <a:r>
              <a:rPr lang="en-US" dirty="0" smtClean="0"/>
              <a:t> Then they got rid of the foreign gods among them and served the </a:t>
            </a:r>
            <a:r>
              <a:rPr lang="en-US" cap="small" dirty="0" smtClean="0"/>
              <a:t>Lord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FF00"/>
                </a:solidFill>
              </a:rPr>
              <a:t>And he could bear Israel’s misery no longer.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38990"/>
            <a:ext cx="5186362" cy="275502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 John 1:9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我們若認自己的罪，上帝是信實的，是公義的，必要赦免我們的罪，洗淨我們一切的不義。 </a:t>
            </a:r>
          </a:p>
          <a:p>
            <a:pPr marL="0" indent="0">
              <a:buNone/>
            </a:pP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dirty="0" smtClean="0"/>
              <a:t>If we confess our sins, he is faithful and just and will forgive us our sins and purify us from all unrighteousness.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130051"/>
            <a:ext cx="2593181" cy="278613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利士人和亞捫人的手中。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… 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共有十八年。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…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10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以色列人哀求耶和華說：「我們得罪了你；因為離棄了我們上帝，去事奉諸巴力。」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11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耶和華對以色列人說：「我豈沒有救過你們脫離埃及人、亞摩利人、亞捫人，和非利士人嗎？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12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西頓人、亞瑪力人、馬雲人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36503" y="35868"/>
            <a:ext cx="2952527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Arial Narrow" pitchFamily="34" charset="0"/>
              </a:rPr>
              <a:t>the hands of the Philistines and the Ammonites, </a:t>
            </a:r>
            <a:r>
              <a:rPr lang="en-US" sz="1800" baseline="30000" dirty="0" smtClean="0">
                <a:latin typeface="Arial Narrow" pitchFamily="34" charset="0"/>
              </a:rPr>
              <a:t>… </a:t>
            </a:r>
            <a:r>
              <a:rPr lang="en-US" sz="1800" dirty="0" smtClean="0">
                <a:latin typeface="Arial Narrow" pitchFamily="34" charset="0"/>
              </a:rPr>
              <a:t>For eighteen years </a:t>
            </a:r>
            <a:r>
              <a:rPr lang="en-US" sz="1800" baseline="30000" dirty="0" smtClean="0">
                <a:latin typeface="Arial Narrow" pitchFamily="34" charset="0"/>
              </a:rPr>
              <a:t>…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baseline="30000" dirty="0" smtClean="0">
                <a:latin typeface="Arial Narrow" pitchFamily="34" charset="0"/>
              </a:rPr>
              <a:t>10</a:t>
            </a:r>
            <a:r>
              <a:rPr lang="en-US" sz="1800" dirty="0" smtClean="0">
                <a:latin typeface="Arial Narrow" pitchFamily="34" charset="0"/>
              </a:rPr>
              <a:t> Then the Israelites cried out to the </a:t>
            </a:r>
            <a:r>
              <a:rPr lang="en-US" sz="1800" cap="small" dirty="0" smtClean="0">
                <a:latin typeface="Arial Narrow" pitchFamily="34" charset="0"/>
              </a:rPr>
              <a:t>Lord</a:t>
            </a:r>
            <a:r>
              <a:rPr lang="en-US" sz="1800" dirty="0" smtClean="0">
                <a:latin typeface="Arial Narrow" pitchFamily="34" charset="0"/>
              </a:rPr>
              <a:t>, “We have sinned against you, forsaking our God and serving the </a:t>
            </a:r>
            <a:r>
              <a:rPr lang="en-US" sz="1800" dirty="0" err="1" smtClean="0">
                <a:latin typeface="Arial Narrow" pitchFamily="34" charset="0"/>
              </a:rPr>
              <a:t>Baals</a:t>
            </a:r>
            <a:r>
              <a:rPr lang="en-US" sz="1800" dirty="0" smtClean="0">
                <a:latin typeface="Arial Narrow" pitchFamily="34" charset="0"/>
              </a:rPr>
              <a:t>.” </a:t>
            </a:r>
            <a:r>
              <a:rPr lang="en-US" sz="1800" baseline="30000" dirty="0" smtClean="0">
                <a:latin typeface="Arial Narrow" pitchFamily="34" charset="0"/>
              </a:rPr>
              <a:t>11</a:t>
            </a:r>
            <a:r>
              <a:rPr lang="en-US" sz="1800" dirty="0" smtClean="0">
                <a:latin typeface="Arial Narrow" pitchFamily="34" charset="0"/>
              </a:rPr>
              <a:t> The </a:t>
            </a:r>
            <a:r>
              <a:rPr lang="en-US" sz="1800" cap="small" dirty="0" smtClean="0">
                <a:latin typeface="Arial Narrow" pitchFamily="34" charset="0"/>
              </a:rPr>
              <a:t>Lord</a:t>
            </a:r>
            <a:r>
              <a:rPr lang="en-US" sz="1800" dirty="0" smtClean="0">
                <a:latin typeface="Arial Narrow" pitchFamily="34" charset="0"/>
              </a:rPr>
              <a:t> replied, “When the Egyptians, the Amorites, the Ammonites, the Philistines, </a:t>
            </a:r>
            <a:r>
              <a:rPr lang="en-US" sz="1800" baseline="30000" dirty="0" smtClean="0">
                <a:latin typeface="Arial Narrow" pitchFamily="34" charset="0"/>
              </a:rPr>
              <a:t>12</a:t>
            </a:r>
            <a:r>
              <a:rPr lang="en-US" sz="1800" dirty="0" smtClean="0">
                <a:latin typeface="Arial Narrow" pitchFamily="34" charset="0"/>
              </a:rPr>
              <a:t> the </a:t>
            </a:r>
            <a:r>
              <a:rPr lang="en-US" sz="1800" dirty="0" err="1" smtClean="0">
                <a:latin typeface="Arial Narrow" pitchFamily="34" charset="0"/>
              </a:rPr>
              <a:t>Sidonians</a:t>
            </a:r>
            <a:r>
              <a:rPr lang="en-US" sz="1800" dirty="0" smtClean="0">
                <a:latin typeface="Arial Narrow" pitchFamily="34" charset="0"/>
              </a:rPr>
              <a:t>, the </a:t>
            </a:r>
            <a:r>
              <a:rPr lang="en-US" sz="1800" dirty="0" err="1" smtClean="0">
                <a:latin typeface="Arial Narrow" pitchFamily="34" charset="0"/>
              </a:rPr>
              <a:t>Amalekites</a:t>
            </a:r>
            <a:r>
              <a:rPr lang="en-US" sz="1800" dirty="0" smtClean="0">
                <a:latin typeface="Arial Narrow" pitchFamily="34" charset="0"/>
              </a:rPr>
              <a:t> and the </a:t>
            </a:r>
            <a:r>
              <a:rPr lang="en-US" sz="1800" dirty="0" err="1" smtClean="0">
                <a:latin typeface="Arial Narrow" pitchFamily="34" charset="0"/>
              </a:rPr>
              <a:t>Maonites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半心人的下場</a:t>
            </a:r>
            <a:r>
              <a:rPr 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End of a Half-Hearted Person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Judges 11:1 </a:t>
            </a:r>
          </a:p>
          <a:p>
            <a:pPr marL="0" indent="0">
              <a:buNone/>
            </a:pPr>
            <a:r>
              <a:rPr lang="en-US" baseline="30000" dirty="0" smtClean="0">
                <a:latin typeface="HanWang WeiBeiMedium-Gb5" pitchFamily="2" charset="-120"/>
                <a:ea typeface="HanWang WeiBeiMedium-Gb5" pitchFamily="2" charset="-120"/>
              </a:rPr>
              <a:t>1</a:t>
            </a:r>
            <a:r>
              <a:rPr 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基列人耶弗他是個大能的勇士，是妓女的兒子。耶弗他是基列所生的。 </a:t>
            </a:r>
          </a:p>
          <a:p>
            <a:pPr marL="0" indent="0">
              <a:buNone/>
            </a:pP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Jephthah</a:t>
            </a:r>
            <a:r>
              <a:rPr lang="en-US" dirty="0" smtClean="0"/>
              <a:t> the </a:t>
            </a:r>
            <a:r>
              <a:rPr lang="en-US" dirty="0" err="1" smtClean="0"/>
              <a:t>Gileadite</a:t>
            </a:r>
            <a:r>
              <a:rPr lang="en-US" dirty="0" smtClean="0"/>
              <a:t> was a mighty warrior. His father was Gilead; his mother was a prostitute.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82880"/>
            <a:ext cx="5186362" cy="271113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11:2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基列的妻也生了幾個兒子：他妻所生的兒子長大了，就趕逐耶弗他，說：「你不可在我們父家承受產業，因為你是妓女的兒子。」 </a:t>
            </a:r>
          </a:p>
          <a:p>
            <a:pPr marL="0" indent="0">
              <a:buNone/>
            </a:pP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Gilead’s wife also bore him sons, and when they were grown up, they drove </a:t>
            </a:r>
            <a:r>
              <a:rPr lang="en-US" dirty="0" err="1" smtClean="0"/>
              <a:t>Jephthah</a:t>
            </a:r>
            <a:r>
              <a:rPr lang="en-US" dirty="0" smtClean="0"/>
              <a:t> away. “You are not going to get any inheritance in our family,” they said, “because you are the son of another woman.”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75566"/>
            <a:ext cx="5186362" cy="271844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11:5–6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亞捫人攻打以色列的時候，基列的長老到陀伯地去，要叫耶弗他回來；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對耶弗他說：「請你來作我們的元帥，我們好與亞捫人爭戰。」 </a:t>
            </a:r>
          </a:p>
          <a:p>
            <a:pPr marL="0" indent="0">
              <a:buNone/>
            </a:pP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dirty="0" smtClean="0"/>
              <a:t>the elders of Gilead went to get </a:t>
            </a:r>
            <a:r>
              <a:rPr lang="en-US" dirty="0" err="1" smtClean="0"/>
              <a:t>Jephthah</a:t>
            </a:r>
            <a:r>
              <a:rPr lang="en-US" dirty="0" smtClean="0"/>
              <a:t> from the land of </a:t>
            </a:r>
            <a:r>
              <a:rPr lang="en-US" dirty="0" err="1" smtClean="0"/>
              <a:t>Tob</a:t>
            </a:r>
            <a:r>
              <a:rPr lang="en-US" dirty="0" smtClean="0"/>
              <a:t>. </a:t>
            </a:r>
            <a:r>
              <a:rPr lang="en-US" baseline="30000" dirty="0" smtClean="0"/>
              <a:t>6</a:t>
            </a:r>
            <a:r>
              <a:rPr lang="en-US" dirty="0" smtClean="0"/>
              <a:t> “Come,” they said, “be our commander, so we can fight the Ammonites.”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68250"/>
            <a:ext cx="5186362" cy="27257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11:9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耶弗他對基列的長老說：「你們叫我回去，與亞捫人爭戰，耶和華把他交給我，我可以作你們的領袖嗎？」 </a:t>
            </a:r>
          </a:p>
          <a:p>
            <a:pPr marL="0" indent="0">
              <a:buNone/>
            </a:pP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Jephthah</a:t>
            </a:r>
            <a:r>
              <a:rPr lang="en-US" dirty="0" smtClean="0"/>
              <a:t> answered, “Suppose you take me back to fight the Ammonites and the </a:t>
            </a:r>
            <a:r>
              <a:rPr lang="en-US" cap="small" dirty="0" smtClean="0"/>
              <a:t>Lord</a:t>
            </a:r>
            <a:r>
              <a:rPr lang="en-US" dirty="0" smtClean="0"/>
              <a:t> gives them to me—will I really be your head?”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51" y="117044"/>
            <a:ext cx="5493714" cy="277697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11:29–31</a:t>
            </a:r>
            <a:r>
              <a:rPr lang="zh-TW" altLang="en-US" dirty="0" smtClean="0"/>
              <a:t> </a:t>
            </a:r>
            <a:r>
              <a:rPr lang="en-US" altLang="zh-TW" baseline="30000" dirty="0" smtClean="0"/>
              <a:t>29</a:t>
            </a:r>
            <a:r>
              <a:rPr lang="zh-TW" altLang="en-US" dirty="0" smtClean="0"/>
              <a:t>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耶和華的靈降在耶弗他身上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，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…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30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耶弗他就向耶和華許願，說：「你若將亞捫人交在我手中，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31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我從亞捫人那裏平平安安回來的時候，無論甚麼人，先從我家門出來迎接我，就必歸你，我也必將他獻上為燔祭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。」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pPr marL="0" indent="0">
              <a:buNone/>
            </a:pPr>
            <a:r>
              <a:rPr lang="en-US" baseline="30000" dirty="0" smtClean="0"/>
              <a:t>29</a:t>
            </a:r>
            <a:r>
              <a:rPr lang="en-US" dirty="0" smtClean="0"/>
              <a:t> </a:t>
            </a:r>
            <a:r>
              <a:rPr lang="en-US" dirty="0" smtClean="0"/>
              <a:t>Then the Spirit of the </a:t>
            </a:r>
            <a:r>
              <a:rPr lang="en-US" cap="small" dirty="0" smtClean="0"/>
              <a:t>Lord</a:t>
            </a:r>
            <a:r>
              <a:rPr lang="en-US" dirty="0" smtClean="0"/>
              <a:t> came on </a:t>
            </a:r>
            <a:r>
              <a:rPr lang="en-US" dirty="0" err="1" smtClean="0"/>
              <a:t>Jephthah</a:t>
            </a:r>
            <a:r>
              <a:rPr lang="en-US" dirty="0" smtClean="0"/>
              <a:t>… </a:t>
            </a:r>
            <a:r>
              <a:rPr lang="en-US" baseline="30000" dirty="0" smtClean="0"/>
              <a:t>30</a:t>
            </a:r>
            <a:r>
              <a:rPr lang="en-US" dirty="0" smtClean="0"/>
              <a:t> And </a:t>
            </a:r>
            <a:r>
              <a:rPr lang="en-US" dirty="0" err="1" smtClean="0"/>
              <a:t>Jephthah</a:t>
            </a:r>
            <a:r>
              <a:rPr lang="en-US" dirty="0" smtClean="0"/>
              <a:t> made a vow to the </a:t>
            </a:r>
            <a:r>
              <a:rPr lang="en-US" cap="small" dirty="0" smtClean="0"/>
              <a:t>Lord</a:t>
            </a:r>
            <a:r>
              <a:rPr lang="en-US" dirty="0" smtClean="0"/>
              <a:t>: “If you give the Ammonites into my hands, </a:t>
            </a:r>
            <a:r>
              <a:rPr lang="en-US" baseline="30000" dirty="0" smtClean="0"/>
              <a:t>31</a:t>
            </a:r>
            <a:r>
              <a:rPr lang="en-US" dirty="0" smtClean="0"/>
              <a:t> whatever comes out of the door of my house to meet me when I return in triumph from the Ammonites will be the </a:t>
            </a:r>
            <a:r>
              <a:rPr lang="en-US" cap="small" dirty="0" smtClean="0"/>
              <a:t>Lord</a:t>
            </a:r>
            <a:r>
              <a:rPr lang="en-US" dirty="0" smtClean="0"/>
              <a:t>’s, and I will sacrifice it as a burnt offering.” </a:t>
            </a:r>
            <a:r>
              <a:rPr lang="zh-TW" altLang="en-US" dirty="0" smtClean="0"/>
              <a:t> </a:t>
            </a:r>
            <a:endParaRPr lang="zh-TW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24</a:t>
            </a:fld>
            <a:endParaRPr lang="es-E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60934"/>
            <a:ext cx="5186362" cy="273307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11:34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34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耶弗他回米斯巴到了自己的家，不料，他女兒拿著鼓跳舞出來迎接他，是他獨生的，此外無兒無女。 </a:t>
            </a:r>
          </a:p>
          <a:p>
            <a:pPr marL="0" indent="0">
              <a:buNone/>
            </a:pPr>
            <a:r>
              <a:rPr lang="en-US" baseline="30000" dirty="0" smtClean="0"/>
              <a:t>34</a:t>
            </a:r>
            <a:r>
              <a:rPr lang="en-US" dirty="0" smtClean="0"/>
              <a:t> </a:t>
            </a:r>
            <a:r>
              <a:rPr lang="en-US" dirty="0" smtClean="0"/>
              <a:t>When </a:t>
            </a:r>
            <a:r>
              <a:rPr lang="en-US" dirty="0" err="1" smtClean="0"/>
              <a:t>Jephthah</a:t>
            </a:r>
            <a:r>
              <a:rPr lang="en-US" dirty="0" smtClean="0"/>
              <a:t> returned to his home in </a:t>
            </a:r>
            <a:r>
              <a:rPr lang="en-US" dirty="0" err="1" smtClean="0"/>
              <a:t>Mizpah</a:t>
            </a:r>
            <a:r>
              <a:rPr lang="en-US" dirty="0" smtClean="0"/>
              <a:t>, who should come out to meet him but his daughter, dancing to the sound of </a:t>
            </a:r>
            <a:r>
              <a:rPr lang="en-US" dirty="0" err="1" smtClean="0"/>
              <a:t>timbrels</a:t>
            </a:r>
            <a:r>
              <a:rPr lang="en-US" dirty="0" smtClean="0"/>
              <a:t>! She was an only child. Except for her he had neither son nor daughter.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204826"/>
            <a:ext cx="5186362" cy="268918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11:35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耶弗他看見她，就撕裂衣服，說：「哀哉！我的女兒啊，你使我甚是愁苦，叫我作難了；因為我已經向耶和華開口許願，不能挽回。」 </a:t>
            </a:r>
          </a:p>
          <a:p>
            <a:pPr marL="0" indent="0">
              <a:buNone/>
            </a:pPr>
            <a:r>
              <a:rPr lang="en-US" baseline="30000" dirty="0" smtClean="0"/>
              <a:t>35</a:t>
            </a:r>
            <a:r>
              <a:rPr lang="en-US" dirty="0" smtClean="0"/>
              <a:t> </a:t>
            </a:r>
            <a:r>
              <a:rPr lang="en-US" dirty="0" smtClean="0"/>
              <a:t>When he saw her, he tore his clothes and cried, “Oh no, my daughter! You have brought me down and I am devastated. I have made a vow to the </a:t>
            </a:r>
            <a:r>
              <a:rPr lang="en-US" cap="small" dirty="0" smtClean="0"/>
              <a:t>Lord</a:t>
            </a:r>
            <a:r>
              <a:rPr lang="en-US" dirty="0" smtClean="0"/>
              <a:t> that I cannot break.”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24358"/>
            <a:ext cx="5186362" cy="2769655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</a:t>
            </a:r>
            <a:r>
              <a:rPr lang="en-US" altLang="zh-TW" dirty="0" smtClean="0"/>
              <a:t>12:1,6</a:t>
            </a:r>
            <a:r>
              <a:rPr lang="zh-TW" altLang="en-US" dirty="0" smtClean="0"/>
              <a:t> </a:t>
            </a:r>
            <a:r>
              <a:rPr lang="en-US" altLang="zh-TW" baseline="30000" dirty="0" smtClean="0"/>
              <a:t>1</a:t>
            </a:r>
            <a:r>
              <a:rPr lang="zh-TW" altLang="en-US" dirty="0" smtClean="0"/>
              <a:t>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以法蓮人聚集，到了北方，對耶弗他說：「你去與亞捫人爭戰，為甚麼沒有招我們同去呢？我們必用火燒你和你的房屋。」 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…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那時以法蓮人被殺的有四萬二千人。</a:t>
            </a:r>
          </a:p>
          <a:p>
            <a:pPr marL="0" indent="0">
              <a:buNone/>
            </a:pP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Ephraimite</a:t>
            </a:r>
            <a:r>
              <a:rPr lang="en-US" dirty="0" smtClean="0"/>
              <a:t> forces were called out, and they crossed over to </a:t>
            </a:r>
            <a:r>
              <a:rPr lang="en-US" dirty="0" err="1" smtClean="0"/>
              <a:t>Zaphon</a:t>
            </a:r>
            <a:r>
              <a:rPr lang="en-US" dirty="0" smtClean="0"/>
              <a:t>. They said to </a:t>
            </a:r>
            <a:r>
              <a:rPr lang="en-US" dirty="0" err="1" smtClean="0"/>
              <a:t>Jephthah</a:t>
            </a:r>
            <a:r>
              <a:rPr lang="en-US" dirty="0" smtClean="0"/>
              <a:t>, “Why did you go to fight the Ammonites without calling us to go with you? We’re going to burn down your house over your head.” … Forty-two thousand </a:t>
            </a:r>
            <a:r>
              <a:rPr lang="en-US" dirty="0" err="1" smtClean="0"/>
              <a:t>Ephraimites</a:t>
            </a:r>
            <a:r>
              <a:rPr lang="en-US" dirty="0" smtClean="0"/>
              <a:t> were killed at that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219456"/>
            <a:ext cx="5186362" cy="26745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Judges 12:7 </a:t>
            </a:r>
          </a:p>
          <a:p>
            <a:pPr marL="0" indent="0">
              <a:buNone/>
            </a:pPr>
            <a:r>
              <a:rPr lang="en-US" baseline="30000" dirty="0" smtClean="0">
                <a:latin typeface="HanWang WeiBeiMedium-Gb5" pitchFamily="2" charset="-120"/>
                <a:ea typeface="HanWang WeiBeiMedium-Gb5" pitchFamily="2" charset="-120"/>
              </a:rPr>
              <a:t>7</a:t>
            </a:r>
            <a:r>
              <a:rPr 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耶弗他作以色列的士師六年。基列人耶弗他死了，葬在基列的一座城裏。 </a:t>
            </a:r>
          </a:p>
          <a:p>
            <a:pPr marL="0" indent="0">
              <a:buNone/>
            </a:pPr>
            <a:r>
              <a:rPr lang="en-US" baseline="30000" dirty="0" smtClean="0"/>
              <a:t>7</a:t>
            </a:r>
            <a:r>
              <a:rPr lang="en-US" dirty="0" smtClean="0"/>
              <a:t> </a:t>
            </a:r>
            <a:r>
              <a:rPr lang="en-US" dirty="0" err="1" smtClean="0"/>
              <a:t>Jephthah</a:t>
            </a:r>
            <a:r>
              <a:rPr lang="en-US" dirty="0" smtClean="0"/>
              <a:t> led Israel six years. Then </a:t>
            </a:r>
            <a:r>
              <a:rPr lang="en-US" dirty="0" err="1" smtClean="0"/>
              <a:t>Jephthah</a:t>
            </a:r>
            <a:r>
              <a:rPr lang="en-US" dirty="0" smtClean="0"/>
              <a:t> the </a:t>
            </a:r>
            <a:r>
              <a:rPr lang="en-US" dirty="0" err="1" smtClean="0"/>
              <a:t>Gileadite</a:t>
            </a:r>
            <a:r>
              <a:rPr lang="en-US" dirty="0" smtClean="0"/>
              <a:t> died and was buried in a town in Gilead.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130051"/>
            <a:ext cx="2593181" cy="278613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也都欺壓你們；你們哀求我，我也拯救你們脫離他們的手。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13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你們竟離棄我，事奉別神！所以我不再救你們了。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14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你們去哀求所選擇的神；你們遭遇急難的時候，讓他救你們吧！」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15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以色列人對耶和華說：「我們犯罪了，任憑你隨意待我們吧！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36503" y="35868"/>
            <a:ext cx="2952527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Arial Narrow" pitchFamily="34" charset="0"/>
              </a:rPr>
              <a:t>oppressed you and you cried to me for help, did I not save you from their hands? </a:t>
            </a:r>
            <a:r>
              <a:rPr lang="en-US" sz="1800" baseline="30000" dirty="0" smtClean="0">
                <a:latin typeface="Arial Narrow" pitchFamily="34" charset="0"/>
              </a:rPr>
              <a:t>13</a:t>
            </a:r>
            <a:r>
              <a:rPr lang="en-US" sz="1800" dirty="0" smtClean="0">
                <a:latin typeface="Arial Narrow" pitchFamily="34" charset="0"/>
              </a:rPr>
              <a:t> But you have forsaken me and served other gods, so I will no longer save you. </a:t>
            </a:r>
            <a:r>
              <a:rPr lang="en-US" sz="1800" baseline="30000" dirty="0" smtClean="0">
                <a:latin typeface="Arial Narrow" pitchFamily="34" charset="0"/>
              </a:rPr>
              <a:t>14</a:t>
            </a:r>
            <a:r>
              <a:rPr lang="en-US" sz="1800" dirty="0" smtClean="0">
                <a:latin typeface="Arial Narrow" pitchFamily="34" charset="0"/>
              </a:rPr>
              <a:t> Go and cry out to the gods you have chosen. Let them save you when you are in trouble!” </a:t>
            </a:r>
            <a:r>
              <a:rPr lang="en-US" sz="1800" baseline="30000" dirty="0" smtClean="0">
                <a:latin typeface="Arial Narrow" pitchFamily="34" charset="0"/>
              </a:rPr>
              <a:t>15</a:t>
            </a:r>
            <a:r>
              <a:rPr lang="en-US" sz="1800" dirty="0" smtClean="0">
                <a:latin typeface="Arial Narrow" pitchFamily="34" charset="0"/>
              </a:rPr>
              <a:t> But the Israelites said to the </a:t>
            </a:r>
            <a:r>
              <a:rPr lang="en-US" sz="1800" cap="small" dirty="0" smtClean="0">
                <a:latin typeface="Arial Narrow" pitchFamily="34" charset="0"/>
              </a:rPr>
              <a:t>Lord</a:t>
            </a:r>
            <a:r>
              <a:rPr lang="en-US" sz="1800" dirty="0" smtClean="0">
                <a:latin typeface="Arial Narrow" pitchFamily="34" charset="0"/>
              </a:rPr>
              <a:t>, “We have sinned. Do with us whatever you think best,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07" y="58043"/>
            <a:ext cx="2665189" cy="278613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只求你今日拯救我們。」 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16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以色列人就除掉他們中間的外邦神，事奉耶和華。耶和華因以色列人受的苦難，就心中擔憂。 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… 1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基列人耶弗他是個大能的勇士，是妓女的兒子。耶弗他是基列所生的。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2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基列的妻也生了幾個兒子，他妻所生的兒子長大了，就趕逐耶弗他，說：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36503" y="35868"/>
            <a:ext cx="2952527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Arial Narrow" pitchFamily="34" charset="0"/>
              </a:rPr>
              <a:t>but please rescue us now.” </a:t>
            </a:r>
            <a:r>
              <a:rPr lang="en-US" sz="1800" baseline="30000" dirty="0" smtClean="0">
                <a:latin typeface="Arial Narrow" pitchFamily="34" charset="0"/>
              </a:rPr>
              <a:t>16</a:t>
            </a:r>
            <a:r>
              <a:rPr lang="en-US" sz="1800" dirty="0" smtClean="0">
                <a:latin typeface="Arial Narrow" pitchFamily="34" charset="0"/>
              </a:rPr>
              <a:t> Then they got rid of the foreign gods among them and served the </a:t>
            </a:r>
            <a:r>
              <a:rPr lang="en-US" sz="1800" cap="small" dirty="0" smtClean="0">
                <a:latin typeface="Arial Narrow" pitchFamily="34" charset="0"/>
              </a:rPr>
              <a:t>Lord</a:t>
            </a:r>
            <a:r>
              <a:rPr lang="en-US" sz="1800" dirty="0" smtClean="0">
                <a:latin typeface="Arial Narrow" pitchFamily="34" charset="0"/>
              </a:rPr>
              <a:t>. And he could bear Israel’s misery no longer… </a:t>
            </a:r>
            <a:r>
              <a:rPr lang="en-US" sz="1800" baseline="30000" dirty="0" smtClean="0">
                <a:latin typeface="Arial Narrow" pitchFamily="34" charset="0"/>
              </a:rPr>
              <a:t>1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dirty="0" err="1" smtClean="0">
                <a:latin typeface="Arial Narrow" pitchFamily="34" charset="0"/>
              </a:rPr>
              <a:t>Jephthah</a:t>
            </a:r>
            <a:r>
              <a:rPr lang="en-US" sz="1800" dirty="0" smtClean="0">
                <a:latin typeface="Arial Narrow" pitchFamily="34" charset="0"/>
              </a:rPr>
              <a:t> the </a:t>
            </a:r>
            <a:r>
              <a:rPr lang="en-US" sz="1800" dirty="0" err="1" smtClean="0">
                <a:latin typeface="Arial Narrow" pitchFamily="34" charset="0"/>
              </a:rPr>
              <a:t>Gileadite</a:t>
            </a:r>
            <a:r>
              <a:rPr lang="en-US" sz="1800" dirty="0" smtClean="0">
                <a:latin typeface="Arial Narrow" pitchFamily="34" charset="0"/>
              </a:rPr>
              <a:t> was a mighty warrior. His father was Gilead; his mother was a prostitute. </a:t>
            </a:r>
            <a:r>
              <a:rPr lang="en-US" sz="1800" baseline="30000" dirty="0" smtClean="0">
                <a:latin typeface="Arial Narrow" pitchFamily="34" charset="0"/>
              </a:rPr>
              <a:t>2</a:t>
            </a:r>
            <a:r>
              <a:rPr lang="en-US" sz="1800" dirty="0" smtClean="0">
                <a:latin typeface="Arial Narrow" pitchFamily="34" charset="0"/>
              </a:rPr>
              <a:t> Gilead’s wife also bore him sons, and when they were grown up, they drove </a:t>
            </a:r>
            <a:r>
              <a:rPr lang="en-US" sz="1800" dirty="0" err="1" smtClean="0">
                <a:latin typeface="Arial Narrow" pitchFamily="34" charset="0"/>
              </a:rPr>
              <a:t>Jephthah</a:t>
            </a:r>
            <a:r>
              <a:rPr lang="en-US" sz="1800" dirty="0" smtClean="0">
                <a:latin typeface="Arial Narrow" pitchFamily="34" charset="0"/>
              </a:rPr>
              <a:t> away.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130051"/>
            <a:ext cx="2593181" cy="278613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「你不可在我們父家承受產業，因為你是妓女的兒子。」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耶弗他就逃避他的弟兄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…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亞捫人攻打以色列的時候，基列的長老到陀伯地去，要叫耶弗他回來；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對耶弗他說：「請你來作我們的元帥，我們好與亞捫人爭戰。」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…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11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於是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92487" y="35868"/>
            <a:ext cx="3096543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Arial Narrow" pitchFamily="34" charset="0"/>
              </a:rPr>
              <a:t>“You are not going to get any inheritance in our family,” they said, “because you are the son of another woman.” </a:t>
            </a:r>
            <a:r>
              <a:rPr lang="en-US" sz="1800" baseline="30000" dirty="0" smtClean="0">
                <a:latin typeface="Arial Narrow" pitchFamily="34" charset="0"/>
              </a:rPr>
              <a:t>3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So </a:t>
            </a:r>
            <a:r>
              <a:rPr lang="en-US" sz="1800" dirty="0" err="1" smtClean="0">
                <a:solidFill>
                  <a:srgbClr val="FFFF00"/>
                </a:solidFill>
                <a:latin typeface="Arial Narrow" pitchFamily="34" charset="0"/>
              </a:rPr>
              <a:t>Jephthah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fled from his brothers … when the Ammonites were fighting against Israel,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5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the elders of Gilead went to get </a:t>
            </a:r>
            <a:r>
              <a:rPr lang="en-US" sz="1800" dirty="0" err="1" smtClean="0">
                <a:solidFill>
                  <a:srgbClr val="FFFF00"/>
                </a:solidFill>
                <a:latin typeface="Arial Narrow" pitchFamily="34" charset="0"/>
              </a:rPr>
              <a:t>Jephthah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from the land of </a:t>
            </a:r>
            <a:r>
              <a:rPr lang="en-US" sz="1800" dirty="0" err="1" smtClean="0">
                <a:solidFill>
                  <a:srgbClr val="FFFF00"/>
                </a:solidFill>
                <a:latin typeface="Arial Narrow" pitchFamily="34" charset="0"/>
              </a:rPr>
              <a:t>Tob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.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6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“Come,” they said, “be our commander, so we can fight the Ammonites.”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… 11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So </a:t>
            </a:r>
            <a:r>
              <a:rPr lang="en-US" sz="1800" dirty="0" err="1" smtClean="0">
                <a:solidFill>
                  <a:srgbClr val="FFFF00"/>
                </a:solidFill>
                <a:latin typeface="Arial Narrow" pitchFamily="34" charset="0"/>
              </a:rPr>
              <a:t>Jephthah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went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130051"/>
            <a:ext cx="2593181" cy="278613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耶弗他同基列的長老回去，百姓就立耶弗他作領袖、作元帥。耶弗他在米斯巴將自己的一切話陳明在耶和華面前。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… 29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耶和華的靈降在耶弗他身上，他就經過基列和瑪拿西，來到基列的米斯巴，又從米斯巴來到亞捫人那裏。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 30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耶弗他就向耶和華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92487" y="35868"/>
            <a:ext cx="3096543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with the elders of Gilead, and the people made him head and commander over them. And he repeated all his words before the </a:t>
            </a:r>
            <a:r>
              <a:rPr lang="en-US" sz="1800" cap="small" dirty="0" smtClean="0">
                <a:solidFill>
                  <a:srgbClr val="FFFF00"/>
                </a:solidFill>
                <a:latin typeface="Arial Narrow" pitchFamily="34" charset="0"/>
              </a:rPr>
              <a:t>Lord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in </a:t>
            </a:r>
            <a:r>
              <a:rPr lang="en-US" sz="1800" dirty="0" err="1" smtClean="0">
                <a:solidFill>
                  <a:srgbClr val="FFFF00"/>
                </a:solidFill>
                <a:latin typeface="Arial Narrow" pitchFamily="34" charset="0"/>
              </a:rPr>
              <a:t>Mizpah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.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… 29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Then the Spirit of the </a:t>
            </a:r>
            <a:r>
              <a:rPr lang="en-US" sz="1800" cap="small" dirty="0" smtClean="0">
                <a:solidFill>
                  <a:srgbClr val="FFFF00"/>
                </a:solidFill>
                <a:latin typeface="Arial Narrow" pitchFamily="34" charset="0"/>
              </a:rPr>
              <a:t>Lord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came on </a:t>
            </a:r>
            <a:r>
              <a:rPr lang="en-US" sz="1800" dirty="0" err="1" smtClean="0">
                <a:solidFill>
                  <a:srgbClr val="FFFF00"/>
                </a:solidFill>
                <a:latin typeface="Arial Narrow" pitchFamily="34" charset="0"/>
              </a:rPr>
              <a:t>Jephthah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. He crossed Gilead and Manasseh, passed through </a:t>
            </a:r>
            <a:r>
              <a:rPr lang="en-US" sz="1800" dirty="0" err="1" smtClean="0">
                <a:solidFill>
                  <a:srgbClr val="FFFF00"/>
                </a:solidFill>
                <a:latin typeface="Arial Narrow" pitchFamily="34" charset="0"/>
              </a:rPr>
              <a:t>Mizpah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of Gilead, and from there he advanced against the Ammonites.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30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And </a:t>
            </a:r>
            <a:r>
              <a:rPr lang="en-US" sz="1800" dirty="0" err="1" smtClean="0">
                <a:solidFill>
                  <a:srgbClr val="FFFF00"/>
                </a:solidFill>
                <a:latin typeface="Arial Narrow" pitchFamily="34" charset="0"/>
              </a:rPr>
              <a:t>Jephthah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made a vow to the </a:t>
            </a:r>
            <a:endParaRPr lang="en-US" sz="1800" kern="0" dirty="0" smtClean="0">
              <a:solidFill>
                <a:srgbClr val="FFFF00"/>
              </a:solidFill>
            </a:endParaRPr>
          </a:p>
          <a:p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130051"/>
            <a:ext cx="2593181" cy="278613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許願，說：「你若將亞捫人交在我手中，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31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我從亞捫人那裏平平安安回來的時候，無論甚麼人，先從我家門出來迎接我，就必歸你，我也必將他獻上為燔祭。」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於是耶弗他往亞捫人那裏去，與他們爭戰；耶和華將他們交在他手中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92487" y="35868"/>
            <a:ext cx="3096543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cap="small" dirty="0" smtClean="0">
                <a:solidFill>
                  <a:srgbClr val="FFFF00"/>
                </a:solidFill>
                <a:latin typeface="Arial Narrow" pitchFamily="34" charset="0"/>
              </a:rPr>
              <a:t>Lord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: “If you give the Ammonites into my hands,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31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whatever comes out of the door of my house to meet me when I return in triumph from the Ammonites will be the </a:t>
            </a:r>
            <a:r>
              <a:rPr lang="en-US" sz="1800" cap="small" dirty="0" smtClean="0">
                <a:solidFill>
                  <a:srgbClr val="FFFF00"/>
                </a:solidFill>
                <a:latin typeface="Arial Narrow" pitchFamily="34" charset="0"/>
              </a:rPr>
              <a:t>Lord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’s, and I will sacrifice it as a burnt offering.”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32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Then </a:t>
            </a:r>
            <a:r>
              <a:rPr lang="en-US" sz="1800" dirty="0" err="1" smtClean="0">
                <a:solidFill>
                  <a:srgbClr val="FFFF00"/>
                </a:solidFill>
                <a:latin typeface="Arial Narrow" pitchFamily="34" charset="0"/>
              </a:rPr>
              <a:t>Jephthah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went over to fight the Ammonites, and the </a:t>
            </a:r>
            <a:r>
              <a:rPr lang="en-US" sz="1800" cap="small" dirty="0" smtClean="0">
                <a:solidFill>
                  <a:srgbClr val="FFFF00"/>
                </a:solidFill>
                <a:latin typeface="Arial Narrow" pitchFamily="34" charset="0"/>
              </a:rPr>
              <a:t>Lord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gave them into his hands…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130051"/>
            <a:ext cx="2593181" cy="27861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34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耶弗他回米斯巴到了自己的家，不料，他女兒拿著鼓跳舞出來迎接他，是他獨生的，此外無兒無女。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耶弗他看見她，就撕裂衣服，說：「哀哉！我的女兒啊，你使我甚是愁苦，叫我作難了；因為我已經向耶和華開口許願，不能挽回。」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20479" y="58043"/>
            <a:ext cx="3240559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34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When </a:t>
            </a:r>
            <a:r>
              <a:rPr lang="en-US" sz="1800" dirty="0" err="1" smtClean="0">
                <a:solidFill>
                  <a:srgbClr val="FFFF00"/>
                </a:solidFill>
                <a:latin typeface="Arial Narrow" pitchFamily="34" charset="0"/>
              </a:rPr>
              <a:t>Jephthah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returned to his home in </a:t>
            </a:r>
            <a:r>
              <a:rPr lang="en-US" sz="1800" dirty="0" err="1" smtClean="0">
                <a:solidFill>
                  <a:srgbClr val="FFFF00"/>
                </a:solidFill>
                <a:latin typeface="Arial Narrow" pitchFamily="34" charset="0"/>
              </a:rPr>
              <a:t>Mizpah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, who should come out to meet him but his daughter, dancing to the sound of </a:t>
            </a:r>
            <a:r>
              <a:rPr lang="en-US" sz="1800" dirty="0" err="1" smtClean="0">
                <a:solidFill>
                  <a:srgbClr val="FFFF00"/>
                </a:solidFill>
                <a:latin typeface="Arial Narrow" pitchFamily="34" charset="0"/>
              </a:rPr>
              <a:t>timbrels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! She was an only child. Except for her he had neither son nor daughter.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35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When he saw her, he tore his clothes and cried, “Oh no, my daughter! You have brought me down and I am devastated. I have made a vow to the </a:t>
            </a:r>
            <a:r>
              <a:rPr lang="en-US" sz="1800" cap="small" dirty="0" smtClean="0">
                <a:solidFill>
                  <a:srgbClr val="FFFF00"/>
                </a:solidFill>
                <a:latin typeface="Arial Narrow" pitchFamily="34" charset="0"/>
              </a:rPr>
              <a:t>Lord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that I cannot break.”</a:t>
            </a:r>
          </a:p>
          <a:p>
            <a:pPr marL="193675" marR="0" lvl="0" indent="-193675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130051"/>
            <a:ext cx="2593181" cy="27861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… 39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兩月已滿，她回到父親那裏，父親就照所許的願向她行了。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36503" y="35868"/>
            <a:ext cx="2952527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… 39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After the two months, she returned to her father, and he did to her as he had vowed.</a:t>
            </a:r>
          </a:p>
          <a:p>
            <a:pPr marL="193675" marR="0" lvl="0" indent="-193675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97110</TotalTime>
  <Words>3192</Words>
  <Application>Microsoft Office PowerPoint</Application>
  <PresentationFormat>Custom</PresentationFormat>
  <Paragraphs>106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Diseño predeterminado</vt:lpstr>
      <vt:lpstr>士師記 Judges 10:6–11:40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耶弗他</vt:lpstr>
      <vt:lpstr>Slide 11</vt:lpstr>
      <vt:lpstr>半心人的下場  The End of A Half-Hearted Person</vt:lpstr>
      <vt:lpstr>1. 做半心人的原因 The Reason to Be a Half-Hearted Person</vt:lpstr>
      <vt:lpstr>Slide 14</vt:lpstr>
      <vt:lpstr>Slide 15</vt:lpstr>
      <vt:lpstr>2. 半心人的宗教觀  The Religious View of a Half-Hearted Person</vt:lpstr>
      <vt:lpstr>Slide 17</vt:lpstr>
      <vt:lpstr>Slide 18</vt:lpstr>
      <vt:lpstr>Slide 19</vt:lpstr>
      <vt:lpstr>3. 半心人的下場  The End of a Half-Hearted Person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Windows User</cp:lastModifiedBy>
  <cp:revision>2015</cp:revision>
  <dcterms:created xsi:type="dcterms:W3CDTF">2010-05-23T14:28:12Z</dcterms:created>
  <dcterms:modified xsi:type="dcterms:W3CDTF">2017-12-09T16:51:40Z</dcterms:modified>
</cp:coreProperties>
</file>