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77" r:id="rId3"/>
    <p:sldId id="256" r:id="rId4"/>
    <p:sldId id="266" r:id="rId5"/>
    <p:sldId id="278" r:id="rId6"/>
    <p:sldId id="279" r:id="rId7"/>
    <p:sldId id="280" r:id="rId8"/>
    <p:sldId id="281" r:id="rId9"/>
    <p:sldId id="282" r:id="rId10"/>
    <p:sldId id="283" r:id="rId11"/>
    <p:sldId id="284" r:id="rId12"/>
    <p:sldId id="285" r:id="rId13"/>
    <p:sldId id="28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
        <p:nvSpPr>
          <p:cNvPr id="10" name="Rectangle 9"/>
          <p:cNvSpPr/>
          <p:nvPr/>
        </p:nvSpPr>
        <p:spPr bwMode="invGray">
          <a:xfrm>
            <a:off x="0" y="384625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2/4/2018</a:t>
            </a:fld>
            <a:endParaRPr lang="en-US"/>
          </a:p>
        </p:txBody>
      </p:sp>
      <p:sp>
        <p:nvSpPr>
          <p:cNvPr id="5" name="Footer Placeholder 4"/>
          <p:cNvSpPr>
            <a:spLocks noGrp="1"/>
          </p:cNvSpPr>
          <p:nvPr>
            <p:ph type="ftr" sz="quarter" idx="11"/>
          </p:nvPr>
        </p:nvSpPr>
        <p:spPr>
          <a:xfrm>
            <a:off x="2640597" y="4783094"/>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5F53A-5A82-4D94-A785-3C953BD1D59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5F53A-5A82-4D94-A785-3C953BD1D595}"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A5F53A-5A82-4D94-A785-3C953BD1D595}"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5F53A-5A82-4D94-A785-3C953BD1D595}"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F53A-5A82-4D94-A785-3C953BD1D595}"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3"/>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5F53A-5A82-4D94-A785-3C953BD1D595}"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6DA5F53A-5A82-4D94-A785-3C953BD1D595}" type="datetimeFigureOut">
              <a:rPr lang="en-US" smtClean="0"/>
              <a:t>2/4/2018</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205B7077-9E30-4336-93FD-B07056269F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3"/>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DA5F53A-5A82-4D94-A785-3C953BD1D595}" type="datetimeFigureOut">
              <a:rPr lang="en-US" smtClean="0"/>
              <a:t>2/4/2018</a:t>
            </a:fld>
            <a:endParaRPr lang="en-US"/>
          </a:p>
        </p:txBody>
      </p:sp>
      <p:sp>
        <p:nvSpPr>
          <p:cNvPr id="5" name="Footer Placeholder 4"/>
          <p:cNvSpPr>
            <a:spLocks noGrp="1"/>
          </p:cNvSpPr>
          <p:nvPr>
            <p:ph type="ftr" sz="quarter" idx="3"/>
          </p:nvPr>
        </p:nvSpPr>
        <p:spPr>
          <a:xfrm>
            <a:off x="2640596"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5B7077-9E30-4336-93FD-B07056269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2:20-23</a:t>
            </a:r>
            <a:endParaRPr lang="en-US" sz="2800" dirty="0">
              <a:solidFill>
                <a:schemeClr val="bg1"/>
              </a:solidFill>
            </a:endParaRPr>
          </a:p>
        </p:txBody>
      </p:sp>
      <p:sp>
        <p:nvSpPr>
          <p:cNvPr id="6" name="Rectangle 5"/>
          <p:cNvSpPr/>
          <p:nvPr/>
        </p:nvSpPr>
        <p:spPr>
          <a:xfrm>
            <a:off x="113441" y="1047750"/>
            <a:ext cx="4343400" cy="2246769"/>
          </a:xfrm>
          <a:prstGeom prst="rect">
            <a:avLst/>
          </a:prstGeom>
        </p:spPr>
        <p:txBody>
          <a:bodyPr wrap="square">
            <a:spAutoFit/>
          </a:bodyPr>
          <a:lstStyle/>
          <a:p>
            <a:r>
              <a:rPr lang="en-US" sz="2000" i="1" dirty="0">
                <a:solidFill>
                  <a:srgbClr val="FFFF00"/>
                </a:solidFill>
              </a:rPr>
              <a:t>“Praise be to the name of God for ever and ever; </a:t>
            </a:r>
          </a:p>
          <a:p>
            <a:r>
              <a:rPr lang="en-US" sz="2000" i="1" dirty="0">
                <a:solidFill>
                  <a:srgbClr val="FFFF00"/>
                </a:solidFill>
              </a:rPr>
              <a:t>wisdom and power are his. </a:t>
            </a:r>
          </a:p>
          <a:p>
            <a:r>
              <a:rPr lang="en-US" sz="2000" i="1" baseline="30000" dirty="0">
                <a:solidFill>
                  <a:srgbClr val="FFFF00"/>
                </a:solidFill>
              </a:rPr>
              <a:t>21 </a:t>
            </a:r>
            <a:r>
              <a:rPr lang="en-US" sz="2000" i="1" dirty="0">
                <a:solidFill>
                  <a:srgbClr val="FFFF00"/>
                </a:solidFill>
              </a:rPr>
              <a:t>He changes times and seasons; </a:t>
            </a:r>
          </a:p>
          <a:p>
            <a:r>
              <a:rPr lang="en-US" sz="2000" i="1" dirty="0">
                <a:solidFill>
                  <a:srgbClr val="FFFF00"/>
                </a:solidFill>
              </a:rPr>
              <a:t>he deposes kings and raises up others. </a:t>
            </a:r>
          </a:p>
          <a:p>
            <a:r>
              <a:rPr lang="en-US" sz="2000" i="1" dirty="0">
                <a:solidFill>
                  <a:srgbClr val="FFFF00"/>
                </a:solidFill>
              </a:rPr>
              <a:t>He gives wisdom to the wise </a:t>
            </a:r>
          </a:p>
          <a:p>
            <a:r>
              <a:rPr lang="en-US" sz="2000" i="1" dirty="0">
                <a:solidFill>
                  <a:srgbClr val="FFFF00"/>
                </a:solidFill>
              </a:rPr>
              <a:t>and knowledge to the discerning. </a:t>
            </a:r>
          </a:p>
        </p:txBody>
      </p:sp>
      <p:sp>
        <p:nvSpPr>
          <p:cNvPr id="7" name="Rectangle 6"/>
          <p:cNvSpPr/>
          <p:nvPr/>
        </p:nvSpPr>
        <p:spPr>
          <a:xfrm>
            <a:off x="4419600" y="1201638"/>
            <a:ext cx="4495800" cy="1938992"/>
          </a:xfrm>
          <a:prstGeom prst="rect">
            <a:avLst/>
          </a:prstGeom>
        </p:spPr>
        <p:txBody>
          <a:bodyPr wrap="square">
            <a:spAutoFit/>
          </a:bodyPr>
          <a:lstStyle/>
          <a:p>
            <a:r>
              <a:rPr lang="zh-CN" altLang="en-US" sz="2400" dirty="0">
                <a:solidFill>
                  <a:schemeClr val="bg1"/>
                </a:solidFill>
                <a:latin typeface="DFKai-SB" panose="03000509000000000000" pitchFamily="65" charset="-120"/>
                <a:ea typeface="DFKai-SB" panose="03000509000000000000" pitchFamily="65" charset="-120"/>
              </a:rPr>
              <a:t>神的名是应当称颂的！从亘古直到永远，因为智慧能力都属乎他。</a:t>
            </a:r>
            <a:r>
              <a:rPr lang="en-US" sz="2400" dirty="0">
                <a:solidFill>
                  <a:schemeClr val="bg1"/>
                </a:solidFill>
                <a:latin typeface="DFKai-SB" panose="03000509000000000000" pitchFamily="65" charset="-120"/>
                <a:ea typeface="DFKai-SB" panose="03000509000000000000" pitchFamily="65" charset="-120"/>
              </a:rPr>
              <a:t>21 </a:t>
            </a:r>
            <a:r>
              <a:rPr lang="zh-CN" altLang="en-US" sz="2400" dirty="0">
                <a:solidFill>
                  <a:schemeClr val="bg1"/>
                </a:solidFill>
                <a:latin typeface="DFKai-SB" panose="03000509000000000000" pitchFamily="65" charset="-120"/>
                <a:ea typeface="DFKai-SB" panose="03000509000000000000" pitchFamily="65" charset="-120"/>
              </a:rPr>
              <a:t>他改变时候、日期，废王，立王，将智慧赐与智慧人，将知识赐与聪明人</a:t>
            </a:r>
            <a:r>
              <a:rPr lang="zh-CN" altLang="en-US" sz="2400" dirty="0" smtClean="0">
                <a:solidFill>
                  <a:schemeClr val="bg1"/>
                </a:solidFill>
                <a:latin typeface="DFKai-SB" panose="03000509000000000000" pitchFamily="65" charset="-120"/>
                <a:ea typeface="DFKai-SB" panose="03000509000000000000" pitchFamily="65" charset="-120"/>
              </a:rPr>
              <a:t>。</a:t>
            </a:r>
            <a:endParaRPr lang="zh-CN" alt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1682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647426"/>
          </a:xfrm>
          <a:prstGeom prst="rect">
            <a:avLst/>
          </a:prstGeom>
        </p:spPr>
        <p:txBody>
          <a:bodyPr wrap="square">
            <a:spAutoFit/>
          </a:bodyPr>
          <a:lstStyle/>
          <a:p>
            <a:r>
              <a:rPr lang="en-US" sz="2400" i="1" dirty="0">
                <a:solidFill>
                  <a:schemeClr val="bg1"/>
                </a:solidFill>
              </a:rPr>
              <a:t>Daniel 2:37–38 </a:t>
            </a:r>
            <a:r>
              <a:rPr lang="en-US" sz="2400" i="1" dirty="0" smtClean="0">
                <a:solidFill>
                  <a:schemeClr val="bg1"/>
                </a:solidFill>
              </a:rPr>
              <a:t> </a:t>
            </a:r>
            <a:endParaRPr lang="en-US" sz="2400" i="1" dirty="0">
              <a:solidFill>
                <a:schemeClr val="bg1"/>
              </a:solidFill>
            </a:endParaRPr>
          </a:p>
          <a:p>
            <a:endParaRPr lang="en-US" sz="2400" i="1" baseline="30000" dirty="0" smtClean="0">
              <a:solidFill>
                <a:schemeClr val="bg1"/>
              </a:solidFill>
            </a:endParaRPr>
          </a:p>
          <a:p>
            <a:r>
              <a:rPr lang="en-US" sz="2400" i="1" baseline="30000" dirty="0" smtClean="0">
                <a:solidFill>
                  <a:schemeClr val="bg1"/>
                </a:solidFill>
              </a:rPr>
              <a:t>37</a:t>
            </a:r>
            <a:r>
              <a:rPr lang="en-US" sz="2400" i="1" baseline="30000" dirty="0">
                <a:solidFill>
                  <a:schemeClr val="bg1"/>
                </a:solidFill>
              </a:rPr>
              <a:t> </a:t>
            </a:r>
            <a:r>
              <a:rPr lang="en-US" sz="2400" i="1" dirty="0">
                <a:solidFill>
                  <a:schemeClr val="bg1"/>
                </a:solidFill>
              </a:rPr>
              <a:t>Your Majesty, you are the king of kings. The God of heaven has given you dominion and power and might and glory; </a:t>
            </a:r>
            <a:r>
              <a:rPr lang="en-US" sz="2400" i="1" baseline="30000" dirty="0">
                <a:solidFill>
                  <a:schemeClr val="bg1"/>
                </a:solidFill>
              </a:rPr>
              <a:t>38 </a:t>
            </a:r>
            <a:r>
              <a:rPr lang="en-US" sz="2400" i="1" dirty="0">
                <a:solidFill>
                  <a:schemeClr val="bg1"/>
                </a:solidFill>
              </a:rPr>
              <a:t>in your hands he has placed all mankind and the beasts of the field and the birds in the sky. Wherever they live, he has made you ruler over them all. You are that head of gold. </a:t>
            </a:r>
            <a:endParaRPr lang="en-US" sz="2400" i="1" dirty="0" smtClean="0">
              <a:solidFill>
                <a:schemeClr val="bg1"/>
              </a:solidFill>
            </a:endParaRPr>
          </a:p>
          <a:p>
            <a:endParaRPr lang="en-US" sz="2400" i="1" dirty="0" smtClean="0">
              <a:solidFill>
                <a:schemeClr val="bg1"/>
              </a:solidFill>
            </a:endParaRPr>
          </a:p>
          <a:p>
            <a:r>
              <a:rPr lang="en-US" sz="2800" baseline="30000" dirty="0" smtClean="0">
                <a:solidFill>
                  <a:schemeClr val="bg1"/>
                </a:solidFill>
                <a:latin typeface="DFKai-SB" panose="03000509000000000000" pitchFamily="65" charset="-120"/>
                <a:ea typeface="DFKai-SB" panose="03000509000000000000" pitchFamily="65" charset="-120"/>
              </a:rPr>
              <a:t>37</a:t>
            </a:r>
            <a:r>
              <a:rPr 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王啊，你是诸王之王。天上的　神已将国度、权柄、能力、尊荣都赐给你。</a:t>
            </a:r>
            <a:r>
              <a:rPr lang="en-US" sz="2800" baseline="30000" dirty="0">
                <a:solidFill>
                  <a:schemeClr val="bg1"/>
                </a:solidFill>
                <a:latin typeface="DFKai-SB" panose="03000509000000000000" pitchFamily="65" charset="-120"/>
                <a:ea typeface="DFKai-SB" panose="03000509000000000000" pitchFamily="65" charset="-120"/>
              </a:rPr>
              <a:t>38</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凡世人所住之地的走兽，并天空的飞鸟，他都交付你手，使你掌管这一切。你就是那金头。</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39937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298613"/>
          </a:xfrm>
          <a:prstGeom prst="rect">
            <a:avLst/>
          </a:prstGeom>
        </p:spPr>
        <p:txBody>
          <a:bodyPr wrap="square">
            <a:spAutoFit/>
          </a:bodyPr>
          <a:lstStyle/>
          <a:p>
            <a:r>
              <a:rPr lang="en-US" sz="2000" i="1" dirty="0">
                <a:solidFill>
                  <a:schemeClr val="bg1"/>
                </a:solidFill>
              </a:rPr>
              <a:t>Daniel </a:t>
            </a:r>
            <a:r>
              <a:rPr lang="en-US" sz="2000" i="1" dirty="0" smtClean="0">
                <a:solidFill>
                  <a:schemeClr val="bg1"/>
                </a:solidFill>
              </a:rPr>
              <a:t>2:34–35</a:t>
            </a:r>
            <a:endParaRPr lang="en-US" sz="2000" i="1" dirty="0">
              <a:solidFill>
                <a:schemeClr val="bg1"/>
              </a:solidFill>
            </a:endParaRPr>
          </a:p>
          <a:p>
            <a:endParaRPr lang="en-US" sz="2000" i="1" baseline="30000" dirty="0" smtClean="0">
              <a:solidFill>
                <a:schemeClr val="bg1"/>
              </a:solidFill>
            </a:endParaRPr>
          </a:p>
          <a:p>
            <a:r>
              <a:rPr lang="en-US" sz="2000" i="1" dirty="0">
                <a:solidFill>
                  <a:schemeClr val="bg1"/>
                </a:solidFill>
              </a:rPr>
              <a:t>34 As you looked, a stone was cut out by no human hand, and it struck the image on its feet of iron and clay, and broke them in pieces. 35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filled the whole earth</a:t>
            </a:r>
            <a:r>
              <a:rPr lang="en-US" sz="2000" i="1" dirty="0" smtClean="0">
                <a:solidFill>
                  <a:schemeClr val="bg1"/>
                </a:solidFill>
              </a:rPr>
              <a:t>.</a:t>
            </a:r>
          </a:p>
          <a:p>
            <a:endParaRPr lang="en-US" sz="2400" dirty="0">
              <a:solidFill>
                <a:schemeClr val="bg1"/>
              </a:solidFill>
              <a:latin typeface="DFKai-SB" panose="03000509000000000000" pitchFamily="65" charset="-120"/>
              <a:ea typeface="DFKai-SB" panose="03000509000000000000" pitchFamily="65" charset="-120"/>
            </a:endParaRPr>
          </a:p>
          <a:p>
            <a:r>
              <a:rPr lang="en-US" sz="2400" baseline="30000" dirty="0">
                <a:solidFill>
                  <a:schemeClr val="bg1"/>
                </a:solidFill>
                <a:latin typeface="DFKai-SB" panose="03000509000000000000" pitchFamily="65" charset="-120"/>
                <a:ea typeface="DFKai-SB" panose="03000509000000000000" pitchFamily="65" charset="-120"/>
              </a:rPr>
              <a:t>34</a:t>
            </a:r>
            <a:r>
              <a:rPr lang="en-US" sz="24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你观看，见有一块非人手凿出来的石头打在这像半铁半泥的脚上，把脚砸碎；</a:t>
            </a:r>
            <a:r>
              <a:rPr lang="en-US" sz="2400" baseline="30000" dirty="0">
                <a:solidFill>
                  <a:schemeClr val="bg1"/>
                </a:solidFill>
                <a:latin typeface="DFKai-SB" panose="03000509000000000000" pitchFamily="65" charset="-120"/>
                <a:ea typeface="DFKai-SB" panose="03000509000000000000" pitchFamily="65" charset="-120"/>
              </a:rPr>
              <a:t>35</a:t>
            </a:r>
            <a:r>
              <a:rPr lang="en-US" sz="24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于是金、银、铜、铁、泥都一同砸得粉碎，成如夏天禾场上的糠秕，被风吹散，无处可寻。打碎这像的石头变成一座大山，充满天下。</a:t>
            </a:r>
            <a:endParaRPr 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5429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4152900" cy="3970318"/>
          </a:xfrm>
          <a:prstGeom prst="rect">
            <a:avLst/>
          </a:prstGeom>
        </p:spPr>
        <p:txBody>
          <a:bodyPr wrap="square">
            <a:spAutoFit/>
          </a:bodyPr>
          <a:lstStyle/>
          <a:p>
            <a:r>
              <a:rPr lang="en-US" i="1" dirty="0">
                <a:solidFill>
                  <a:schemeClr val="bg1"/>
                </a:solidFill>
              </a:rPr>
              <a:t>Revelation 18:2–3 </a:t>
            </a:r>
          </a:p>
          <a:p>
            <a:endParaRPr lang="en-US" i="1" dirty="0">
              <a:solidFill>
                <a:schemeClr val="bg1"/>
              </a:solidFill>
            </a:endParaRPr>
          </a:p>
          <a:p>
            <a:r>
              <a:rPr lang="en-US" i="1" baseline="30000" dirty="0" smtClean="0">
                <a:solidFill>
                  <a:schemeClr val="bg1"/>
                </a:solidFill>
              </a:rPr>
              <a:t>2</a:t>
            </a:r>
            <a:r>
              <a:rPr lang="en-US" i="1" baseline="30000" dirty="0">
                <a:solidFill>
                  <a:schemeClr val="bg1"/>
                </a:solidFill>
              </a:rPr>
              <a:t> </a:t>
            </a:r>
            <a:r>
              <a:rPr lang="en-US" i="1" dirty="0" smtClean="0">
                <a:solidFill>
                  <a:schemeClr val="bg1"/>
                </a:solidFill>
              </a:rPr>
              <a:t>…“</a:t>
            </a:r>
            <a:r>
              <a:rPr lang="en-US" i="1" dirty="0">
                <a:solidFill>
                  <a:schemeClr val="bg1"/>
                </a:solidFill>
              </a:rPr>
              <a:t> ‘Fallen! Fallen is Babylon the Great!’  </a:t>
            </a:r>
          </a:p>
          <a:p>
            <a:r>
              <a:rPr lang="en-US" i="1" dirty="0">
                <a:solidFill>
                  <a:schemeClr val="bg1"/>
                </a:solidFill>
              </a:rPr>
              <a:t>She has become a dwelling for demons </a:t>
            </a:r>
          </a:p>
          <a:p>
            <a:r>
              <a:rPr lang="en-US" i="1" dirty="0">
                <a:solidFill>
                  <a:schemeClr val="bg1"/>
                </a:solidFill>
              </a:rPr>
              <a:t>and a haunt for every impure spirit, </a:t>
            </a:r>
          </a:p>
          <a:p>
            <a:r>
              <a:rPr lang="en-US" i="1" dirty="0">
                <a:solidFill>
                  <a:schemeClr val="bg1"/>
                </a:solidFill>
              </a:rPr>
              <a:t>a haunt for every unclean bird, </a:t>
            </a:r>
          </a:p>
          <a:p>
            <a:r>
              <a:rPr lang="en-US" i="1" dirty="0">
                <a:solidFill>
                  <a:schemeClr val="bg1"/>
                </a:solidFill>
              </a:rPr>
              <a:t>a haunt for every unclean and detestable animal. </a:t>
            </a:r>
          </a:p>
          <a:p>
            <a:r>
              <a:rPr lang="en-US" i="1" baseline="30000" dirty="0">
                <a:solidFill>
                  <a:schemeClr val="bg1"/>
                </a:solidFill>
              </a:rPr>
              <a:t>3 </a:t>
            </a:r>
            <a:r>
              <a:rPr lang="en-US" i="1" dirty="0">
                <a:solidFill>
                  <a:schemeClr val="bg1"/>
                </a:solidFill>
              </a:rPr>
              <a:t>For all the nations have drunk </a:t>
            </a:r>
          </a:p>
          <a:p>
            <a:r>
              <a:rPr lang="en-US" i="1" dirty="0">
                <a:solidFill>
                  <a:schemeClr val="bg1"/>
                </a:solidFill>
              </a:rPr>
              <a:t>the maddening wine of her adulteries. </a:t>
            </a:r>
          </a:p>
          <a:p>
            <a:r>
              <a:rPr lang="en-US" i="1" dirty="0">
                <a:solidFill>
                  <a:schemeClr val="bg1"/>
                </a:solidFill>
              </a:rPr>
              <a:t>The kings of the earth committed adultery with her, </a:t>
            </a:r>
          </a:p>
          <a:p>
            <a:r>
              <a:rPr lang="en-US" i="1" dirty="0">
                <a:solidFill>
                  <a:schemeClr val="bg1"/>
                </a:solidFill>
              </a:rPr>
              <a:t>and the merchants of the earth grew rich from her excessive luxuries.” </a:t>
            </a:r>
            <a:r>
              <a:rPr lang="en-US" dirty="0">
                <a:solidFill>
                  <a:schemeClr val="bg1"/>
                </a:solidFill>
              </a:rPr>
              <a:t> </a:t>
            </a:r>
          </a:p>
        </p:txBody>
      </p:sp>
      <p:sp>
        <p:nvSpPr>
          <p:cNvPr id="2" name="Rectangle 1"/>
          <p:cNvSpPr/>
          <p:nvPr/>
        </p:nvSpPr>
        <p:spPr>
          <a:xfrm>
            <a:off x="4724400" y="361950"/>
            <a:ext cx="4270924" cy="3416320"/>
          </a:xfrm>
          <a:prstGeom prst="rect">
            <a:avLst/>
          </a:prstGeom>
        </p:spPr>
        <p:txBody>
          <a:bodyPr wrap="square">
            <a:spAutoFit/>
          </a:bodyPr>
          <a:lstStyle/>
          <a:p>
            <a:r>
              <a:rPr lang="zh-CN" altLang="en-US" sz="2400" dirty="0" smtClean="0">
                <a:solidFill>
                  <a:schemeClr val="bg1"/>
                </a:solidFill>
                <a:latin typeface="DFKai-SB" panose="03000509000000000000" pitchFamily="65" charset="-120"/>
                <a:ea typeface="DFKai-SB" panose="03000509000000000000" pitchFamily="65" charset="-120"/>
              </a:rPr>
              <a:t>巴</a:t>
            </a:r>
            <a:r>
              <a:rPr lang="zh-CN" altLang="en-US" sz="2400" dirty="0">
                <a:solidFill>
                  <a:schemeClr val="bg1"/>
                </a:solidFill>
                <a:latin typeface="DFKai-SB" panose="03000509000000000000" pitchFamily="65" charset="-120"/>
                <a:ea typeface="DFKai-SB" panose="03000509000000000000" pitchFamily="65" charset="-120"/>
              </a:rPr>
              <a:t>比伦大城倾倒了！倾倒了！</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成</a:t>
            </a:r>
            <a:r>
              <a:rPr lang="zh-CN" altLang="en-US" sz="2400" dirty="0">
                <a:solidFill>
                  <a:schemeClr val="bg1"/>
                </a:solidFill>
                <a:latin typeface="DFKai-SB" panose="03000509000000000000" pitchFamily="65" charset="-120"/>
                <a:ea typeface="DFKai-SB" panose="03000509000000000000" pitchFamily="65" charset="-120"/>
              </a:rPr>
              <a:t>了鬼魔的住处</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和</a:t>
            </a:r>
            <a:r>
              <a:rPr lang="zh-CN" altLang="en-US" sz="2400" dirty="0">
                <a:solidFill>
                  <a:schemeClr val="bg1"/>
                </a:solidFill>
                <a:latin typeface="DFKai-SB" panose="03000509000000000000" pitchFamily="65" charset="-120"/>
                <a:ea typeface="DFKai-SB" panose="03000509000000000000" pitchFamily="65" charset="-120"/>
              </a:rPr>
              <a:t>各样污秽之灵的巢穴，</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并</a:t>
            </a:r>
            <a:r>
              <a:rPr lang="zh-CN" altLang="en-US" sz="2400" dirty="0">
                <a:solidFill>
                  <a:schemeClr val="bg1"/>
                </a:solidFill>
                <a:latin typeface="DFKai-SB" panose="03000509000000000000" pitchFamily="65" charset="-120"/>
                <a:ea typeface="DFKai-SB" panose="03000509000000000000" pitchFamily="65" charset="-120"/>
              </a:rPr>
              <a:t>各样污秽可憎之雀鸟的巢穴。</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因为</a:t>
            </a:r>
            <a:r>
              <a:rPr lang="zh-CN" altLang="en-US" sz="2400" dirty="0">
                <a:solidFill>
                  <a:schemeClr val="bg1"/>
                </a:solidFill>
                <a:latin typeface="DFKai-SB" panose="03000509000000000000" pitchFamily="65" charset="-120"/>
                <a:ea typeface="DFKai-SB" panose="03000509000000000000" pitchFamily="65" charset="-120"/>
              </a:rPr>
              <a:t>列国都被她邪淫大怒的酒倾倒了。</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地</a:t>
            </a:r>
            <a:r>
              <a:rPr lang="zh-CN" altLang="en-US" sz="2400" dirty="0">
                <a:solidFill>
                  <a:schemeClr val="bg1"/>
                </a:solidFill>
                <a:latin typeface="DFKai-SB" panose="03000509000000000000" pitchFamily="65" charset="-120"/>
                <a:ea typeface="DFKai-SB" panose="03000509000000000000" pitchFamily="65" charset="-120"/>
              </a:rPr>
              <a:t>上的君王与她行淫；</a:t>
            </a:r>
            <a:endParaRPr lang="en-US" sz="2400" dirty="0">
              <a:solidFill>
                <a:schemeClr val="bg1"/>
              </a:solidFill>
              <a:latin typeface="DFKai-SB" panose="03000509000000000000" pitchFamily="65" charset="-120"/>
              <a:ea typeface="DFKai-SB" panose="03000509000000000000" pitchFamily="65" charset="-120"/>
            </a:endParaRPr>
          </a:p>
          <a:p>
            <a:r>
              <a:rPr lang="zh-CN" altLang="en-US" sz="2400" dirty="0" smtClean="0">
                <a:solidFill>
                  <a:schemeClr val="bg1"/>
                </a:solidFill>
                <a:latin typeface="DFKai-SB" panose="03000509000000000000" pitchFamily="65" charset="-120"/>
                <a:ea typeface="DFKai-SB" panose="03000509000000000000" pitchFamily="65" charset="-120"/>
              </a:rPr>
              <a:t>地</a:t>
            </a:r>
            <a:r>
              <a:rPr lang="zh-CN" altLang="en-US" sz="2400" dirty="0">
                <a:solidFill>
                  <a:schemeClr val="bg1"/>
                </a:solidFill>
                <a:latin typeface="DFKai-SB" panose="03000509000000000000" pitchFamily="65" charset="-120"/>
                <a:ea typeface="DFKai-SB" panose="03000509000000000000" pitchFamily="65" charset="-120"/>
              </a:rPr>
              <a:t>上的客商因她奢华太过就发了财。</a:t>
            </a:r>
            <a:endParaRPr 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77602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4152900" cy="4339650"/>
          </a:xfrm>
          <a:prstGeom prst="rect">
            <a:avLst/>
          </a:prstGeom>
        </p:spPr>
        <p:txBody>
          <a:bodyPr wrap="square">
            <a:spAutoFit/>
          </a:bodyPr>
          <a:lstStyle/>
          <a:p>
            <a:r>
              <a:rPr lang="en-US" dirty="0" smtClean="0">
                <a:solidFill>
                  <a:schemeClr val="bg1"/>
                </a:solidFill>
              </a:rPr>
              <a:t>Revelation 19:1-4</a:t>
            </a:r>
          </a:p>
          <a:p>
            <a:endParaRPr lang="en-US" dirty="0">
              <a:solidFill>
                <a:schemeClr val="bg1"/>
              </a:solidFill>
            </a:endParaRPr>
          </a:p>
          <a:p>
            <a:r>
              <a:rPr lang="en-US" sz="1600" i="1" dirty="0" smtClean="0">
                <a:solidFill>
                  <a:schemeClr val="bg1"/>
                </a:solidFill>
              </a:rPr>
              <a:t>…“</a:t>
            </a:r>
            <a:r>
              <a:rPr lang="en-US" sz="1600" i="1" dirty="0">
                <a:solidFill>
                  <a:schemeClr val="bg1"/>
                </a:solidFill>
              </a:rPr>
              <a:t>Hallelujah! </a:t>
            </a:r>
          </a:p>
          <a:p>
            <a:r>
              <a:rPr lang="en-US" sz="1600" i="1" dirty="0">
                <a:solidFill>
                  <a:schemeClr val="bg1"/>
                </a:solidFill>
              </a:rPr>
              <a:t>Salvation and glory and power belong to our God, </a:t>
            </a:r>
          </a:p>
          <a:p>
            <a:r>
              <a:rPr lang="en-US" sz="1600" i="1" baseline="30000" dirty="0" smtClean="0">
                <a:solidFill>
                  <a:schemeClr val="bg1"/>
                </a:solidFill>
              </a:rPr>
              <a:t>2</a:t>
            </a:r>
            <a:r>
              <a:rPr lang="en-US" sz="1600" i="1" dirty="0">
                <a:solidFill>
                  <a:schemeClr val="bg1"/>
                </a:solidFill>
              </a:rPr>
              <a:t> </a:t>
            </a:r>
            <a:r>
              <a:rPr lang="en-US" sz="1600" i="1" dirty="0" smtClean="0">
                <a:solidFill>
                  <a:schemeClr val="bg1"/>
                </a:solidFill>
              </a:rPr>
              <a:t>for </a:t>
            </a:r>
            <a:r>
              <a:rPr lang="en-US" sz="1600" i="1" dirty="0">
                <a:solidFill>
                  <a:schemeClr val="bg1"/>
                </a:solidFill>
              </a:rPr>
              <a:t>true and just are his judgments. </a:t>
            </a:r>
          </a:p>
          <a:p>
            <a:r>
              <a:rPr lang="en-US" sz="1600" i="1" dirty="0">
                <a:solidFill>
                  <a:schemeClr val="bg1"/>
                </a:solidFill>
              </a:rPr>
              <a:t>He has condemned the great prostitute </a:t>
            </a:r>
          </a:p>
          <a:p>
            <a:r>
              <a:rPr lang="en-US" sz="1600" i="1" dirty="0">
                <a:solidFill>
                  <a:schemeClr val="bg1"/>
                </a:solidFill>
              </a:rPr>
              <a:t>who corrupted the earth by her adulteries. </a:t>
            </a:r>
          </a:p>
          <a:p>
            <a:r>
              <a:rPr lang="en-US" sz="1600" i="1" dirty="0">
                <a:solidFill>
                  <a:schemeClr val="bg1"/>
                </a:solidFill>
              </a:rPr>
              <a:t>He has avenged on her the blood of his servants.” </a:t>
            </a:r>
          </a:p>
          <a:p>
            <a:r>
              <a:rPr lang="en-US" sz="1600" i="1" baseline="30000" dirty="0">
                <a:solidFill>
                  <a:schemeClr val="bg1"/>
                </a:solidFill>
              </a:rPr>
              <a:t>3 </a:t>
            </a:r>
            <a:r>
              <a:rPr lang="en-US" sz="1600" i="1" dirty="0">
                <a:solidFill>
                  <a:schemeClr val="bg1"/>
                </a:solidFill>
              </a:rPr>
              <a:t>And again they shouted: </a:t>
            </a:r>
          </a:p>
          <a:p>
            <a:r>
              <a:rPr lang="en-US" sz="1600" i="1" dirty="0">
                <a:solidFill>
                  <a:schemeClr val="bg1"/>
                </a:solidFill>
              </a:rPr>
              <a:t>“Hallelujah! </a:t>
            </a:r>
          </a:p>
          <a:p>
            <a:r>
              <a:rPr lang="en-US" sz="1600" i="1" dirty="0">
                <a:solidFill>
                  <a:schemeClr val="bg1"/>
                </a:solidFill>
              </a:rPr>
              <a:t>The smoke from her goes up for ever and ever.” </a:t>
            </a:r>
          </a:p>
          <a:p>
            <a:r>
              <a:rPr lang="en-US" sz="1600" i="1" baseline="30000" dirty="0">
                <a:solidFill>
                  <a:schemeClr val="bg1"/>
                </a:solidFill>
              </a:rPr>
              <a:t>4 </a:t>
            </a:r>
            <a:r>
              <a:rPr lang="en-US" sz="1600" i="1" dirty="0">
                <a:solidFill>
                  <a:schemeClr val="bg1"/>
                </a:solidFill>
              </a:rPr>
              <a:t>The twenty-four elders and the four living creatures fell down and worshiped God, who was seated on the throne. And they cried: </a:t>
            </a:r>
          </a:p>
          <a:p>
            <a:r>
              <a:rPr lang="en-US" sz="1600" dirty="0">
                <a:solidFill>
                  <a:schemeClr val="bg1"/>
                </a:solidFill>
              </a:rPr>
              <a:t>“Amen, Hallelujah!” </a:t>
            </a:r>
          </a:p>
        </p:txBody>
      </p:sp>
      <p:sp>
        <p:nvSpPr>
          <p:cNvPr id="2" name="Rectangle 1"/>
          <p:cNvSpPr/>
          <p:nvPr/>
        </p:nvSpPr>
        <p:spPr>
          <a:xfrm>
            <a:off x="4724400" y="361950"/>
            <a:ext cx="4270924" cy="4708981"/>
          </a:xfrm>
          <a:prstGeom prst="rect">
            <a:avLst/>
          </a:prstGeom>
        </p:spPr>
        <p:txBody>
          <a:bodyPr wrap="square">
            <a:spAutoFit/>
          </a:bodyPr>
          <a:lstStyle/>
          <a:p>
            <a:r>
              <a:rPr lang="en-US" sz="2000" dirty="0">
                <a:solidFill>
                  <a:schemeClr val="bg1"/>
                </a:solidFill>
                <a:latin typeface="DFKai-SB" panose="03000509000000000000" pitchFamily="65" charset="-120"/>
                <a:ea typeface="DFKai-SB" panose="03000509000000000000" pitchFamily="65" charset="-120"/>
              </a:rPr>
              <a:t>…</a:t>
            </a:r>
            <a:r>
              <a:rPr lang="zh-CN" altLang="en-US" sz="2000" dirty="0">
                <a:solidFill>
                  <a:schemeClr val="bg1"/>
                </a:solidFill>
                <a:latin typeface="DFKai-SB" panose="03000509000000000000" pitchFamily="65" charset="-120"/>
                <a:ea typeface="DFKai-SB" panose="03000509000000000000" pitchFamily="65" charset="-120"/>
              </a:rPr>
              <a:t>哈利路亚！</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救</a:t>
            </a:r>
            <a:r>
              <a:rPr lang="zh-CN" altLang="en-US" sz="2000" dirty="0">
                <a:solidFill>
                  <a:schemeClr val="bg1"/>
                </a:solidFill>
                <a:latin typeface="DFKai-SB" panose="03000509000000000000" pitchFamily="65" charset="-120"/>
                <a:ea typeface="DFKai-SB" panose="03000509000000000000" pitchFamily="65" charset="-120"/>
              </a:rPr>
              <a:t>恩、荣耀、权能都属乎我们的　神！</a:t>
            </a:r>
            <a:endParaRPr lang="en-US" sz="2000" dirty="0">
              <a:solidFill>
                <a:schemeClr val="bg1"/>
              </a:solidFill>
              <a:latin typeface="DFKai-SB" panose="03000509000000000000" pitchFamily="65" charset="-120"/>
              <a:ea typeface="DFKai-SB" panose="03000509000000000000" pitchFamily="65" charset="-120"/>
            </a:endParaRPr>
          </a:p>
          <a:p>
            <a:r>
              <a:rPr lang="en-US" sz="2000" baseline="30000" dirty="0">
                <a:solidFill>
                  <a:schemeClr val="bg1"/>
                </a:solidFill>
                <a:latin typeface="DFKai-SB" panose="03000509000000000000" pitchFamily="65" charset="-120"/>
                <a:ea typeface="DFKai-SB" panose="03000509000000000000" pitchFamily="65" charset="-120"/>
              </a:rPr>
              <a:t>2</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他</a:t>
            </a:r>
            <a:r>
              <a:rPr lang="zh-CN" altLang="en-US" sz="2000" dirty="0">
                <a:solidFill>
                  <a:schemeClr val="bg1"/>
                </a:solidFill>
                <a:latin typeface="DFKai-SB" panose="03000509000000000000" pitchFamily="65" charset="-120"/>
                <a:ea typeface="DFKai-SB" panose="03000509000000000000" pitchFamily="65" charset="-120"/>
              </a:rPr>
              <a:t>的判断是真实公义的；</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因</a:t>
            </a:r>
            <a:r>
              <a:rPr lang="zh-CN" altLang="en-US" sz="2000" dirty="0">
                <a:solidFill>
                  <a:schemeClr val="bg1"/>
                </a:solidFill>
                <a:latin typeface="DFKai-SB" panose="03000509000000000000" pitchFamily="65" charset="-120"/>
                <a:ea typeface="DFKai-SB" panose="03000509000000000000" pitchFamily="65" charset="-120"/>
              </a:rPr>
              <a:t>他判断了那用淫行败坏世界的大淫妇，</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并</a:t>
            </a:r>
            <a:r>
              <a:rPr lang="zh-CN" altLang="en-US" sz="2000" dirty="0">
                <a:solidFill>
                  <a:schemeClr val="bg1"/>
                </a:solidFill>
                <a:latin typeface="DFKai-SB" panose="03000509000000000000" pitchFamily="65" charset="-120"/>
                <a:ea typeface="DFKai-SB" panose="03000509000000000000" pitchFamily="65" charset="-120"/>
              </a:rPr>
              <a:t>且向淫妇讨流仆人血的罪，</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给</a:t>
            </a:r>
            <a:r>
              <a:rPr lang="zh-CN" altLang="en-US" sz="2000" dirty="0">
                <a:solidFill>
                  <a:schemeClr val="bg1"/>
                </a:solidFill>
                <a:latin typeface="DFKai-SB" panose="03000509000000000000" pitchFamily="65" charset="-120"/>
                <a:ea typeface="DFKai-SB" panose="03000509000000000000" pitchFamily="65" charset="-120"/>
              </a:rPr>
              <a:t>他们伸冤。</a:t>
            </a:r>
            <a:endParaRPr lang="en-US" sz="2000" dirty="0">
              <a:solidFill>
                <a:schemeClr val="bg1"/>
              </a:solidFill>
              <a:latin typeface="DFKai-SB" panose="03000509000000000000" pitchFamily="65" charset="-120"/>
              <a:ea typeface="DFKai-SB" panose="03000509000000000000" pitchFamily="65" charset="-120"/>
            </a:endParaRPr>
          </a:p>
          <a:p>
            <a:r>
              <a:rPr lang="en-US" sz="2000" baseline="30000" dirty="0">
                <a:solidFill>
                  <a:schemeClr val="bg1"/>
                </a:solidFill>
                <a:latin typeface="DFKai-SB" panose="03000509000000000000" pitchFamily="65" charset="-120"/>
                <a:ea typeface="DFKai-SB" panose="03000509000000000000" pitchFamily="65" charset="-120"/>
              </a:rPr>
              <a:t>3</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又说：</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哈</a:t>
            </a:r>
            <a:r>
              <a:rPr lang="zh-CN" altLang="en-US" sz="2000" dirty="0">
                <a:solidFill>
                  <a:schemeClr val="bg1"/>
                </a:solidFill>
                <a:latin typeface="DFKai-SB" panose="03000509000000000000" pitchFamily="65" charset="-120"/>
                <a:ea typeface="DFKai-SB" panose="03000509000000000000" pitchFamily="65" charset="-120"/>
              </a:rPr>
              <a:t>利路亚！</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烧</a:t>
            </a:r>
            <a:r>
              <a:rPr lang="zh-CN" altLang="en-US" sz="2000" dirty="0">
                <a:solidFill>
                  <a:schemeClr val="bg1"/>
                </a:solidFill>
                <a:latin typeface="DFKai-SB" panose="03000509000000000000" pitchFamily="65" charset="-120"/>
                <a:ea typeface="DFKai-SB" panose="03000509000000000000" pitchFamily="65" charset="-120"/>
              </a:rPr>
              <a:t>淫妇的烟往上冒，</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直</a:t>
            </a:r>
            <a:r>
              <a:rPr lang="zh-CN" altLang="en-US" sz="2000" dirty="0">
                <a:solidFill>
                  <a:schemeClr val="bg1"/>
                </a:solidFill>
                <a:latin typeface="DFKai-SB" panose="03000509000000000000" pitchFamily="65" charset="-120"/>
                <a:ea typeface="DFKai-SB" panose="03000509000000000000" pitchFamily="65" charset="-120"/>
              </a:rPr>
              <a:t>到永永远远。</a:t>
            </a:r>
            <a:endParaRPr lang="en-US" sz="2000" dirty="0">
              <a:solidFill>
                <a:schemeClr val="bg1"/>
              </a:solidFill>
              <a:latin typeface="DFKai-SB" panose="03000509000000000000" pitchFamily="65" charset="-120"/>
              <a:ea typeface="DFKai-SB" panose="03000509000000000000" pitchFamily="65" charset="-120"/>
            </a:endParaRPr>
          </a:p>
          <a:p>
            <a:r>
              <a:rPr lang="en-US" sz="2000" baseline="30000" dirty="0">
                <a:solidFill>
                  <a:schemeClr val="bg1"/>
                </a:solidFill>
                <a:latin typeface="DFKai-SB" panose="03000509000000000000" pitchFamily="65" charset="-120"/>
                <a:ea typeface="DFKai-SB" panose="03000509000000000000" pitchFamily="65" charset="-120"/>
              </a:rPr>
              <a:t>4</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那二十四位长老与四活物就俯伏敬拜坐宝座的　神，说：</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阿</a:t>
            </a:r>
            <a:r>
              <a:rPr lang="zh-CN" altLang="en-US" sz="2000" dirty="0">
                <a:solidFill>
                  <a:schemeClr val="bg1"/>
                </a:solidFill>
                <a:latin typeface="DFKai-SB" panose="03000509000000000000" pitchFamily="65" charset="-120"/>
                <a:ea typeface="DFKai-SB" panose="03000509000000000000" pitchFamily="65" charset="-120"/>
              </a:rPr>
              <a:t>们！哈利路亚！</a:t>
            </a:r>
            <a:endParaRPr lang="en-US" sz="20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9908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2:20-23</a:t>
            </a:r>
            <a:endParaRPr lang="en-US" sz="2800" dirty="0">
              <a:solidFill>
                <a:schemeClr val="bg1"/>
              </a:solidFill>
            </a:endParaRPr>
          </a:p>
        </p:txBody>
      </p:sp>
      <p:sp>
        <p:nvSpPr>
          <p:cNvPr id="6" name="Rectangle 5"/>
          <p:cNvSpPr/>
          <p:nvPr/>
        </p:nvSpPr>
        <p:spPr>
          <a:xfrm>
            <a:off x="113441" y="514350"/>
            <a:ext cx="4343400" cy="3683060"/>
          </a:xfrm>
          <a:prstGeom prst="rect">
            <a:avLst/>
          </a:prstGeom>
        </p:spPr>
        <p:txBody>
          <a:bodyPr wrap="square">
            <a:spAutoFit/>
          </a:bodyPr>
          <a:lstStyle/>
          <a:p>
            <a:endParaRPr lang="en-US" sz="2000" i="1" dirty="0">
              <a:solidFill>
                <a:schemeClr val="bg1"/>
              </a:solidFill>
            </a:endParaRPr>
          </a:p>
          <a:p>
            <a:endParaRPr lang="en-US" sz="2000" i="1" baseline="30000" dirty="0" smtClean="0">
              <a:solidFill>
                <a:schemeClr val="bg1"/>
              </a:solidFill>
            </a:endParaRPr>
          </a:p>
          <a:p>
            <a:r>
              <a:rPr lang="en-US" sz="2000" i="1" baseline="30000" dirty="0" smtClean="0">
                <a:solidFill>
                  <a:schemeClr val="bg1"/>
                </a:solidFill>
              </a:rPr>
              <a:t>22</a:t>
            </a:r>
            <a:r>
              <a:rPr lang="en-US" sz="2000" i="1" baseline="30000" dirty="0">
                <a:solidFill>
                  <a:schemeClr val="bg1"/>
                </a:solidFill>
              </a:rPr>
              <a:t> </a:t>
            </a:r>
            <a:r>
              <a:rPr lang="en-US" sz="2000" i="1" dirty="0">
                <a:solidFill>
                  <a:schemeClr val="bg1"/>
                </a:solidFill>
              </a:rPr>
              <a:t>He reveals deep and hidden things; </a:t>
            </a:r>
          </a:p>
          <a:p>
            <a:r>
              <a:rPr lang="en-US" sz="2000" i="1" dirty="0">
                <a:solidFill>
                  <a:schemeClr val="bg1"/>
                </a:solidFill>
              </a:rPr>
              <a:t>he knows what lies in darkness, </a:t>
            </a:r>
          </a:p>
          <a:p>
            <a:r>
              <a:rPr lang="en-US" sz="2000" i="1" dirty="0">
                <a:solidFill>
                  <a:schemeClr val="bg1"/>
                </a:solidFill>
              </a:rPr>
              <a:t>and light dwells with him. </a:t>
            </a:r>
          </a:p>
          <a:p>
            <a:r>
              <a:rPr lang="en-US" sz="2000" i="1" baseline="30000" dirty="0">
                <a:solidFill>
                  <a:schemeClr val="bg1"/>
                </a:solidFill>
              </a:rPr>
              <a:t>23 </a:t>
            </a:r>
            <a:r>
              <a:rPr lang="en-US" sz="2000" i="1" dirty="0">
                <a:solidFill>
                  <a:schemeClr val="bg1"/>
                </a:solidFill>
              </a:rPr>
              <a:t>I thank and praise you, God of my ancestors: </a:t>
            </a:r>
          </a:p>
          <a:p>
            <a:r>
              <a:rPr lang="en-US" sz="2000" i="1" dirty="0">
                <a:solidFill>
                  <a:schemeClr val="bg1"/>
                </a:solidFill>
              </a:rPr>
              <a:t>You have given me wisdom and power, </a:t>
            </a:r>
          </a:p>
          <a:p>
            <a:r>
              <a:rPr lang="en-US" sz="2000" i="1" dirty="0">
                <a:solidFill>
                  <a:schemeClr val="bg1"/>
                </a:solidFill>
              </a:rPr>
              <a:t>you have made known to me what we asked of you, </a:t>
            </a:r>
          </a:p>
          <a:p>
            <a:r>
              <a:rPr lang="en-US" sz="2000" dirty="0">
                <a:solidFill>
                  <a:schemeClr val="bg1"/>
                </a:solidFill>
              </a:rPr>
              <a:t>you have made known to us the dream of the king.” </a:t>
            </a:r>
            <a:endParaRPr lang="en-US" sz="20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4419600" y="590550"/>
            <a:ext cx="4495800" cy="3046988"/>
          </a:xfrm>
          <a:prstGeom prst="rect">
            <a:avLst/>
          </a:prstGeom>
        </p:spPr>
        <p:txBody>
          <a:bodyPr wrap="square">
            <a:spAutoFit/>
          </a:bodyPr>
          <a:lstStyle/>
          <a:p>
            <a:endParaRPr lang="en-US" sz="2400" dirty="0" smtClean="0">
              <a:solidFill>
                <a:srgbClr val="FFFF00"/>
              </a:solidFill>
              <a:latin typeface="DFKai-SB" panose="03000509000000000000" pitchFamily="65" charset="-120"/>
              <a:ea typeface="DFKai-SB" panose="03000509000000000000" pitchFamily="65" charset="-120"/>
            </a:endParaRPr>
          </a:p>
          <a:p>
            <a:r>
              <a:rPr lang="en-US" sz="2400" dirty="0" smtClean="0">
                <a:solidFill>
                  <a:srgbClr val="FFFF00"/>
                </a:solidFill>
                <a:latin typeface="DFKai-SB" panose="03000509000000000000" pitchFamily="65" charset="-120"/>
                <a:ea typeface="DFKai-SB" panose="03000509000000000000" pitchFamily="65" charset="-120"/>
              </a:rPr>
              <a:t>22 </a:t>
            </a:r>
            <a:r>
              <a:rPr lang="zh-CN" altLang="en-US" sz="2400" dirty="0">
                <a:solidFill>
                  <a:srgbClr val="FFFF00"/>
                </a:solidFill>
                <a:latin typeface="DFKai-SB" panose="03000509000000000000" pitchFamily="65" charset="-120"/>
                <a:ea typeface="DFKai-SB" panose="03000509000000000000" pitchFamily="65" charset="-120"/>
              </a:rPr>
              <a:t>他显明深奥隐秘的事，知道暗中所有的，光明也与他同居。</a:t>
            </a:r>
            <a:r>
              <a:rPr lang="en-US" sz="2400" dirty="0">
                <a:solidFill>
                  <a:srgbClr val="FFFF00"/>
                </a:solidFill>
                <a:latin typeface="DFKai-SB" panose="03000509000000000000" pitchFamily="65" charset="-120"/>
                <a:ea typeface="DFKai-SB" panose="03000509000000000000" pitchFamily="65" charset="-120"/>
              </a:rPr>
              <a:t>23 </a:t>
            </a:r>
            <a:r>
              <a:rPr lang="zh-CN" altLang="en-US" sz="2400" dirty="0">
                <a:solidFill>
                  <a:srgbClr val="FFFF00"/>
                </a:solidFill>
                <a:latin typeface="DFKai-SB" panose="03000509000000000000" pitchFamily="65" charset="-120"/>
                <a:ea typeface="DFKai-SB" panose="03000509000000000000" pitchFamily="65" charset="-120"/>
              </a:rPr>
              <a:t>我列祖的　神啊，我感谢你，赞美你；因你将智慧才能赐给我，允准我们所求的，把王的事给我们指明。</a:t>
            </a:r>
            <a:endParaRPr lang="en-US" sz="2400" dirty="0">
              <a:solidFill>
                <a:srgbClr val="FFFF00"/>
              </a:solidFill>
              <a:latin typeface="DFKai-SB" panose="03000509000000000000" pitchFamily="65" charset="-120"/>
              <a:ea typeface="DFKai-SB" panose="03000509000000000000" pitchFamily="65" charset="-120"/>
            </a:endParaRPr>
          </a:p>
          <a:p>
            <a:endParaRPr lang="zh-CN" altLang="en-US" sz="24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0539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nel with striding l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contrast="-30000"/>
                    </a14:imgEffect>
                  </a14:imgLayer>
                </a14:imgProps>
              </a:ext>
              <a:ext uri="{28A0092B-C50C-407E-A947-70E740481C1C}">
                <a14:useLocalDpi xmlns:a14="http://schemas.microsoft.com/office/drawing/2010/main" val="0"/>
              </a:ext>
            </a:extLst>
          </a:blip>
          <a:srcRect/>
          <a:stretch>
            <a:fillRect/>
          </a:stretch>
        </p:blipFill>
        <p:spPr bwMode="auto">
          <a:xfrm>
            <a:off x="-12606" y="1243990"/>
            <a:ext cx="9144001" cy="3890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US" dirty="0" smtClean="0"/>
              <a:t>Praise God of Wisdom, Power and Revelation</a:t>
            </a:r>
            <a:endParaRPr lang="en-US" dirty="0"/>
          </a:p>
        </p:txBody>
      </p:sp>
      <p:sp>
        <p:nvSpPr>
          <p:cNvPr id="3" name="Subtitle 2"/>
          <p:cNvSpPr>
            <a:spLocks noGrp="1"/>
          </p:cNvSpPr>
          <p:nvPr>
            <p:ph type="subTitle" idx="1"/>
          </p:nvPr>
        </p:nvSpPr>
        <p:spPr/>
        <p:txBody>
          <a:bodyPr/>
          <a:lstStyle/>
          <a:p>
            <a:r>
              <a:rPr lang="en-US" dirty="0" smtClean="0"/>
              <a:t>Daniel </a:t>
            </a:r>
            <a:r>
              <a:rPr lang="en-US" dirty="0" smtClean="0"/>
              <a:t>2</a:t>
            </a:r>
            <a:endParaRPr lang="en-US" dirty="0"/>
          </a:p>
        </p:txBody>
      </p:sp>
    </p:spTree>
    <p:extLst>
      <p:ext uri="{BB962C8B-B14F-4D97-AF65-F5344CB8AC3E}">
        <p14:creationId xmlns:p14="http://schemas.microsoft.com/office/powerpoint/2010/main" val="313771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011355"/>
          </a:xfrm>
          <a:prstGeom prst="rect">
            <a:avLst/>
          </a:prstGeom>
        </p:spPr>
        <p:txBody>
          <a:bodyPr wrap="square">
            <a:spAutoFit/>
          </a:bodyPr>
          <a:lstStyle/>
          <a:p>
            <a:r>
              <a:rPr lang="en-US" sz="2000" i="1" dirty="0" smtClean="0">
                <a:solidFill>
                  <a:schemeClr val="bg1"/>
                </a:solidFill>
              </a:rPr>
              <a:t>Daniel 2:10-11</a:t>
            </a:r>
          </a:p>
          <a:p>
            <a:endParaRPr lang="en-US" sz="2000" i="1" dirty="0" smtClean="0">
              <a:solidFill>
                <a:schemeClr val="bg1"/>
              </a:solidFill>
            </a:endParaRPr>
          </a:p>
          <a:p>
            <a:r>
              <a:rPr lang="en-US" sz="2800" i="1" baseline="30000" dirty="0">
                <a:solidFill>
                  <a:schemeClr val="bg1"/>
                </a:solidFill>
              </a:rPr>
              <a:t>10 </a:t>
            </a:r>
            <a:r>
              <a:rPr lang="en-US" sz="2800" i="1" dirty="0">
                <a:solidFill>
                  <a:schemeClr val="bg1"/>
                </a:solidFill>
              </a:rPr>
              <a:t> “There is no one on earth who can do what the king asks! … </a:t>
            </a:r>
            <a:r>
              <a:rPr lang="en-US" sz="2800" i="1" baseline="30000" dirty="0">
                <a:solidFill>
                  <a:schemeClr val="bg1"/>
                </a:solidFill>
              </a:rPr>
              <a:t>11 </a:t>
            </a:r>
            <a:r>
              <a:rPr lang="en-US" sz="2800" i="1" dirty="0">
                <a:solidFill>
                  <a:schemeClr val="bg1"/>
                </a:solidFill>
              </a:rPr>
              <a:t>What the king asks is too difficult. No one can reveal it to the king except the gods, and they do not live among humans.” </a:t>
            </a:r>
            <a:endParaRPr lang="en-US" sz="2800" i="1" dirty="0" smtClean="0">
              <a:solidFill>
                <a:schemeClr val="bg1"/>
              </a:solidFill>
            </a:endParaRPr>
          </a:p>
          <a:p>
            <a:endParaRPr lang="en-US" sz="2800" i="1" baseline="30000" dirty="0">
              <a:solidFill>
                <a:schemeClr val="bg1"/>
              </a:solidFill>
            </a:endParaRPr>
          </a:p>
          <a:p>
            <a:r>
              <a:rPr lang="en-US" sz="2800" baseline="30000" dirty="0" smtClean="0">
                <a:solidFill>
                  <a:schemeClr val="bg1"/>
                </a:solidFill>
                <a:latin typeface="DFKai-SB" panose="03000509000000000000" pitchFamily="65" charset="-120"/>
                <a:ea typeface="DFKai-SB" panose="03000509000000000000" pitchFamily="65" charset="-120"/>
              </a:rPr>
              <a:t>10</a:t>
            </a:r>
            <a:r>
              <a:rPr 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「世上没有人能将王所问的事说出来；因为没有君王、大臣、掌权的向术士，或用法术的，或迦勒底人问过这样的事</a:t>
            </a:r>
            <a:r>
              <a:rPr lang="zh-CN" altLang="en-US" sz="2000" dirty="0">
                <a:solidFill>
                  <a:schemeClr val="bg1"/>
                </a:solidFill>
                <a:latin typeface="DFKai-SB" panose="03000509000000000000" pitchFamily="65" charset="-120"/>
                <a:ea typeface="DFKai-SB" panose="03000509000000000000" pitchFamily="65" charset="-120"/>
              </a:rPr>
              <a:t>。</a:t>
            </a:r>
            <a:endParaRPr lang="en-US" sz="20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2141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33350"/>
            <a:ext cx="8915400" cy="5416868"/>
          </a:xfrm>
          <a:prstGeom prst="rect">
            <a:avLst/>
          </a:prstGeom>
        </p:spPr>
        <p:txBody>
          <a:bodyPr wrap="square">
            <a:spAutoFit/>
          </a:bodyPr>
          <a:lstStyle/>
          <a:p>
            <a:r>
              <a:rPr lang="en-US" sz="2000" i="1" dirty="0" smtClean="0">
                <a:solidFill>
                  <a:schemeClr val="bg1"/>
                </a:solidFill>
              </a:rPr>
              <a:t>Daniel 2:20-23</a:t>
            </a:r>
          </a:p>
          <a:p>
            <a:endParaRPr lang="en-US" sz="1050" i="1" dirty="0" smtClean="0">
              <a:solidFill>
                <a:schemeClr val="bg1"/>
              </a:solidFill>
            </a:endParaRPr>
          </a:p>
          <a:p>
            <a:r>
              <a:rPr lang="en-US" i="1" dirty="0">
                <a:solidFill>
                  <a:schemeClr val="bg1"/>
                </a:solidFill>
              </a:rPr>
              <a:t>“Praise be to the name of God for ever and ever; </a:t>
            </a:r>
            <a:r>
              <a:rPr lang="en-US" i="1" dirty="0" smtClean="0">
                <a:solidFill>
                  <a:schemeClr val="bg1"/>
                </a:solidFill>
              </a:rPr>
              <a:t> wisdom </a:t>
            </a:r>
            <a:r>
              <a:rPr lang="en-US" i="1" dirty="0">
                <a:solidFill>
                  <a:schemeClr val="bg1"/>
                </a:solidFill>
              </a:rPr>
              <a:t>and power are his. </a:t>
            </a:r>
          </a:p>
          <a:p>
            <a:r>
              <a:rPr lang="en-US" i="1" baseline="30000" dirty="0">
                <a:solidFill>
                  <a:schemeClr val="bg1"/>
                </a:solidFill>
              </a:rPr>
              <a:t>21 </a:t>
            </a:r>
            <a:r>
              <a:rPr lang="en-US" i="1" dirty="0">
                <a:solidFill>
                  <a:schemeClr val="bg1"/>
                </a:solidFill>
              </a:rPr>
              <a:t>He changes times and seasons; </a:t>
            </a:r>
            <a:r>
              <a:rPr lang="en-US" i="1" dirty="0" smtClean="0">
                <a:solidFill>
                  <a:schemeClr val="bg1"/>
                </a:solidFill>
              </a:rPr>
              <a:t>he </a:t>
            </a:r>
            <a:r>
              <a:rPr lang="en-US" i="1" dirty="0">
                <a:solidFill>
                  <a:schemeClr val="bg1"/>
                </a:solidFill>
              </a:rPr>
              <a:t>deposes kings and raises up others. </a:t>
            </a:r>
          </a:p>
          <a:p>
            <a:r>
              <a:rPr lang="en-US" i="1" dirty="0">
                <a:solidFill>
                  <a:schemeClr val="bg1"/>
                </a:solidFill>
              </a:rPr>
              <a:t>He gives wisdom to the wise </a:t>
            </a:r>
            <a:r>
              <a:rPr lang="en-US" i="1" dirty="0" smtClean="0">
                <a:solidFill>
                  <a:schemeClr val="bg1"/>
                </a:solidFill>
              </a:rPr>
              <a:t>and </a:t>
            </a:r>
            <a:r>
              <a:rPr lang="en-US" i="1" dirty="0">
                <a:solidFill>
                  <a:schemeClr val="bg1"/>
                </a:solidFill>
              </a:rPr>
              <a:t>knowledge to the discerning. </a:t>
            </a:r>
          </a:p>
          <a:p>
            <a:r>
              <a:rPr lang="en-US" i="1" baseline="30000" dirty="0">
                <a:solidFill>
                  <a:schemeClr val="bg1"/>
                </a:solidFill>
              </a:rPr>
              <a:t>22 </a:t>
            </a:r>
            <a:r>
              <a:rPr lang="en-US" i="1" dirty="0">
                <a:solidFill>
                  <a:schemeClr val="bg1"/>
                </a:solidFill>
              </a:rPr>
              <a:t>He reveals deep and hidden </a:t>
            </a:r>
            <a:r>
              <a:rPr lang="en-US" i="1" dirty="0" smtClean="0">
                <a:solidFill>
                  <a:schemeClr val="bg1"/>
                </a:solidFill>
              </a:rPr>
              <a:t>things; he </a:t>
            </a:r>
            <a:r>
              <a:rPr lang="en-US" i="1" dirty="0">
                <a:solidFill>
                  <a:schemeClr val="bg1"/>
                </a:solidFill>
              </a:rPr>
              <a:t>knows what lies in darkness, </a:t>
            </a:r>
          </a:p>
          <a:p>
            <a:r>
              <a:rPr lang="en-US" i="1" dirty="0">
                <a:solidFill>
                  <a:schemeClr val="bg1"/>
                </a:solidFill>
              </a:rPr>
              <a:t>and light dwells with him. </a:t>
            </a:r>
          </a:p>
          <a:p>
            <a:r>
              <a:rPr lang="en-US" i="1" baseline="30000" dirty="0">
                <a:solidFill>
                  <a:schemeClr val="bg1"/>
                </a:solidFill>
              </a:rPr>
              <a:t>23 </a:t>
            </a:r>
            <a:r>
              <a:rPr lang="en-US" i="1" dirty="0">
                <a:solidFill>
                  <a:schemeClr val="bg1"/>
                </a:solidFill>
              </a:rPr>
              <a:t>I thank and praise you, God of my </a:t>
            </a:r>
            <a:r>
              <a:rPr lang="en-US" i="1" dirty="0" smtClean="0">
                <a:solidFill>
                  <a:schemeClr val="bg1"/>
                </a:solidFill>
              </a:rPr>
              <a:t>ancestors: You </a:t>
            </a:r>
            <a:r>
              <a:rPr lang="en-US" i="1" dirty="0">
                <a:solidFill>
                  <a:schemeClr val="bg1"/>
                </a:solidFill>
              </a:rPr>
              <a:t>have given me wisdom and power, </a:t>
            </a:r>
            <a:r>
              <a:rPr lang="en-US" i="1" dirty="0" smtClean="0">
                <a:solidFill>
                  <a:schemeClr val="bg1"/>
                </a:solidFill>
              </a:rPr>
              <a:t>you </a:t>
            </a:r>
            <a:r>
              <a:rPr lang="en-US" i="1" dirty="0">
                <a:solidFill>
                  <a:schemeClr val="bg1"/>
                </a:solidFill>
              </a:rPr>
              <a:t>have made known to me what we asked of </a:t>
            </a:r>
            <a:r>
              <a:rPr lang="en-US" i="1" dirty="0" smtClean="0">
                <a:solidFill>
                  <a:schemeClr val="bg1"/>
                </a:solidFill>
              </a:rPr>
              <a:t>you, you </a:t>
            </a:r>
            <a:r>
              <a:rPr lang="en-US" i="1" dirty="0">
                <a:solidFill>
                  <a:schemeClr val="bg1"/>
                </a:solidFill>
              </a:rPr>
              <a:t>have made known to us the dream of the king</a:t>
            </a:r>
            <a:r>
              <a:rPr lang="en-US" i="1" dirty="0" smtClean="0">
                <a:solidFill>
                  <a:schemeClr val="bg1"/>
                </a:solidFill>
              </a:rPr>
              <a:t>.”</a:t>
            </a:r>
            <a:endParaRPr lang="en-US" i="1" dirty="0">
              <a:solidFill>
                <a:schemeClr val="bg1"/>
              </a:solidFill>
            </a:endParaRPr>
          </a:p>
          <a:p>
            <a:r>
              <a:rPr lang="en-US" dirty="0">
                <a:solidFill>
                  <a:schemeClr val="bg1"/>
                </a:solidFill>
                <a:latin typeface="DFKai-SB" panose="03000509000000000000" pitchFamily="65" charset="-120"/>
                <a:ea typeface="DFKai-SB" panose="03000509000000000000" pitchFamily="65" charset="-120"/>
              </a:rPr>
              <a:t> </a:t>
            </a:r>
          </a:p>
          <a:p>
            <a:r>
              <a:rPr lang="zh-CN" altLang="en-US" sz="2400" dirty="0">
                <a:solidFill>
                  <a:schemeClr val="bg1"/>
                </a:solidFill>
                <a:latin typeface="DFKai-SB" panose="03000509000000000000" pitchFamily="65" charset="-120"/>
                <a:ea typeface="DFKai-SB" panose="03000509000000000000" pitchFamily="65" charset="-120"/>
              </a:rPr>
              <a:t>神的名是应当称颂的！从亘古直到永远，因为智慧能力都属乎他</a:t>
            </a:r>
            <a:r>
              <a:rPr lang="zh-CN" altLang="en-US" sz="2400" dirty="0" smtClean="0">
                <a:solidFill>
                  <a:schemeClr val="bg1"/>
                </a:solidFill>
                <a:latin typeface="DFKai-SB" panose="03000509000000000000" pitchFamily="65" charset="-120"/>
                <a:ea typeface="DFKai-SB" panose="03000509000000000000" pitchFamily="65" charset="-120"/>
              </a:rPr>
              <a:t>。他</a:t>
            </a:r>
            <a:r>
              <a:rPr lang="zh-CN" altLang="en-US" sz="2400" dirty="0">
                <a:solidFill>
                  <a:schemeClr val="bg1"/>
                </a:solidFill>
                <a:latin typeface="DFKai-SB" panose="03000509000000000000" pitchFamily="65" charset="-120"/>
                <a:ea typeface="DFKai-SB" panose="03000509000000000000" pitchFamily="65" charset="-120"/>
              </a:rPr>
              <a:t>改变时候、日期，废王，立王，将智慧赐与智慧人，将知识赐与聪明人</a:t>
            </a:r>
            <a:r>
              <a:rPr lang="zh-CN" altLang="en-US" sz="2400" dirty="0" smtClean="0">
                <a:solidFill>
                  <a:schemeClr val="bg1"/>
                </a:solidFill>
                <a:latin typeface="DFKai-SB" panose="03000509000000000000" pitchFamily="65" charset="-120"/>
                <a:ea typeface="DFKai-SB" panose="03000509000000000000" pitchFamily="65" charset="-120"/>
              </a:rPr>
              <a:t>。他</a:t>
            </a:r>
            <a:r>
              <a:rPr lang="zh-CN" altLang="en-US" sz="2400" dirty="0">
                <a:solidFill>
                  <a:schemeClr val="bg1"/>
                </a:solidFill>
                <a:latin typeface="DFKai-SB" panose="03000509000000000000" pitchFamily="65" charset="-120"/>
                <a:ea typeface="DFKai-SB" panose="03000509000000000000" pitchFamily="65" charset="-120"/>
              </a:rPr>
              <a:t>显明深奥隐秘的事，知道暗中所有的，光明也与他同居</a:t>
            </a:r>
            <a:r>
              <a:rPr lang="zh-CN" altLang="en-US" sz="2400" dirty="0" smtClean="0">
                <a:solidFill>
                  <a:schemeClr val="bg1"/>
                </a:solidFill>
                <a:latin typeface="DFKai-SB" panose="03000509000000000000" pitchFamily="65" charset="-120"/>
                <a:ea typeface="DFKai-SB" panose="03000509000000000000" pitchFamily="65" charset="-120"/>
              </a:rPr>
              <a:t>。我</a:t>
            </a:r>
            <a:r>
              <a:rPr lang="zh-CN" altLang="en-US" sz="2400" dirty="0">
                <a:solidFill>
                  <a:schemeClr val="bg1"/>
                </a:solidFill>
                <a:latin typeface="DFKai-SB" panose="03000509000000000000" pitchFamily="65" charset="-120"/>
                <a:ea typeface="DFKai-SB" panose="03000509000000000000" pitchFamily="65" charset="-120"/>
              </a:rPr>
              <a:t>列祖的　神啊，我感谢你，赞美你；因你将智慧才能赐给我，允准我们所求的，把王的事给我们指明。</a:t>
            </a:r>
            <a:endParaRPr lang="en-US" sz="2400" dirty="0">
              <a:solidFill>
                <a:schemeClr val="bg1"/>
              </a:solidFill>
              <a:latin typeface="DFKai-SB" panose="03000509000000000000" pitchFamily="65" charset="-120"/>
              <a:ea typeface="DFKai-SB" panose="03000509000000000000" pitchFamily="65" charset="-120"/>
            </a:endParaRPr>
          </a:p>
          <a:p>
            <a:r>
              <a:rPr lang="en-US" sz="2400" i="1" dirty="0">
                <a:solidFill>
                  <a:schemeClr val="bg1"/>
                </a:solidFill>
              </a:rPr>
              <a:t> </a:t>
            </a:r>
          </a:p>
        </p:txBody>
      </p:sp>
    </p:spTree>
    <p:extLst>
      <p:ext uri="{BB962C8B-B14F-4D97-AF65-F5344CB8AC3E}">
        <p14:creationId xmlns:p14="http://schemas.microsoft.com/office/powerpoint/2010/main" val="2454915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3785652"/>
          </a:xfrm>
          <a:prstGeom prst="rect">
            <a:avLst/>
          </a:prstGeom>
        </p:spPr>
        <p:txBody>
          <a:bodyPr wrap="square">
            <a:spAutoFit/>
          </a:bodyPr>
          <a:lstStyle/>
          <a:p>
            <a:r>
              <a:rPr lang="en-US" sz="2400" i="1" dirty="0" smtClean="0">
                <a:solidFill>
                  <a:schemeClr val="bg1"/>
                </a:solidFill>
              </a:rPr>
              <a:t>Proverbs 9:10</a:t>
            </a:r>
          </a:p>
          <a:p>
            <a:endParaRPr lang="en-US" sz="2400" i="1" dirty="0" smtClean="0">
              <a:solidFill>
                <a:schemeClr val="bg1"/>
              </a:solidFill>
            </a:endParaRPr>
          </a:p>
          <a:p>
            <a:r>
              <a:rPr lang="en-US" sz="3200" i="1" baseline="30000" dirty="0">
                <a:solidFill>
                  <a:schemeClr val="bg1"/>
                </a:solidFill>
              </a:rPr>
              <a:t>10 </a:t>
            </a:r>
            <a:r>
              <a:rPr lang="en-US" sz="3200" i="1" dirty="0">
                <a:solidFill>
                  <a:schemeClr val="bg1"/>
                </a:solidFill>
              </a:rPr>
              <a:t>The fear of the </a:t>
            </a:r>
            <a:r>
              <a:rPr lang="en-US" sz="3200" i="1" cap="small" dirty="0">
                <a:solidFill>
                  <a:schemeClr val="bg1"/>
                </a:solidFill>
              </a:rPr>
              <a:t>Lord</a:t>
            </a:r>
            <a:r>
              <a:rPr lang="en-US" sz="3200" i="1" dirty="0">
                <a:solidFill>
                  <a:schemeClr val="bg1"/>
                </a:solidFill>
              </a:rPr>
              <a:t> is the beginning of wisdom, </a:t>
            </a:r>
          </a:p>
          <a:p>
            <a:r>
              <a:rPr lang="en-US" sz="3200" i="1" dirty="0">
                <a:solidFill>
                  <a:schemeClr val="bg1"/>
                </a:solidFill>
              </a:rPr>
              <a:t>and knowledge of the Holy One is understanding</a:t>
            </a:r>
            <a:r>
              <a:rPr lang="en-US" sz="3200" i="1" dirty="0" smtClean="0">
                <a:solidFill>
                  <a:schemeClr val="bg1"/>
                </a:solidFill>
              </a:rPr>
              <a:t>.</a:t>
            </a:r>
          </a:p>
          <a:p>
            <a:endParaRPr lang="en-US" sz="3200" i="1" dirty="0">
              <a:solidFill>
                <a:schemeClr val="bg1"/>
              </a:solidFill>
            </a:endParaRPr>
          </a:p>
          <a:p>
            <a:r>
              <a:rPr lang="en-US" sz="3200" baseline="30000" dirty="0">
                <a:solidFill>
                  <a:schemeClr val="bg1"/>
                </a:solidFill>
                <a:latin typeface="DFKai-SB" panose="03000509000000000000" pitchFamily="65" charset="-120"/>
                <a:ea typeface="DFKai-SB" panose="03000509000000000000" pitchFamily="65" charset="-120"/>
              </a:rPr>
              <a:t>10</a:t>
            </a:r>
            <a:r>
              <a:rPr lang="en-US" sz="3200" dirty="0">
                <a:solidFill>
                  <a:schemeClr val="bg1"/>
                </a:solidFill>
                <a:latin typeface="DFKai-SB" panose="03000509000000000000" pitchFamily="65" charset="-120"/>
                <a:ea typeface="DFKai-SB" panose="03000509000000000000" pitchFamily="65" charset="-120"/>
              </a:rPr>
              <a:t> 	</a:t>
            </a:r>
            <a:r>
              <a:rPr lang="zh-CN" altLang="en-US" sz="3200" dirty="0">
                <a:solidFill>
                  <a:schemeClr val="bg1"/>
                </a:solidFill>
                <a:latin typeface="DFKai-SB" panose="03000509000000000000" pitchFamily="65" charset="-120"/>
                <a:ea typeface="DFKai-SB" panose="03000509000000000000" pitchFamily="65" charset="-120"/>
              </a:rPr>
              <a:t>敬畏耶和华是智慧的开端；</a:t>
            </a:r>
            <a:endParaRPr lang="en-US" sz="3200" dirty="0">
              <a:solidFill>
                <a:schemeClr val="bg1"/>
              </a:solidFill>
              <a:latin typeface="DFKai-SB" panose="03000509000000000000" pitchFamily="65" charset="-120"/>
              <a:ea typeface="DFKai-SB" panose="03000509000000000000" pitchFamily="65" charset="-120"/>
            </a:endParaRPr>
          </a:p>
          <a:p>
            <a:r>
              <a:rPr lang="en-US" sz="3200" dirty="0">
                <a:solidFill>
                  <a:schemeClr val="bg1"/>
                </a:solidFill>
                <a:latin typeface="DFKai-SB" panose="03000509000000000000" pitchFamily="65" charset="-120"/>
                <a:ea typeface="DFKai-SB" panose="03000509000000000000" pitchFamily="65" charset="-120"/>
              </a:rPr>
              <a:t> 	</a:t>
            </a:r>
            <a:r>
              <a:rPr lang="zh-CN" altLang="en-US" sz="3200" dirty="0">
                <a:solidFill>
                  <a:schemeClr val="bg1"/>
                </a:solidFill>
                <a:latin typeface="DFKai-SB" panose="03000509000000000000" pitchFamily="65" charset="-120"/>
                <a:ea typeface="DFKai-SB" panose="03000509000000000000" pitchFamily="65" charset="-120"/>
              </a:rPr>
              <a:t>认识至圣者便是聪明。</a:t>
            </a:r>
            <a:endParaRPr lang="en-US" sz="32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219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3785652"/>
          </a:xfrm>
          <a:prstGeom prst="rect">
            <a:avLst/>
          </a:prstGeom>
        </p:spPr>
        <p:txBody>
          <a:bodyPr wrap="square">
            <a:spAutoFit/>
          </a:bodyPr>
          <a:lstStyle/>
          <a:p>
            <a:r>
              <a:rPr lang="en-US" sz="2400" i="1" dirty="0" smtClean="0">
                <a:solidFill>
                  <a:schemeClr val="bg1"/>
                </a:solidFill>
              </a:rPr>
              <a:t>Daniel 2:27-28a</a:t>
            </a:r>
          </a:p>
          <a:p>
            <a:endParaRPr lang="en-US" sz="2000" i="1" dirty="0" smtClean="0">
              <a:solidFill>
                <a:schemeClr val="bg1"/>
              </a:solidFill>
            </a:endParaRPr>
          </a:p>
          <a:p>
            <a:r>
              <a:rPr lang="en-US" sz="2800" i="1" baseline="30000" dirty="0">
                <a:solidFill>
                  <a:schemeClr val="bg1"/>
                </a:solidFill>
              </a:rPr>
              <a:t>27</a:t>
            </a:r>
            <a:r>
              <a:rPr lang="en-US" sz="2800" i="1" dirty="0">
                <a:solidFill>
                  <a:schemeClr val="bg1"/>
                </a:solidFill>
              </a:rPr>
              <a:t> No wise man, enchanter, magician or diviner can explain to the king the mystery he has asked about, </a:t>
            </a:r>
            <a:r>
              <a:rPr lang="en-US" sz="2800" i="1" baseline="30000" dirty="0">
                <a:solidFill>
                  <a:schemeClr val="bg1"/>
                </a:solidFill>
              </a:rPr>
              <a:t>28 </a:t>
            </a:r>
            <a:r>
              <a:rPr lang="en-US" sz="2800" i="1" dirty="0">
                <a:solidFill>
                  <a:schemeClr val="bg1"/>
                </a:solidFill>
              </a:rPr>
              <a:t>but there is a God in heaven who reveals mysteries.  </a:t>
            </a:r>
            <a:endParaRPr lang="en-US" sz="2800" i="1" dirty="0" smtClean="0">
              <a:solidFill>
                <a:schemeClr val="bg1"/>
              </a:solidFill>
            </a:endParaRPr>
          </a:p>
          <a:p>
            <a:endParaRPr lang="en-US" sz="2800" i="1" dirty="0">
              <a:solidFill>
                <a:schemeClr val="bg1"/>
              </a:solidFill>
              <a:latin typeface="DFKai-SB" panose="03000509000000000000" pitchFamily="65" charset="-120"/>
              <a:ea typeface="DFKai-SB" panose="03000509000000000000" pitchFamily="65" charset="-120"/>
            </a:endParaRPr>
          </a:p>
          <a:p>
            <a:r>
              <a:rPr lang="en-US" sz="2800" baseline="30000" dirty="0">
                <a:solidFill>
                  <a:schemeClr val="bg1"/>
                </a:solidFill>
                <a:latin typeface="DFKai-SB" panose="03000509000000000000" pitchFamily="65" charset="-120"/>
                <a:ea typeface="DFKai-SB" panose="03000509000000000000" pitchFamily="65" charset="-120"/>
              </a:rPr>
              <a:t>27</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但以理在王面前回答说：「王所问的那奥秘事，哲士、用法术的、术士、观兆的都不能告诉王，</a:t>
            </a:r>
            <a:r>
              <a:rPr lang="en-US" sz="2800" baseline="30000" dirty="0">
                <a:solidFill>
                  <a:schemeClr val="bg1"/>
                </a:solidFill>
                <a:latin typeface="DFKai-SB" panose="03000509000000000000" pitchFamily="65" charset="-120"/>
                <a:ea typeface="DFKai-SB" panose="03000509000000000000" pitchFamily="65" charset="-120"/>
              </a:rPr>
              <a:t>28</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只有一位在天上的　神能显明奥秘的事。</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7945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3847207"/>
          </a:xfrm>
          <a:prstGeom prst="rect">
            <a:avLst/>
          </a:prstGeom>
        </p:spPr>
        <p:txBody>
          <a:bodyPr wrap="square">
            <a:spAutoFit/>
          </a:bodyPr>
          <a:lstStyle/>
          <a:p>
            <a:r>
              <a:rPr lang="en-US" sz="2400" i="1" dirty="0" smtClean="0">
                <a:solidFill>
                  <a:schemeClr val="bg1"/>
                </a:solidFill>
              </a:rPr>
              <a:t>Daniel 2:31-35</a:t>
            </a:r>
          </a:p>
          <a:p>
            <a:endParaRPr lang="en-US" sz="2000" i="1" dirty="0" smtClean="0">
              <a:solidFill>
                <a:schemeClr val="bg1"/>
              </a:solidFill>
            </a:endParaRPr>
          </a:p>
          <a:p>
            <a:r>
              <a:rPr lang="en-US" sz="2000" i="1" baseline="30000" dirty="0">
                <a:solidFill>
                  <a:schemeClr val="bg1"/>
                </a:solidFill>
              </a:rPr>
              <a:t>31 </a:t>
            </a:r>
            <a:r>
              <a:rPr lang="en-US" sz="2000" i="1" dirty="0">
                <a:solidFill>
                  <a:schemeClr val="bg1"/>
                </a:solidFill>
              </a:rPr>
              <a:t>“Your Majesty looked, and there before you stood a large statue—an enormous, dazzling statue, awesome in appearance. </a:t>
            </a:r>
            <a:r>
              <a:rPr lang="en-US" sz="2000" i="1" baseline="30000" dirty="0">
                <a:solidFill>
                  <a:schemeClr val="bg1"/>
                </a:solidFill>
              </a:rPr>
              <a:t>32 </a:t>
            </a:r>
            <a:r>
              <a:rPr lang="en-US" sz="2000" i="1" dirty="0">
                <a:solidFill>
                  <a:schemeClr val="bg1"/>
                </a:solidFill>
              </a:rPr>
              <a:t>The head of the statue was made of pure gold, its chest and arms of silver, its belly and thighs of bronze, </a:t>
            </a:r>
            <a:r>
              <a:rPr lang="en-US" sz="2000" i="1" baseline="30000" dirty="0">
                <a:solidFill>
                  <a:schemeClr val="bg1"/>
                </a:solidFill>
              </a:rPr>
              <a:t>33 </a:t>
            </a:r>
            <a:r>
              <a:rPr lang="en-US" sz="2000" i="1" dirty="0">
                <a:solidFill>
                  <a:schemeClr val="bg1"/>
                </a:solidFill>
              </a:rPr>
              <a:t>its legs of iron, its feet partly of iron and partly of baked clay. </a:t>
            </a:r>
            <a:r>
              <a:rPr lang="en-US" sz="2000" i="1" baseline="30000" dirty="0">
                <a:solidFill>
                  <a:schemeClr val="bg1"/>
                </a:solidFill>
              </a:rPr>
              <a:t>34 </a:t>
            </a:r>
            <a:r>
              <a:rPr lang="en-US" sz="2000" i="1" dirty="0">
                <a:solidFill>
                  <a:schemeClr val="bg1"/>
                </a:solidFill>
              </a:rPr>
              <a:t>While you were watching, a rock was cut out, but not by human hands. It struck the statue on its feet of iron and clay and smashed them. </a:t>
            </a:r>
            <a:r>
              <a:rPr lang="en-US" sz="2000" i="1" baseline="30000" dirty="0">
                <a:solidFill>
                  <a:schemeClr val="bg1"/>
                </a:solidFill>
              </a:rPr>
              <a:t>35 </a:t>
            </a:r>
            <a:r>
              <a:rPr lang="en-US" sz="2000" i="1" dirty="0">
                <a:solidFill>
                  <a:schemeClr val="bg1"/>
                </a:solidFill>
              </a:rPr>
              <a:t>Then the iron, the clay, the bronze, the silver and the gold were all broken to pieces and became like chaff on a threshing floor in the summer. The wind swept them away without leaving a trace. But the rock that struck the statue became a huge mountain and filled the whole earth.  </a:t>
            </a:r>
          </a:p>
        </p:txBody>
      </p:sp>
    </p:spTree>
    <p:extLst>
      <p:ext uri="{BB962C8B-B14F-4D97-AF65-F5344CB8AC3E}">
        <p14:creationId xmlns:p14="http://schemas.microsoft.com/office/powerpoint/2010/main" val="190213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216539"/>
          </a:xfrm>
          <a:prstGeom prst="rect">
            <a:avLst/>
          </a:prstGeom>
        </p:spPr>
        <p:txBody>
          <a:bodyPr wrap="square">
            <a:spAutoFit/>
          </a:bodyPr>
          <a:lstStyle/>
          <a:p>
            <a:r>
              <a:rPr lang="en-US" sz="2400" i="1" dirty="0" smtClean="0">
                <a:solidFill>
                  <a:schemeClr val="bg1"/>
                </a:solidFill>
              </a:rPr>
              <a:t>Daniel 2:31-35</a:t>
            </a:r>
          </a:p>
          <a:p>
            <a:endParaRPr lang="en-US" sz="2000" i="1" dirty="0" smtClean="0">
              <a:solidFill>
                <a:schemeClr val="bg1"/>
              </a:solidFill>
            </a:endParaRPr>
          </a:p>
          <a:p>
            <a:r>
              <a:rPr lang="en-US" sz="2800" baseline="30000" dirty="0">
                <a:solidFill>
                  <a:schemeClr val="bg1"/>
                </a:solidFill>
                <a:latin typeface="DFKai-SB" panose="03000509000000000000" pitchFamily="65" charset="-120"/>
                <a:ea typeface="DFKai-SB" panose="03000509000000000000" pitchFamily="65" charset="-120"/>
              </a:rPr>
              <a:t>31</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「王啊，你梦见一个大像，这像甚高，极其光耀，站在你面前，形状甚是可怕。</a:t>
            </a:r>
            <a:r>
              <a:rPr lang="en-US" sz="2800" baseline="30000" dirty="0">
                <a:solidFill>
                  <a:schemeClr val="bg1"/>
                </a:solidFill>
                <a:latin typeface="DFKai-SB" panose="03000509000000000000" pitchFamily="65" charset="-120"/>
                <a:ea typeface="DFKai-SB" panose="03000509000000000000" pitchFamily="65" charset="-120"/>
              </a:rPr>
              <a:t>32</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这像的头是精金的，胸膛和膀臂是银的，肚腹和腰是铜的，</a:t>
            </a:r>
            <a:r>
              <a:rPr lang="en-US" sz="2800" baseline="30000" dirty="0">
                <a:solidFill>
                  <a:schemeClr val="bg1"/>
                </a:solidFill>
                <a:latin typeface="DFKai-SB" panose="03000509000000000000" pitchFamily="65" charset="-120"/>
                <a:ea typeface="DFKai-SB" panose="03000509000000000000" pitchFamily="65" charset="-120"/>
              </a:rPr>
              <a:t>33</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腿是铁的，脚是半铁半泥的。</a:t>
            </a:r>
            <a:r>
              <a:rPr lang="en-US" sz="2800" baseline="30000" dirty="0">
                <a:solidFill>
                  <a:schemeClr val="bg1"/>
                </a:solidFill>
                <a:latin typeface="DFKai-SB" panose="03000509000000000000" pitchFamily="65" charset="-120"/>
                <a:ea typeface="DFKai-SB" panose="03000509000000000000" pitchFamily="65" charset="-120"/>
              </a:rPr>
              <a:t>34</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你观看，见有一块非人手凿出来的石头打在这像半铁半泥的脚上，把脚砸碎；</a:t>
            </a:r>
            <a:r>
              <a:rPr lang="en-US" sz="2800" baseline="30000" dirty="0">
                <a:solidFill>
                  <a:schemeClr val="bg1"/>
                </a:solidFill>
                <a:latin typeface="DFKai-SB" panose="03000509000000000000" pitchFamily="65" charset="-120"/>
                <a:ea typeface="DFKai-SB" panose="03000509000000000000" pitchFamily="65" charset="-120"/>
              </a:rPr>
              <a:t>35</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于是金、银、铜、铁、泥都一同砸得粉碎，成如夏天禾场上的糠秕，被风吹散，无处可寻。打碎这像的石头变成一座大山，充满天下。</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60266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613</TotalTime>
  <Words>528</Words>
  <Application>Microsoft Office PowerPoint</Application>
  <PresentationFormat>On-screen Show (16:9)</PresentationFormat>
  <Paragraphs>109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Daniel 2:20-23</vt:lpstr>
      <vt:lpstr>Daniel 2:20-23</vt:lpstr>
      <vt:lpstr>Praise God of Wisdom, Power and 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dc:title>
  <dc:creator>Simon Huang</dc:creator>
  <cp:lastModifiedBy>Simon Huang</cp:lastModifiedBy>
  <cp:revision>12</cp:revision>
  <dcterms:created xsi:type="dcterms:W3CDTF">2018-01-06T19:56:59Z</dcterms:created>
  <dcterms:modified xsi:type="dcterms:W3CDTF">2018-02-04T08:26:44Z</dcterms:modified>
</cp:coreProperties>
</file>