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783" r:id="rId2"/>
    <p:sldId id="948" r:id="rId3"/>
    <p:sldId id="974" r:id="rId4"/>
    <p:sldId id="975" r:id="rId5"/>
    <p:sldId id="976" r:id="rId6"/>
    <p:sldId id="977" r:id="rId7"/>
    <p:sldId id="978" r:id="rId8"/>
    <p:sldId id="979" r:id="rId9"/>
    <p:sldId id="650" r:id="rId10"/>
    <p:sldId id="984" r:id="rId11"/>
    <p:sldId id="981" r:id="rId12"/>
    <p:sldId id="985" r:id="rId13"/>
    <p:sldId id="986" r:id="rId14"/>
    <p:sldId id="987" r:id="rId15"/>
    <p:sldId id="988" r:id="rId16"/>
    <p:sldId id="989" r:id="rId17"/>
    <p:sldId id="990" r:id="rId18"/>
    <p:sldId id="991" r:id="rId19"/>
    <p:sldId id="992" r:id="rId20"/>
    <p:sldId id="982" r:id="rId21"/>
    <p:sldId id="994" r:id="rId22"/>
    <p:sldId id="995" r:id="rId23"/>
    <p:sldId id="993" r:id="rId24"/>
    <p:sldId id="997" r:id="rId25"/>
    <p:sldId id="998" r:id="rId26"/>
    <p:sldId id="1000" r:id="rId27"/>
    <p:sldId id="999" r:id="rId28"/>
    <p:sldId id="1001" r:id="rId29"/>
    <p:sldId id="996" r:id="rId30"/>
    <p:sldId id="1002" r:id="rId31"/>
    <p:sldId id="1005" r:id="rId32"/>
    <p:sldId id="1006" r:id="rId33"/>
    <p:sldId id="1007" r:id="rId34"/>
    <p:sldId id="1008" r:id="rId35"/>
    <p:sldId id="983" r:id="rId36"/>
    <p:sldId id="1009" r:id="rId37"/>
    <p:sldId id="1010" r:id="rId38"/>
    <p:sldId id="1011" r:id="rId39"/>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p:scale>
          <a:sx n="110" d="100"/>
          <a:sy n="110" d="100"/>
        </p:scale>
        <p:origin x="-1002" y="-31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3/31/2018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7338" y="72182"/>
            <a:ext cx="5186362" cy="539750"/>
          </a:xfrm>
        </p:spPr>
        <p:txBody>
          <a:bodyPr/>
          <a:lstStyle/>
          <a:p>
            <a:r>
              <a:rPr lang="zh-TW" altLang="en-US" sz="2400" dirty="0" smtClean="0">
                <a:solidFill>
                  <a:schemeClr val="tx1"/>
                </a:solidFill>
                <a:latin typeface="HanWang WeiBeiMedium-Gb5" pitchFamily="2" charset="-120"/>
                <a:ea typeface="HanWang WeiBeiMedium-Gb5" pitchFamily="2" charset="-120"/>
              </a:rPr>
              <a:t>路加福音 </a:t>
            </a:r>
            <a:r>
              <a:rPr lang="en-US" altLang="zh-TW" sz="2400" dirty="0" smtClean="0">
                <a:solidFill>
                  <a:schemeClr val="tx1"/>
                </a:solidFill>
              </a:rPr>
              <a:t>Luke 24:13–35</a:t>
            </a:r>
            <a:r>
              <a:rPr lang="zh-TW" altLang="en-US" sz="2400" dirty="0" smtClean="0">
                <a:solidFill>
                  <a:schemeClr val="tx1"/>
                </a:solidFill>
              </a:rPr>
              <a:t> </a:t>
            </a:r>
            <a:endParaRPr lang="en-US" altLang="zh-CN" sz="2400" dirty="0" smtClean="0">
              <a:solidFill>
                <a:schemeClr val="tx1"/>
              </a:solidFill>
              <a:latin typeface="+mn-ea"/>
              <a:ea typeface="+mn-ea"/>
            </a:endParaRPr>
          </a:p>
        </p:txBody>
      </p:sp>
      <p:sp>
        <p:nvSpPr>
          <p:cNvPr id="6" name="Content Placeholder 5"/>
          <p:cNvSpPr>
            <a:spLocks noGrp="1"/>
          </p:cNvSpPr>
          <p:nvPr>
            <p:ph idx="1"/>
          </p:nvPr>
        </p:nvSpPr>
        <p:spPr>
          <a:xfrm>
            <a:off x="72207" y="467916"/>
            <a:ext cx="2448272" cy="2138363"/>
          </a:xfrm>
        </p:spPr>
        <p:txBody>
          <a:bodyPr/>
          <a:lstStyle/>
          <a:p>
            <a:pPr marL="0" indent="0">
              <a:buNone/>
            </a:pP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正當那日，門徒中有兩個人往一個村子去；這村子名叫以馬忤斯，離耶路撒冷約有二十五里。</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他們彼此談論所遇見的這一切事。</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正談論相問的時候，耶穌親自就近他們，和他們同行；</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只是他們的眼睛迷糊了，不認識他。</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79" y="467916"/>
            <a:ext cx="3240559"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13</a:t>
            </a:r>
            <a:r>
              <a:rPr lang="en-US" sz="1800" dirty="0" smtClean="0">
                <a:latin typeface="Arial Narrow" pitchFamily="34" charset="0"/>
              </a:rPr>
              <a:t> Now that same day two of them were going to a village called Emmaus, about seven miles from Jerusalem. </a:t>
            </a:r>
            <a:r>
              <a:rPr lang="en-US" sz="1800" baseline="30000" dirty="0" smtClean="0">
                <a:latin typeface="Arial Narrow" pitchFamily="34" charset="0"/>
              </a:rPr>
              <a:t>14</a:t>
            </a:r>
            <a:r>
              <a:rPr lang="en-US" sz="1800" dirty="0" smtClean="0">
                <a:latin typeface="Arial Narrow" pitchFamily="34" charset="0"/>
              </a:rPr>
              <a:t> They were talking with each other about everything that had happened. </a:t>
            </a:r>
            <a:r>
              <a:rPr lang="en-US" sz="1800" baseline="30000" dirty="0" smtClean="0">
                <a:latin typeface="Arial Narrow" pitchFamily="34" charset="0"/>
              </a:rPr>
              <a:t>15</a:t>
            </a:r>
            <a:r>
              <a:rPr lang="en-US" sz="1800" dirty="0" smtClean="0">
                <a:latin typeface="Arial Narrow" pitchFamily="34" charset="0"/>
              </a:rPr>
              <a:t> As they talked and discussed these things with each other, Jesus himself came up and walked along with them; </a:t>
            </a:r>
            <a:r>
              <a:rPr lang="en-US" sz="1800" baseline="30000" dirty="0" smtClean="0">
                <a:latin typeface="Arial Narrow" pitchFamily="34" charset="0"/>
              </a:rPr>
              <a:t>16</a:t>
            </a:r>
            <a:r>
              <a:rPr lang="en-US" sz="1800" dirty="0" smtClean="0">
                <a:latin typeface="Arial Narrow" pitchFamily="34" charset="0"/>
              </a:rPr>
              <a:t> but they were kept from recognizing him.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pic>
        <p:nvPicPr>
          <p:cNvPr id="1026" name="Picture 2" descr="Related image"/>
          <p:cNvPicPr>
            <a:picLocks noChangeAspect="1" noChangeArrowheads="1"/>
          </p:cNvPicPr>
          <p:nvPr/>
        </p:nvPicPr>
        <p:blipFill>
          <a:blip r:embed="rId2" cstate="print"/>
          <a:srcRect/>
          <a:stretch>
            <a:fillRect/>
          </a:stretch>
        </p:blipFill>
        <p:spPr bwMode="auto">
          <a:xfrm>
            <a:off x="504255" y="0"/>
            <a:ext cx="4860130" cy="3240087"/>
          </a:xfrm>
          <a:prstGeom prst="rect">
            <a:avLst/>
          </a:prstGeom>
          <a:noFill/>
        </p:spPr>
      </p:pic>
      <p:sp>
        <p:nvSpPr>
          <p:cNvPr id="6" name="Rectangle 5"/>
          <p:cNvSpPr/>
          <p:nvPr/>
        </p:nvSpPr>
        <p:spPr>
          <a:xfrm>
            <a:off x="2016423" y="0"/>
            <a:ext cx="1723549" cy="707886"/>
          </a:xfrm>
          <a:prstGeom prst="rect">
            <a:avLst/>
          </a:prstGeom>
        </p:spPr>
        <p:txBody>
          <a:bodyPr wrap="none">
            <a:spAutoFit/>
          </a:bodyPr>
          <a:lstStyle/>
          <a:p>
            <a:r>
              <a:rPr lang="zh-HK" altLang="en-US" sz="4000" dirty="0" smtClean="0">
                <a:solidFill>
                  <a:schemeClr val="bg1"/>
                </a:solidFill>
                <a:latin typeface="HanWang WeiBeiMedium-Gb5" pitchFamily="2" charset="-120"/>
                <a:ea typeface="HanWang WeiBeiMedium-Gb5" pitchFamily="2" charset="-120"/>
              </a:rPr>
              <a:t>復活節</a:t>
            </a:r>
            <a:endParaRPr lang="en-US" sz="4000" dirty="0">
              <a:solidFill>
                <a:schemeClr val="bg1"/>
              </a:solidFill>
              <a:latin typeface="HanWang WeiBeiMedium-Gb5" pitchFamily="2" charset="-120"/>
              <a:ea typeface="HanWang WeiBeiMedium-Gb5" pitchFamily="2" charset="-12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TW" dirty="0" smtClean="0">
                <a:solidFill>
                  <a:schemeClr val="tx1"/>
                </a:solidFill>
                <a:latin typeface="+mn-lt"/>
                <a:ea typeface="HanWang WeiBeiMedium-Gb5" pitchFamily="2" charset="-120"/>
              </a:rPr>
              <a:t>1.</a:t>
            </a:r>
            <a:r>
              <a:rPr lang="en-US" altLang="zh-TW" dirty="0" smtClean="0">
                <a:solidFill>
                  <a:schemeClr val="tx1"/>
                </a:solidFill>
                <a:latin typeface="HanWang WeiBeiMedium-Gb5" pitchFamily="2" charset="-120"/>
                <a:ea typeface="HanWang WeiBeiMedium-Gb5" pitchFamily="2" charset="-120"/>
              </a:rPr>
              <a:t> </a:t>
            </a:r>
            <a:r>
              <a:rPr lang="zh-TW" altLang="en-US" dirty="0" smtClean="0">
                <a:solidFill>
                  <a:schemeClr val="tx1"/>
                </a:solidFill>
                <a:latin typeface="HanWang WeiBeiMedium-Gb5" pitchFamily="2" charset="-120"/>
                <a:ea typeface="HanWang WeiBeiMedium-Gb5" pitchFamily="2" charset="-120"/>
              </a:rPr>
              <a:t>復活：難以置信的事件</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000" dirty="0" smtClean="0">
                <a:solidFill>
                  <a:schemeClr val="tx1"/>
                </a:solidFill>
              </a:rPr>
              <a:t>Resurrection : An Incredible Event</a:t>
            </a:r>
            <a:endParaRPr lang="en-US" sz="2800" dirty="0">
              <a:solidFill>
                <a:schemeClr val="tx1"/>
              </a:solidFill>
            </a:endParaRPr>
          </a:p>
        </p:txBody>
      </p:sp>
      <p:sp>
        <p:nvSpPr>
          <p:cNvPr id="4" name="Content Placeholder 3"/>
          <p:cNvSpPr>
            <a:spLocks noGrp="1"/>
          </p:cNvSpPr>
          <p:nvPr>
            <p:ph idx="1"/>
          </p:nvPr>
        </p:nvSpPr>
        <p:spPr/>
        <p:txBody>
          <a:bodyPr/>
          <a:lstStyle/>
          <a:p>
            <a:pPr marL="342900" indent="-342900">
              <a:buAutoNum type="alphaLcPeriod"/>
            </a:pPr>
            <a:r>
              <a:rPr lang="zh-HK" altLang="en-US" dirty="0" smtClean="0">
                <a:latin typeface="HanWang WeiBeiMedium-Gb5" pitchFamily="2" charset="-120"/>
                <a:ea typeface="HanWang WeiBeiMedium-Gb5" pitchFamily="2" charset="-120"/>
              </a:rPr>
              <a:t>路加是一個可靠的作者</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Luke is a credible writer</a:t>
            </a:r>
            <a:r>
              <a:rPr lang="zh-TW" altLang="en-US" dirty="0" smtClean="0">
                <a:ea typeface="HanWang WeiBeiMedium-Gb5" pitchFamily="2" charset="-120"/>
              </a:rPr>
              <a:t/>
            </a:r>
            <a:br>
              <a:rPr lang="zh-TW" altLang="en-US" dirty="0" smtClean="0">
                <a:ea typeface="HanWang WeiBeiMedium-Gb5" pitchFamily="2" charset="-120"/>
              </a:rPr>
            </a:br>
            <a:endParaRPr lang="en-US" dirty="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11</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207" y="107876"/>
            <a:ext cx="5616823" cy="2786137"/>
          </a:xfrm>
        </p:spPr>
        <p:txBody>
          <a:bodyPr/>
          <a:lstStyle/>
          <a:p>
            <a:pPr marL="0" indent="0">
              <a:buNone/>
            </a:pPr>
            <a:r>
              <a:rPr lang="en-US" altLang="zh-TW" sz="1600" dirty="0" smtClean="0"/>
              <a:t>Luke 1:1–4</a:t>
            </a:r>
            <a:r>
              <a:rPr lang="zh-TW" altLang="en-US" sz="1600" dirty="0" smtClean="0"/>
              <a:t> </a:t>
            </a:r>
            <a:r>
              <a:rPr lang="en-US" altLang="zh-TW" sz="1600" baseline="30000" dirty="0" smtClean="0">
                <a:solidFill>
                  <a:srgbClr val="FFFF00"/>
                </a:solidFill>
              </a:rPr>
              <a:t>1</a:t>
            </a:r>
            <a:r>
              <a:rPr lang="zh-TW" altLang="en-US" sz="1600" dirty="0" smtClean="0">
                <a:solidFill>
                  <a:srgbClr val="FFFF00"/>
                </a:solidFill>
              </a:rPr>
              <a:t> </a:t>
            </a:r>
            <a:r>
              <a:rPr lang="zh-TW" altLang="en-US" sz="1600" dirty="0" smtClean="0">
                <a:solidFill>
                  <a:srgbClr val="FFFF00"/>
                </a:solidFill>
                <a:latin typeface="HanWang WeiBeiMedium-Gb5" pitchFamily="2" charset="-120"/>
                <a:ea typeface="HanWang WeiBeiMedium-Gb5" pitchFamily="2" charset="-120"/>
              </a:rPr>
              <a:t>提阿非羅大人哪</a:t>
            </a:r>
            <a:r>
              <a:rPr lang="zh-TW" altLang="en-US" sz="1600" dirty="0" smtClean="0">
                <a:latin typeface="HanWang WeiBeiMedium-Gb5" pitchFamily="2" charset="-120"/>
                <a:ea typeface="HanWang WeiBeiMedium-Gb5" pitchFamily="2" charset="-120"/>
              </a:rPr>
              <a:t>，有好些人提筆作書，述說在我們中間所成就的事，是照傳道的人從起初親眼看見又傳給我們的。</a:t>
            </a:r>
            <a:r>
              <a:rPr lang="en-US" altLang="zh-TW" sz="1600" baseline="30000" dirty="0" smtClean="0">
                <a:latin typeface="HanWang WeiBeiMedium-Gb5" pitchFamily="2" charset="-120"/>
                <a:ea typeface="HanWang WeiBeiMedium-Gb5" pitchFamily="2" charset="-120"/>
              </a:rPr>
              <a:t>3</a:t>
            </a:r>
            <a:r>
              <a:rPr lang="zh-TW" altLang="en-US" sz="1600" dirty="0" smtClean="0">
                <a:latin typeface="HanWang WeiBeiMedium-Gb5" pitchFamily="2" charset="-120"/>
                <a:ea typeface="HanWang WeiBeiMedium-Gb5" pitchFamily="2" charset="-120"/>
              </a:rPr>
              <a:t> </a:t>
            </a:r>
            <a:r>
              <a:rPr lang="zh-TW" altLang="en-US" sz="1600" dirty="0" smtClean="0">
                <a:solidFill>
                  <a:srgbClr val="FFFF00"/>
                </a:solidFill>
                <a:latin typeface="HanWang WeiBeiMedium-Gb5" pitchFamily="2" charset="-120"/>
                <a:ea typeface="HanWang WeiBeiMedium-Gb5" pitchFamily="2" charset="-120"/>
              </a:rPr>
              <a:t>這些事我既從起頭都詳細考察了</a:t>
            </a:r>
            <a:r>
              <a:rPr lang="zh-TW" altLang="en-US" sz="1600" dirty="0" smtClean="0">
                <a:latin typeface="HanWang WeiBeiMedium-Gb5" pitchFamily="2" charset="-120"/>
                <a:ea typeface="HanWang WeiBeiMedium-Gb5" pitchFamily="2" charset="-120"/>
              </a:rPr>
              <a:t>，就定意要按著次序寫給你，</a:t>
            </a:r>
            <a:r>
              <a:rPr lang="en-US" altLang="zh-TW" sz="1600" baseline="30000" dirty="0" smtClean="0">
                <a:latin typeface="HanWang WeiBeiMedium-Gb5" pitchFamily="2" charset="-120"/>
                <a:ea typeface="HanWang WeiBeiMedium-Gb5" pitchFamily="2" charset="-120"/>
              </a:rPr>
              <a:t>4</a:t>
            </a:r>
            <a:r>
              <a:rPr lang="zh-TW" altLang="en-US" sz="1600" dirty="0" smtClean="0">
                <a:latin typeface="HanWang WeiBeiMedium-Gb5" pitchFamily="2" charset="-120"/>
                <a:ea typeface="HanWang WeiBeiMedium-Gb5" pitchFamily="2" charset="-120"/>
              </a:rPr>
              <a:t> 使你知道所學之道都是確實的</a:t>
            </a:r>
            <a:r>
              <a:rPr lang="zh-TW" altLang="en-US" sz="1600" dirty="0" smtClean="0"/>
              <a:t>。 </a:t>
            </a:r>
            <a:endParaRPr lang="en-US" altLang="zh-TW" sz="1600" dirty="0" smtClean="0"/>
          </a:p>
          <a:p>
            <a:pPr marL="0" indent="0">
              <a:buNone/>
            </a:pPr>
            <a:r>
              <a:rPr lang="en-US" sz="1600" baseline="30000" dirty="0" smtClean="0"/>
              <a:t>1</a:t>
            </a:r>
            <a:r>
              <a:rPr lang="en-US" sz="1600" dirty="0" smtClean="0"/>
              <a:t> Many have undertaken to draw up an account of the things that have been fulfilled among us, </a:t>
            </a:r>
            <a:r>
              <a:rPr lang="en-US" sz="1600" baseline="30000" dirty="0" smtClean="0"/>
              <a:t>2</a:t>
            </a:r>
            <a:r>
              <a:rPr lang="en-US" sz="1600" dirty="0" smtClean="0"/>
              <a:t> just as they were handed down to us by those who from the first were eyewitnesses and servants of the word. </a:t>
            </a:r>
            <a:r>
              <a:rPr lang="en-US" sz="1600" baseline="30000" dirty="0" smtClean="0"/>
              <a:t>3</a:t>
            </a:r>
            <a:r>
              <a:rPr lang="en-US" sz="1600" dirty="0" smtClean="0"/>
              <a:t> With this in mind, since </a:t>
            </a:r>
            <a:r>
              <a:rPr lang="en-US" sz="1600" dirty="0" smtClean="0">
                <a:solidFill>
                  <a:srgbClr val="FFFF00"/>
                </a:solidFill>
              </a:rPr>
              <a:t>I myself have carefully investigated everything from the beginning</a:t>
            </a:r>
            <a:r>
              <a:rPr lang="en-US" sz="1600" dirty="0" smtClean="0"/>
              <a:t>, I too decided to write an orderly account for you, </a:t>
            </a:r>
            <a:r>
              <a:rPr lang="en-US" sz="1600" dirty="0" smtClean="0">
                <a:solidFill>
                  <a:srgbClr val="FFFF00"/>
                </a:solidFill>
              </a:rPr>
              <a:t>most excellent </a:t>
            </a:r>
            <a:r>
              <a:rPr lang="en-US" sz="1600" dirty="0" err="1" smtClean="0">
                <a:solidFill>
                  <a:srgbClr val="FFFF00"/>
                </a:solidFill>
              </a:rPr>
              <a:t>Theophilus</a:t>
            </a:r>
            <a:r>
              <a:rPr lang="en-US" sz="1600" dirty="0" smtClean="0"/>
              <a:t>, </a:t>
            </a:r>
            <a:r>
              <a:rPr lang="en-US" sz="1600" baseline="30000" dirty="0" smtClean="0"/>
              <a:t>4</a:t>
            </a:r>
            <a:r>
              <a:rPr lang="en-US" sz="1600" dirty="0" smtClean="0"/>
              <a:t> so that you may know the certainty of the things you have been taught.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TW" dirty="0" smtClean="0">
                <a:solidFill>
                  <a:schemeClr val="tx1"/>
                </a:solidFill>
                <a:latin typeface="+mn-lt"/>
                <a:ea typeface="HanWang WeiBeiMedium-Gb5" pitchFamily="2" charset="-120"/>
              </a:rPr>
              <a:t>1.</a:t>
            </a:r>
            <a:r>
              <a:rPr lang="en-US" altLang="zh-TW" dirty="0" smtClean="0">
                <a:solidFill>
                  <a:schemeClr val="tx1"/>
                </a:solidFill>
                <a:latin typeface="HanWang WeiBeiMedium-Gb5" pitchFamily="2" charset="-120"/>
                <a:ea typeface="HanWang WeiBeiMedium-Gb5" pitchFamily="2" charset="-120"/>
              </a:rPr>
              <a:t> </a:t>
            </a:r>
            <a:r>
              <a:rPr lang="zh-TW" altLang="en-US" dirty="0" smtClean="0">
                <a:solidFill>
                  <a:schemeClr val="tx1"/>
                </a:solidFill>
                <a:latin typeface="HanWang WeiBeiMedium-Gb5" pitchFamily="2" charset="-120"/>
                <a:ea typeface="HanWang WeiBeiMedium-Gb5" pitchFamily="2" charset="-120"/>
              </a:rPr>
              <a:t>復活：難以置信的事件</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000" dirty="0" smtClean="0">
                <a:solidFill>
                  <a:schemeClr val="tx1"/>
                </a:solidFill>
              </a:rPr>
              <a:t>Resurrection : An Incredible Event</a:t>
            </a:r>
            <a:endParaRPr lang="en-US" sz="2800" dirty="0">
              <a:solidFill>
                <a:schemeClr val="tx1"/>
              </a:solidFill>
            </a:endParaRPr>
          </a:p>
        </p:txBody>
      </p:sp>
      <p:sp>
        <p:nvSpPr>
          <p:cNvPr id="4" name="Content Placeholder 3"/>
          <p:cNvSpPr>
            <a:spLocks noGrp="1"/>
          </p:cNvSpPr>
          <p:nvPr>
            <p:ph idx="1"/>
          </p:nvPr>
        </p:nvSpPr>
        <p:spPr/>
        <p:txBody>
          <a:bodyPr/>
          <a:lstStyle/>
          <a:p>
            <a:pPr marL="342900" indent="-342900">
              <a:buAutoNum type="alphaLcPeriod"/>
            </a:pPr>
            <a:r>
              <a:rPr lang="zh-HK" altLang="en-US" dirty="0" smtClean="0">
                <a:latin typeface="HanWang WeiBeiMedium-Gb5" pitchFamily="2" charset="-120"/>
                <a:ea typeface="HanWang WeiBeiMedium-Gb5" pitchFamily="2" charset="-120"/>
              </a:rPr>
              <a:t>路加是一個可靠的作者</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Luke is a credible writer</a:t>
            </a:r>
          </a:p>
          <a:p>
            <a:pPr marL="342900" indent="-342900">
              <a:buFontTx/>
              <a:buAutoNum type="alphaLcPeriod"/>
            </a:pPr>
            <a:r>
              <a:rPr lang="zh-TW" altLang="en-US" dirty="0" smtClean="0">
                <a:ea typeface="HanWang WeiBeiMedium-Gb5" pitchFamily="2" charset="-120"/>
              </a:rPr>
              <a:t>寫書日期與事情發生的日期是非常接近</a:t>
            </a:r>
            <a:r>
              <a:rPr lang="en-US" altLang="zh-TW" dirty="0" smtClean="0">
                <a:ea typeface="HanWang WeiBeiMedium-Gb5" pitchFamily="2" charset="-120"/>
              </a:rPr>
              <a:t/>
            </a:r>
            <a:br>
              <a:rPr lang="en-US" altLang="zh-TW" dirty="0" smtClean="0">
                <a:ea typeface="HanWang WeiBeiMedium-Gb5" pitchFamily="2" charset="-120"/>
              </a:rPr>
            </a:br>
            <a:r>
              <a:rPr lang="en-US" altLang="zh-TW" dirty="0" smtClean="0">
                <a:ea typeface="HanWang WeiBeiMedium-Gb5" pitchFamily="2" charset="-120"/>
              </a:rPr>
              <a:t> The book date is very close to the event date</a:t>
            </a:r>
            <a:br>
              <a:rPr lang="en-US" altLang="zh-TW" dirty="0" smtClean="0">
                <a:ea typeface="HanWang WeiBeiMedium-Gb5" pitchFamily="2" charset="-120"/>
              </a:rPr>
            </a:br>
            <a:r>
              <a:rPr lang="zh-TW" altLang="en-US" dirty="0" smtClean="0">
                <a:ea typeface="HanWang WeiBeiMedium-Gb5" pitchFamily="2" charset="-120"/>
              </a:rPr>
              <a:t/>
            </a:r>
            <a:br>
              <a:rPr lang="zh-TW" altLang="en-US" dirty="0" smtClean="0">
                <a:ea typeface="HanWang WeiBeiMedium-Gb5" pitchFamily="2" charset="-120"/>
              </a:rPr>
            </a:br>
            <a:endParaRPr lang="en-US" dirty="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TW" dirty="0" smtClean="0">
                <a:solidFill>
                  <a:schemeClr val="tx1"/>
                </a:solidFill>
                <a:latin typeface="+mn-lt"/>
                <a:ea typeface="HanWang WeiBeiMedium-Gb5" pitchFamily="2" charset="-120"/>
              </a:rPr>
              <a:t>1.</a:t>
            </a:r>
            <a:r>
              <a:rPr lang="en-US" altLang="zh-TW" dirty="0" smtClean="0">
                <a:solidFill>
                  <a:schemeClr val="tx1"/>
                </a:solidFill>
                <a:latin typeface="HanWang WeiBeiMedium-Gb5" pitchFamily="2" charset="-120"/>
                <a:ea typeface="HanWang WeiBeiMedium-Gb5" pitchFamily="2" charset="-120"/>
              </a:rPr>
              <a:t> </a:t>
            </a:r>
            <a:r>
              <a:rPr lang="zh-TW" altLang="en-US" dirty="0" smtClean="0">
                <a:solidFill>
                  <a:schemeClr val="tx1"/>
                </a:solidFill>
                <a:latin typeface="HanWang WeiBeiMedium-Gb5" pitchFamily="2" charset="-120"/>
                <a:ea typeface="HanWang WeiBeiMedium-Gb5" pitchFamily="2" charset="-120"/>
              </a:rPr>
              <a:t>復活：難以置信的事件</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000" dirty="0" smtClean="0">
                <a:solidFill>
                  <a:schemeClr val="tx1"/>
                </a:solidFill>
              </a:rPr>
              <a:t>Resurrection : An Incredible Event</a:t>
            </a:r>
            <a:endParaRPr lang="en-US" sz="2800" dirty="0">
              <a:solidFill>
                <a:schemeClr val="tx1"/>
              </a:solidFill>
            </a:endParaRPr>
          </a:p>
        </p:txBody>
      </p:sp>
      <p:sp>
        <p:nvSpPr>
          <p:cNvPr id="4" name="Content Placeholder 3"/>
          <p:cNvSpPr>
            <a:spLocks noGrp="1"/>
          </p:cNvSpPr>
          <p:nvPr>
            <p:ph idx="1"/>
          </p:nvPr>
        </p:nvSpPr>
        <p:spPr/>
        <p:txBody>
          <a:bodyPr/>
          <a:lstStyle/>
          <a:p>
            <a:pPr marL="342900" indent="-342900">
              <a:buAutoNum type="alphaLcPeriod"/>
            </a:pPr>
            <a:r>
              <a:rPr lang="zh-HK" altLang="en-US" dirty="0" smtClean="0">
                <a:latin typeface="HanWang WeiBeiMedium-Gb5" pitchFamily="2" charset="-120"/>
                <a:ea typeface="HanWang WeiBeiMedium-Gb5" pitchFamily="2" charset="-120"/>
              </a:rPr>
              <a:t>路加是一個可靠的作者</a:t>
            </a:r>
            <a:r>
              <a:rPr lang="en-US" altLang="zh-HK" dirty="0" smtClean="0">
                <a:latin typeface="HanWang WeiBeiMedium-Gb5" pitchFamily="2" charset="-120"/>
                <a:ea typeface="HanWang WeiBeiMedium-Gb5" pitchFamily="2" charset="-120"/>
              </a:rPr>
              <a:t/>
            </a:r>
            <a:br>
              <a:rPr lang="en-US" altLang="zh-HK" dirty="0" smtClean="0">
                <a:latin typeface="HanWang WeiBeiMedium-Gb5" pitchFamily="2" charset="-120"/>
                <a:ea typeface="HanWang WeiBeiMedium-Gb5" pitchFamily="2" charset="-120"/>
              </a:rPr>
            </a:br>
            <a:r>
              <a:rPr lang="en-US" altLang="zh-HK" dirty="0" smtClean="0">
                <a:ea typeface="HanWang WeiBeiMedium-Gb5" pitchFamily="2" charset="-120"/>
              </a:rPr>
              <a:t>Luke is a credible writer</a:t>
            </a:r>
          </a:p>
          <a:p>
            <a:pPr marL="342900" indent="-342900">
              <a:buFontTx/>
              <a:buAutoNum type="alphaLcPeriod"/>
            </a:pPr>
            <a:r>
              <a:rPr lang="zh-TW" altLang="en-US" dirty="0" smtClean="0">
                <a:ea typeface="HanWang WeiBeiMedium-Gb5" pitchFamily="2" charset="-120"/>
              </a:rPr>
              <a:t>寫書日期與事情發生的日期是非常接近</a:t>
            </a:r>
            <a:r>
              <a:rPr lang="en-US" altLang="zh-TW" dirty="0" smtClean="0">
                <a:ea typeface="HanWang WeiBeiMedium-Gb5" pitchFamily="2" charset="-120"/>
              </a:rPr>
              <a:t/>
            </a:r>
            <a:br>
              <a:rPr lang="en-US" altLang="zh-TW" dirty="0" smtClean="0">
                <a:ea typeface="HanWang WeiBeiMedium-Gb5" pitchFamily="2" charset="-120"/>
              </a:rPr>
            </a:br>
            <a:r>
              <a:rPr lang="en-US" altLang="zh-TW" dirty="0" smtClean="0">
                <a:ea typeface="HanWang WeiBeiMedium-Gb5" pitchFamily="2" charset="-120"/>
              </a:rPr>
              <a:t> The book date is very close to the event date</a:t>
            </a:r>
          </a:p>
          <a:p>
            <a:pPr marL="342900" indent="-342900">
              <a:buFontTx/>
              <a:buAutoNum type="alphaLcPeriod"/>
            </a:pPr>
            <a:r>
              <a:rPr lang="zh-HK" altLang="en-US" dirty="0" smtClean="0">
                <a:latin typeface="HanWang WeiBeiMedium-Gb5" pitchFamily="2" charset="-120"/>
                <a:ea typeface="HanWang WeiBeiMedium-Gb5" pitchFamily="2" charset="-120"/>
              </a:rPr>
              <a:t>路加記載事件的細節</a:t>
            </a:r>
            <a:r>
              <a:rPr lang="en-US" altLang="zh-HK" dirty="0" smtClean="0"/>
              <a:t/>
            </a:r>
            <a:br>
              <a:rPr lang="en-US" altLang="zh-HK" dirty="0" smtClean="0"/>
            </a:br>
            <a:r>
              <a:rPr lang="en-US" dirty="0" smtClean="0"/>
              <a:t>Luke recorded the details of the incident </a:t>
            </a:r>
            <a:r>
              <a:rPr lang="en-US" altLang="zh-TW" dirty="0" smtClean="0">
                <a:ea typeface="HanWang WeiBeiMedium-Gb5" pitchFamily="2" charset="-120"/>
              </a:rPr>
              <a:t/>
            </a:r>
            <a:br>
              <a:rPr lang="en-US" altLang="zh-TW" dirty="0" smtClean="0">
                <a:ea typeface="HanWang WeiBeiMedium-Gb5" pitchFamily="2" charset="-120"/>
              </a:rPr>
            </a:br>
            <a:r>
              <a:rPr lang="zh-TW" altLang="en-US" dirty="0" smtClean="0">
                <a:ea typeface="HanWang WeiBeiMedium-Gb5" pitchFamily="2" charset="-120"/>
              </a:rPr>
              <a:t/>
            </a:r>
            <a:br>
              <a:rPr lang="zh-TW" altLang="en-US" dirty="0" smtClean="0">
                <a:ea typeface="HanWang WeiBeiMedium-Gb5" pitchFamily="2" charset="-120"/>
              </a:rPr>
            </a:br>
            <a:endParaRPr lang="en-US" dirty="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5329485" cy="2786137"/>
          </a:xfrm>
        </p:spPr>
        <p:txBody>
          <a:bodyPr/>
          <a:lstStyle/>
          <a:p>
            <a:r>
              <a:rPr lang="en-US" altLang="zh-TW" dirty="0" smtClean="0"/>
              <a:t>Luke 24:13–18</a:t>
            </a:r>
            <a:r>
              <a:rPr lang="zh-TW" altLang="en-US" dirty="0" smtClean="0"/>
              <a:t> </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正當那日</a:t>
            </a:r>
            <a:r>
              <a:rPr lang="zh-TW" altLang="en-US" dirty="0" smtClean="0">
                <a:latin typeface="HanWang WeiBeiMedium-Gb5" pitchFamily="2" charset="-120"/>
                <a:ea typeface="HanWang WeiBeiMedium-Gb5" pitchFamily="2" charset="-120"/>
              </a:rPr>
              <a:t>，門徒中有兩個人往一個村子去；這村子名叫</a:t>
            </a:r>
            <a:r>
              <a:rPr lang="zh-TW" altLang="en-US" dirty="0" smtClean="0">
                <a:solidFill>
                  <a:srgbClr val="FFFF00"/>
                </a:solidFill>
                <a:latin typeface="HanWang WeiBeiMedium-Gb5" pitchFamily="2" charset="-120"/>
                <a:ea typeface="HanWang WeiBeiMedium-Gb5" pitchFamily="2" charset="-120"/>
              </a:rPr>
              <a:t>以馬忤斯</a:t>
            </a:r>
            <a:r>
              <a:rPr lang="zh-TW" altLang="en-US" dirty="0" smtClean="0">
                <a:latin typeface="HanWang WeiBeiMedium-Gb5" pitchFamily="2" charset="-120"/>
                <a:ea typeface="HanWang WeiBeiMedium-Gb5" pitchFamily="2" charset="-120"/>
              </a:rPr>
              <a:t>，離耶路撒冷約有二十五里。</a:t>
            </a:r>
            <a:r>
              <a:rPr lang="en-US" altLang="zh-TW" baseline="30000" dirty="0" smtClean="0">
                <a:latin typeface="HanWang WeiBeiMedium-Gb5" pitchFamily="2" charset="-120"/>
                <a:ea typeface="HanWang WeiBeiMedium-Gb5" pitchFamily="2" charset="-120"/>
              </a:rPr>
              <a:t>… 15</a:t>
            </a:r>
            <a:r>
              <a:rPr lang="zh-TW" altLang="en-US" dirty="0" smtClean="0">
                <a:latin typeface="HanWang WeiBeiMedium-Gb5" pitchFamily="2" charset="-120"/>
                <a:ea typeface="HanWang WeiBeiMedium-Gb5" pitchFamily="2" charset="-120"/>
              </a:rPr>
              <a:t> 正談論相問的時候，耶穌親自就近他們，和他們同行；</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只是他們的眼睛迷糊了，不認識他。</a:t>
            </a:r>
            <a:r>
              <a:rPr lang="en-US" altLang="zh-TW" baseline="30000" dirty="0" smtClean="0">
                <a:latin typeface="HanWang WeiBeiMedium-Gb5" pitchFamily="2" charset="-120"/>
                <a:ea typeface="HanWang WeiBeiMedium-Gb5" pitchFamily="2" charset="-120"/>
              </a:rPr>
              <a:t>… 18</a:t>
            </a:r>
            <a:r>
              <a:rPr lang="zh-TW" altLang="en-US" dirty="0" smtClean="0">
                <a:latin typeface="HanWang WeiBeiMedium-Gb5" pitchFamily="2" charset="-120"/>
                <a:ea typeface="HanWang WeiBeiMedium-Gb5" pitchFamily="2" charset="-120"/>
              </a:rPr>
              <a:t> 二人中有一個名叫</a:t>
            </a:r>
            <a:r>
              <a:rPr lang="zh-TW" altLang="en-US" dirty="0" smtClean="0">
                <a:solidFill>
                  <a:srgbClr val="FFFF00"/>
                </a:solidFill>
                <a:latin typeface="HanWang WeiBeiMedium-Gb5" pitchFamily="2" charset="-120"/>
                <a:ea typeface="HanWang WeiBeiMedium-Gb5" pitchFamily="2" charset="-120"/>
              </a:rPr>
              <a:t>革流巴</a:t>
            </a:r>
            <a:endParaRPr lang="en-US" altLang="zh-TW" dirty="0" smtClean="0">
              <a:solidFill>
                <a:srgbClr val="FFFF00"/>
              </a:solidFill>
              <a:latin typeface="HanWang WeiBeiMedium-Gb5" pitchFamily="2" charset="-120"/>
              <a:ea typeface="HanWang WeiBeiMedium-Gb5" pitchFamily="2" charset="-120"/>
            </a:endParaRPr>
          </a:p>
          <a:p>
            <a:r>
              <a:rPr lang="en-US" baseline="30000" dirty="0" smtClean="0">
                <a:solidFill>
                  <a:srgbClr val="FFFF00"/>
                </a:solidFill>
              </a:rPr>
              <a:t>13</a:t>
            </a:r>
            <a:r>
              <a:rPr lang="en-US" dirty="0" smtClean="0">
                <a:solidFill>
                  <a:srgbClr val="FFFF00"/>
                </a:solidFill>
              </a:rPr>
              <a:t> Now that same day </a:t>
            </a:r>
            <a:r>
              <a:rPr lang="en-US" dirty="0" smtClean="0"/>
              <a:t>two of them were going to a village called </a:t>
            </a:r>
            <a:r>
              <a:rPr lang="en-US" dirty="0" smtClean="0">
                <a:solidFill>
                  <a:srgbClr val="FFFF00"/>
                </a:solidFill>
              </a:rPr>
              <a:t>Emmaus</a:t>
            </a:r>
            <a:r>
              <a:rPr lang="en-US" dirty="0" smtClean="0"/>
              <a:t>, about seven miles from Jerusalem… </a:t>
            </a:r>
            <a:r>
              <a:rPr lang="en-US" baseline="30000" dirty="0" smtClean="0"/>
              <a:t>15</a:t>
            </a:r>
            <a:r>
              <a:rPr lang="en-US" dirty="0" smtClean="0"/>
              <a:t> As they talked and discussed these things with each other, Jesus himself came up and walked along with them; </a:t>
            </a:r>
            <a:r>
              <a:rPr lang="en-US" baseline="30000" dirty="0" smtClean="0"/>
              <a:t>16</a:t>
            </a:r>
            <a:r>
              <a:rPr lang="en-US" dirty="0" smtClean="0"/>
              <a:t> but they were kept from recognizing him… </a:t>
            </a:r>
            <a:r>
              <a:rPr lang="en-US" baseline="30000" dirty="0" smtClean="0"/>
              <a:t>18</a:t>
            </a:r>
            <a:r>
              <a:rPr lang="en-US" dirty="0" smtClean="0"/>
              <a:t> One of them, named</a:t>
            </a:r>
            <a:r>
              <a:rPr lang="en-US" dirty="0" smtClean="0">
                <a:solidFill>
                  <a:srgbClr val="FFFF00"/>
                </a:solidFill>
              </a:rPr>
              <a:t> </a:t>
            </a:r>
            <a:r>
              <a:rPr lang="en-US" dirty="0" err="1" smtClean="0">
                <a:solidFill>
                  <a:srgbClr val="FFFF00"/>
                </a:solidFill>
              </a:rPr>
              <a:t>Cleopas</a:t>
            </a:r>
            <a:endParaRPr lang="zh-TW" altLang="en-US" dirty="0">
              <a:solidFill>
                <a:srgbClr val="FFFF00"/>
              </a:solidFill>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Luke 24:19–24</a:t>
            </a:r>
            <a:r>
              <a:rPr lang="zh-TW" altLang="en-US" dirty="0" smtClean="0"/>
              <a:t> </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他們說：「就是拿撒勒人耶穌的事。</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祭司長和我們的官府竟把他解去，定了死罪，釘在十字架上。</a:t>
            </a:r>
            <a:r>
              <a:rPr lang="en-US" altLang="zh-TW" baseline="30000"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而且這事成就，現在已經三天了。</a:t>
            </a:r>
          </a:p>
          <a:p>
            <a:r>
              <a:rPr lang="en-US" baseline="30000" dirty="0" smtClean="0"/>
              <a:t>19</a:t>
            </a:r>
            <a:r>
              <a:rPr lang="en-US" dirty="0" smtClean="0"/>
              <a:t> … “About Jesus of Nazareth,” they replied… </a:t>
            </a:r>
            <a:r>
              <a:rPr lang="en-US" baseline="30000" dirty="0" smtClean="0"/>
              <a:t>20</a:t>
            </a:r>
            <a:r>
              <a:rPr lang="en-US" dirty="0" smtClean="0"/>
              <a:t> The chief priests and our rulers handed him over to be sentenced to death, and they crucified him; </a:t>
            </a:r>
            <a:r>
              <a:rPr lang="en-US" baseline="30000" dirty="0" smtClean="0"/>
              <a:t>… </a:t>
            </a:r>
            <a:r>
              <a:rPr lang="en-US" dirty="0" smtClean="0"/>
              <a:t>it is the third day since all this took place.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207" y="107876"/>
            <a:ext cx="5544615" cy="2786137"/>
          </a:xfrm>
        </p:spPr>
        <p:txBody>
          <a:bodyPr/>
          <a:lstStyle/>
          <a:p>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再者，我們中間有幾個婦女使我們驚奇；她們清早到了墳墓那裏，</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不見他的身體，就回來告訴我們，說看見了天使顯現，說他活了。</a:t>
            </a: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又有我們的幾個人往墳墓那裏去，所遇見的正如婦女們所說的，只是沒有看見他。」 </a:t>
            </a:r>
          </a:p>
          <a:p>
            <a:r>
              <a:rPr lang="en-US" baseline="30000" dirty="0" smtClean="0"/>
              <a:t>22</a:t>
            </a:r>
            <a:r>
              <a:rPr lang="en-US" dirty="0" smtClean="0"/>
              <a:t> In addition, some of our women amazed us. They went to the tomb early this morning </a:t>
            </a:r>
            <a:r>
              <a:rPr lang="en-US" baseline="30000" dirty="0" smtClean="0"/>
              <a:t>23</a:t>
            </a:r>
            <a:r>
              <a:rPr lang="en-US" dirty="0" smtClean="0"/>
              <a:t> but didn’t find his body. They came and told us that they had seen a vision of angels, who said he was alive. </a:t>
            </a:r>
            <a:r>
              <a:rPr lang="en-US" baseline="30000" dirty="0" smtClean="0"/>
              <a:t>24</a:t>
            </a:r>
            <a:r>
              <a:rPr lang="en-US" dirty="0" smtClean="0"/>
              <a:t> Then some of our companions went to the tomb and found it just as the women had said, but they did not see Jesus.”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pic>
        <p:nvPicPr>
          <p:cNvPr id="1030" name="Picture 6" descr="Image result for æ¯æ¾¤æ±å¾©æ´»"/>
          <p:cNvPicPr>
            <a:picLocks noChangeAspect="1" noChangeArrowheads="1"/>
          </p:cNvPicPr>
          <p:nvPr/>
        </p:nvPicPr>
        <p:blipFill>
          <a:blip r:embed="rId2" cstate="print"/>
          <a:srcRect/>
          <a:stretch>
            <a:fillRect/>
          </a:stretch>
        </p:blipFill>
        <p:spPr bwMode="auto">
          <a:xfrm>
            <a:off x="72207" y="-272"/>
            <a:ext cx="2447030" cy="3240360"/>
          </a:xfrm>
          <a:prstGeom prst="rect">
            <a:avLst/>
          </a:prstGeom>
          <a:noFill/>
        </p:spPr>
      </p:pic>
      <p:pic>
        <p:nvPicPr>
          <p:cNvPr id="1032" name="Picture 8" descr="Image result for æ¯æ¾¤æ±çéºé«éå¨æ°´æ¶æ£º"/>
          <p:cNvPicPr>
            <a:picLocks noChangeAspect="1" noChangeArrowheads="1"/>
          </p:cNvPicPr>
          <p:nvPr/>
        </p:nvPicPr>
        <p:blipFill>
          <a:blip r:embed="rId3" cstate="print"/>
          <a:srcRect r="13362"/>
          <a:stretch>
            <a:fillRect/>
          </a:stretch>
        </p:blipFill>
        <p:spPr bwMode="auto">
          <a:xfrm>
            <a:off x="2592487" y="251892"/>
            <a:ext cx="3168551" cy="277217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TW" dirty="0" smtClean="0">
                <a:solidFill>
                  <a:schemeClr val="tx1"/>
                </a:solidFill>
                <a:latin typeface="+mn-lt"/>
                <a:ea typeface="HanWang WeiBeiMedium-Gb5" pitchFamily="2" charset="-120"/>
              </a:rPr>
              <a:t>1.</a:t>
            </a:r>
            <a:r>
              <a:rPr lang="en-US" altLang="zh-TW" dirty="0" smtClean="0">
                <a:solidFill>
                  <a:schemeClr val="tx1"/>
                </a:solidFill>
                <a:latin typeface="HanWang WeiBeiMedium-Gb5" pitchFamily="2" charset="-120"/>
                <a:ea typeface="HanWang WeiBeiMedium-Gb5" pitchFamily="2" charset="-120"/>
              </a:rPr>
              <a:t> </a:t>
            </a:r>
            <a:r>
              <a:rPr lang="zh-TW" altLang="en-US" dirty="0" smtClean="0">
                <a:solidFill>
                  <a:schemeClr val="tx1"/>
                </a:solidFill>
                <a:latin typeface="HanWang WeiBeiMedium-Gb5" pitchFamily="2" charset="-120"/>
                <a:ea typeface="HanWang WeiBeiMedium-Gb5" pitchFamily="2" charset="-120"/>
              </a:rPr>
              <a:t>復活：難以置信的事件</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000" dirty="0" smtClean="0">
                <a:solidFill>
                  <a:schemeClr val="tx1"/>
                </a:solidFill>
              </a:rPr>
              <a:t>Resurrection : An Incredible Event</a:t>
            </a:r>
            <a:endParaRPr lang="en-US" sz="2800" dirty="0">
              <a:solidFill>
                <a:schemeClr val="tx1"/>
              </a:solidFill>
            </a:endParaRPr>
          </a:p>
        </p:txBody>
      </p:sp>
      <p:sp>
        <p:nvSpPr>
          <p:cNvPr id="4" name="Content Placeholder 3"/>
          <p:cNvSpPr>
            <a:spLocks noGrp="1"/>
          </p:cNvSpPr>
          <p:nvPr>
            <p:ph idx="1"/>
          </p:nvPr>
        </p:nvSpPr>
        <p:spPr>
          <a:xfrm>
            <a:off x="144215" y="755650"/>
            <a:ext cx="5472607" cy="2138363"/>
          </a:xfrm>
        </p:spPr>
        <p:txBody>
          <a:bodyPr/>
          <a:lstStyle/>
          <a:p>
            <a:pPr marL="342900" indent="-342900">
              <a:buAutoNum type="alphaLcPeriod"/>
            </a:pPr>
            <a:r>
              <a:rPr lang="zh-HK" altLang="en-US" dirty="0" smtClean="0">
                <a:latin typeface="HanWang WeiBeiMedium-Gb5" pitchFamily="2" charset="-120"/>
                <a:ea typeface="HanWang WeiBeiMedium-Gb5" pitchFamily="2" charset="-120"/>
              </a:rPr>
              <a:t>路加是一個可靠的作者 </a:t>
            </a:r>
            <a:r>
              <a:rPr lang="en-US" altLang="zh-HK" dirty="0" smtClean="0">
                <a:ea typeface="HanWang WeiBeiMedium-Gb5" pitchFamily="2" charset="-120"/>
              </a:rPr>
              <a:t>Luke is a credible writer</a:t>
            </a:r>
          </a:p>
          <a:p>
            <a:pPr marL="342900" indent="-342900">
              <a:buFontTx/>
              <a:buAutoNum type="alphaLcPeriod"/>
            </a:pPr>
            <a:r>
              <a:rPr lang="zh-TW" altLang="en-US" dirty="0" smtClean="0">
                <a:ea typeface="HanWang WeiBeiMedium-Gb5" pitchFamily="2" charset="-120"/>
              </a:rPr>
              <a:t>寫書日期與事情發生的日期是非常接近</a:t>
            </a:r>
            <a:r>
              <a:rPr lang="en-US" altLang="zh-TW" dirty="0" smtClean="0">
                <a:ea typeface="HanWang WeiBeiMedium-Gb5" pitchFamily="2" charset="-120"/>
              </a:rPr>
              <a:t/>
            </a:r>
            <a:br>
              <a:rPr lang="en-US" altLang="zh-TW" dirty="0" smtClean="0">
                <a:ea typeface="HanWang WeiBeiMedium-Gb5" pitchFamily="2" charset="-120"/>
              </a:rPr>
            </a:br>
            <a:r>
              <a:rPr lang="en-US" altLang="zh-TW" dirty="0" smtClean="0">
                <a:ea typeface="HanWang WeiBeiMedium-Gb5" pitchFamily="2" charset="-120"/>
              </a:rPr>
              <a:t> The book date is very close to the event date </a:t>
            </a:r>
          </a:p>
          <a:p>
            <a:pPr marL="342900" indent="-342900">
              <a:buFontTx/>
              <a:buAutoNum type="alphaLcPeriod"/>
            </a:pPr>
            <a:r>
              <a:rPr lang="zh-HK" altLang="en-US" dirty="0" smtClean="0">
                <a:latin typeface="HanWang WeiBeiMedium-Gb5" pitchFamily="2" charset="-120"/>
                <a:ea typeface="HanWang WeiBeiMedium-Gb5" pitchFamily="2" charset="-120"/>
              </a:rPr>
              <a:t>路加記載事件的細節</a:t>
            </a:r>
            <a:r>
              <a:rPr lang="en-US" altLang="zh-HK" dirty="0" smtClean="0"/>
              <a:t/>
            </a:r>
            <a:br>
              <a:rPr lang="en-US" altLang="zh-HK" dirty="0" smtClean="0"/>
            </a:br>
            <a:r>
              <a:rPr lang="en-US" dirty="0" smtClean="0"/>
              <a:t>Luke recorded the details of the incident</a:t>
            </a:r>
          </a:p>
          <a:p>
            <a:pPr marL="342900" indent="-342900">
              <a:buFontTx/>
              <a:buAutoNum type="alphaLcPeriod"/>
            </a:pPr>
            <a:r>
              <a:rPr lang="zh-HK" altLang="en-US" dirty="0" smtClean="0">
                <a:latin typeface="HanWang WeiBeiMedium-Gb5" pitchFamily="2" charset="-120"/>
                <a:ea typeface="HanWang WeiBeiMedium-Gb5" pitchFamily="2" charset="-120"/>
              </a:rPr>
              <a:t>當時連耶穌的門徒也不相信耶穌復活了</a:t>
            </a:r>
            <a:r>
              <a:rPr lang="en-US" dirty="0" smtClean="0">
                <a:latin typeface="HanWang WeiBeiMedium-Gb5" pitchFamily="2" charset="-120"/>
                <a:ea typeface="HanWang WeiBeiMedium-Gb5" pitchFamily="2" charset="-120"/>
              </a:rPr>
              <a:t> </a:t>
            </a:r>
            <a:br>
              <a:rPr lang="en-US" dirty="0" smtClean="0">
                <a:latin typeface="HanWang WeiBeiMedium-Gb5" pitchFamily="2" charset="-120"/>
                <a:ea typeface="HanWang WeiBeiMedium-Gb5" pitchFamily="2" charset="-120"/>
              </a:rPr>
            </a:br>
            <a:r>
              <a:rPr lang="en-US" dirty="0" smtClean="0"/>
              <a:t>Even Jesus’ disciples did not believe in His resurrection </a:t>
            </a:r>
            <a:r>
              <a:rPr lang="en-US" altLang="zh-TW" dirty="0" smtClean="0">
                <a:ea typeface="HanWang WeiBeiMedium-Gb5" pitchFamily="2" charset="-120"/>
              </a:rPr>
              <a:t/>
            </a:r>
            <a:br>
              <a:rPr lang="en-US" altLang="zh-TW" dirty="0" smtClean="0">
                <a:ea typeface="HanWang WeiBeiMedium-Gb5" pitchFamily="2" charset="-120"/>
              </a:rPr>
            </a:br>
            <a:r>
              <a:rPr lang="zh-TW" altLang="en-US" dirty="0" smtClean="0">
                <a:ea typeface="HanWang WeiBeiMedium-Gb5" pitchFamily="2" charset="-120"/>
              </a:rPr>
              <a:t/>
            </a:r>
            <a:br>
              <a:rPr lang="zh-TW" altLang="en-US" dirty="0" smtClean="0">
                <a:ea typeface="HanWang WeiBeiMedium-Gb5" pitchFamily="2" charset="-120"/>
              </a:rPr>
            </a:br>
            <a:endParaRPr lang="en-US" dirty="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耶穌對他們說：「你們走路彼此談論的是甚麼事呢？」他們就站住，臉上帶著愁容。</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二人中有一個名叫革流巴的回答說：「你在耶路撒冷作客，還不知道這幾天在那裏所出的事嗎？」</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耶穌說：「甚麼事呢？」他們說：「就是拿撒勒人耶穌的事。</a:t>
            </a: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17</a:t>
            </a:r>
            <a:r>
              <a:rPr lang="en-US" sz="1800" dirty="0" smtClean="0">
                <a:latin typeface="Arial Narrow" pitchFamily="34" charset="0"/>
              </a:rPr>
              <a:t> He asked them, “What are you discussing together as you walk along?” They stood still, their faces downcast. </a:t>
            </a:r>
            <a:r>
              <a:rPr lang="en-US" sz="1800" baseline="30000" dirty="0" smtClean="0">
                <a:latin typeface="Arial Narrow" pitchFamily="34" charset="0"/>
              </a:rPr>
              <a:t>18</a:t>
            </a:r>
            <a:r>
              <a:rPr lang="en-US" sz="1800" dirty="0" smtClean="0">
                <a:latin typeface="Arial Narrow" pitchFamily="34" charset="0"/>
              </a:rPr>
              <a:t> One of them, named </a:t>
            </a:r>
            <a:r>
              <a:rPr lang="en-US" sz="1800" dirty="0" err="1" smtClean="0">
                <a:latin typeface="Arial Narrow" pitchFamily="34" charset="0"/>
              </a:rPr>
              <a:t>Cleopas</a:t>
            </a:r>
            <a:r>
              <a:rPr lang="en-US" sz="1800" dirty="0" smtClean="0">
                <a:latin typeface="Arial Narrow" pitchFamily="34" charset="0"/>
              </a:rPr>
              <a:t>, asked him, “Are you the only one visiting Jerusalem who does not know the things that have happened there in these days?” </a:t>
            </a:r>
            <a:r>
              <a:rPr lang="en-US" sz="1800" baseline="30000" dirty="0" smtClean="0">
                <a:latin typeface="Arial Narrow" pitchFamily="34" charset="0"/>
              </a:rPr>
              <a:t>19</a:t>
            </a:r>
            <a:r>
              <a:rPr lang="en-US" sz="1800" dirty="0" smtClean="0">
                <a:latin typeface="Arial Narrow" pitchFamily="34" charset="0"/>
              </a:rPr>
              <a:t> “What things?” he asked. “About Jesus of Nazareth,” they replied.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16223" y="107876"/>
            <a:ext cx="5329485" cy="2786137"/>
          </a:xfrm>
        </p:spPr>
        <p:txBody>
          <a:bodyPr/>
          <a:lstStyle/>
          <a:p>
            <a:pPr marL="0" indent="0">
              <a:buNone/>
            </a:pPr>
            <a:r>
              <a:rPr lang="en-US" altLang="zh-TW" dirty="0" smtClean="0"/>
              <a:t>Luke 24:25–27</a:t>
            </a:r>
            <a:r>
              <a:rPr lang="zh-TW" altLang="en-US" dirty="0" smtClean="0"/>
              <a:t> </a:t>
            </a:r>
            <a:r>
              <a:rPr lang="en-US" altLang="zh-TW" baseline="30000" dirty="0" smtClean="0"/>
              <a:t>25</a:t>
            </a:r>
            <a:r>
              <a:rPr lang="zh-TW" altLang="en-US" dirty="0" smtClean="0"/>
              <a:t> </a:t>
            </a:r>
            <a:r>
              <a:rPr lang="zh-TW" altLang="en-US" dirty="0" smtClean="0">
                <a:latin typeface="HanWang WeiBeiMedium-Gb5" pitchFamily="2" charset="-120"/>
                <a:ea typeface="HanWang WeiBeiMedium-Gb5" pitchFamily="2" charset="-120"/>
              </a:rPr>
              <a:t>耶穌對他們說：「無知的人哪，先知所說的一切話，你們的心信得太遲鈍了。</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基督這樣受害，又進入他的榮耀，豈不是應當的嗎？」</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於是從摩西和眾先知起，凡經上所指著自己的話都給他們講解明白了。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25</a:t>
            </a:r>
            <a:r>
              <a:rPr lang="en-US" dirty="0" smtClean="0"/>
              <a:t> He said to them, “How foolish you are, and how slow to believe all that the prophets have spoken! </a:t>
            </a:r>
            <a:r>
              <a:rPr lang="en-US" baseline="30000" dirty="0" smtClean="0"/>
              <a:t>26</a:t>
            </a:r>
            <a:r>
              <a:rPr lang="en-US" dirty="0" smtClean="0"/>
              <a:t> Did not the Messiah have to suffer these things and then enter his glory?” </a:t>
            </a:r>
            <a:r>
              <a:rPr lang="en-US" baseline="30000" dirty="0" smtClean="0"/>
              <a:t>27</a:t>
            </a:r>
            <a:r>
              <a:rPr lang="en-US" dirty="0" smtClean="0"/>
              <a:t> And beginning with Moses and all the Prophets, he explained to them what was said in all the Scriptures concerning himself. </a:t>
            </a:r>
          </a:p>
          <a:p>
            <a:endParaRPr lang="zh-TW" altLang="en-US" dirty="0" smtClean="0"/>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Luke 24:32</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他們彼此說：「在路上，他和我們說話，給我們講解聖經的時候，我們的心豈不是火熱的嗎？」 </a:t>
            </a:r>
          </a:p>
          <a:p>
            <a:r>
              <a:rPr lang="en-US" baseline="30000" dirty="0" smtClean="0"/>
              <a:t>32</a:t>
            </a:r>
            <a:r>
              <a:rPr lang="en-US" dirty="0" smtClean="0"/>
              <a:t> They asked each other, “Were not our hearts burning within us while he talked with us on the road and opened the Scriptures to us?”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Luke 24:31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他們的眼睛明亮了，這才認出他來。忽然耶穌不見了。 </a:t>
            </a:r>
          </a:p>
          <a:p>
            <a:r>
              <a:rPr lang="en-US" baseline="30000" dirty="0" smtClean="0"/>
              <a:t>31</a:t>
            </a:r>
            <a:r>
              <a:rPr lang="en-US" dirty="0" smtClean="0"/>
              <a:t> Then their eyes were opened and they recognized him, and he disappeared from their sight.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215" y="130175"/>
            <a:ext cx="5472608" cy="539750"/>
          </a:xfrm>
        </p:spPr>
        <p:txBody>
          <a:bodyPr/>
          <a:lstStyle/>
          <a:p>
            <a:r>
              <a:rPr lang="en-US" altLang="zh-TW" dirty="0" smtClean="0">
                <a:solidFill>
                  <a:schemeClr val="tx1"/>
                </a:solidFill>
                <a:latin typeface="HanWang WeiBeiMedium-Gb5" pitchFamily="2" charset="-120"/>
                <a:ea typeface="HanWang WeiBeiMedium-Gb5" pitchFamily="2" charset="-120"/>
              </a:rPr>
              <a:t>2. </a:t>
            </a:r>
            <a:r>
              <a:rPr lang="zh-TW" altLang="en-US" dirty="0" smtClean="0">
                <a:solidFill>
                  <a:schemeClr val="tx1"/>
                </a:solidFill>
                <a:latin typeface="HanWang WeiBeiMedium-Gb5" pitchFamily="2" charset="-120"/>
                <a:ea typeface="HanWang WeiBeiMedium-Gb5" pitchFamily="2" charset="-120"/>
              </a:rPr>
              <a:t>預言：燃點信心的方法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400" dirty="0" smtClean="0">
                <a:solidFill>
                  <a:schemeClr val="tx1"/>
                </a:solidFill>
              </a:rPr>
              <a:t>Prophecy : A Way to Ignite Our Faith</a:t>
            </a:r>
            <a:endParaRPr lang="en-US" sz="2800" dirty="0">
              <a:solidFill>
                <a:schemeClr val="tx1"/>
              </a:solidFill>
            </a:endParaRPr>
          </a:p>
        </p:txBody>
      </p:sp>
      <p:sp>
        <p:nvSpPr>
          <p:cNvPr id="4" name="Content Placeholder 3"/>
          <p:cNvSpPr>
            <a:spLocks noGrp="1"/>
          </p:cNvSpPr>
          <p:nvPr>
            <p:ph idx="1"/>
          </p:nvPr>
        </p:nvSpPr>
        <p:spPr>
          <a:xfrm>
            <a:off x="288231" y="755948"/>
            <a:ext cx="5186362" cy="2138363"/>
          </a:xfrm>
        </p:spPr>
        <p:txBody>
          <a:bodyPr/>
          <a:lstStyle/>
          <a:p>
            <a:pPr marL="342900" indent="-342900">
              <a:buFont typeface="+mj-lt"/>
              <a:buAutoNum type="alphaLcPeriod"/>
            </a:pPr>
            <a:r>
              <a:rPr lang="zh-TW" altLang="en-US" dirty="0" smtClean="0">
                <a:latin typeface="HanWang WeiBeiMedium-Gb5" pitchFamily="2" charset="-120"/>
                <a:ea typeface="HanWang WeiBeiMedium-Gb5" pitchFamily="2" charset="-120"/>
              </a:rPr>
              <a:t>受死的日期的預言</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Prophecy about the date of Christ’s death</a:t>
            </a:r>
          </a:p>
          <a:p>
            <a:pPr marL="342900" indent="-342900" algn="ctr">
              <a:buNone/>
            </a:pP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但以理「七十個七」的預言</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Daniel’s 70 weeks of </a:t>
            </a:r>
            <a:r>
              <a:rPr lang="en-US" altLang="zh-TW" dirty="0" smtClean="0">
                <a:ea typeface="HanWang WeiBeiMedium-Gb5" pitchFamily="2" charset="-120"/>
              </a:rPr>
              <a:t>years</a:t>
            </a:r>
          </a:p>
          <a:p>
            <a:pPr marL="342900" indent="-342900" algn="ctr">
              <a:buNone/>
            </a:pPr>
            <a:r>
              <a:rPr lang="en-US" altLang="zh-TW" dirty="0" smtClean="0">
                <a:ea typeface="HanWang WeiBeiMedium-Gb5" pitchFamily="2" charset="-120"/>
              </a:rPr>
              <a:t>(</a:t>
            </a:r>
            <a:r>
              <a:rPr lang="zh-TW" altLang="en-US" dirty="0" smtClean="0">
                <a:latin typeface="HanWang WeiBeiMedium-Gb5" pitchFamily="2" charset="-120"/>
                <a:ea typeface="HanWang WeiBeiMedium-Gb5" pitchFamily="2" charset="-120"/>
              </a:rPr>
              <a:t>但</a:t>
            </a:r>
            <a:r>
              <a:rPr lang="zh-TW" altLang="en-US" dirty="0" smtClean="0">
                <a:latin typeface="HanWang WeiBeiMedium-Gb5" pitchFamily="2" charset="-120"/>
                <a:ea typeface="HanWang WeiBeiMedium-Gb5" pitchFamily="2" charset="-120"/>
              </a:rPr>
              <a:t>以理書 </a:t>
            </a:r>
            <a:r>
              <a:rPr lang="en-US" altLang="zh-TW" dirty="0" smtClean="0">
                <a:ea typeface="HanWang WeiBeiMedium-Gb5" pitchFamily="2" charset="-120"/>
              </a:rPr>
              <a:t>Daniel 9:25-27)</a:t>
            </a:r>
            <a:endParaRPr lang="zh-TW" altLang="en-US" dirty="0" smtClean="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23</a:t>
            </a:fld>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Daniel 9:24–27</a:t>
            </a:r>
            <a:r>
              <a:rPr lang="zh-TW" altLang="en-US" dirty="0" smtClean="0"/>
              <a:t> </a:t>
            </a:r>
            <a:r>
              <a:rPr lang="en-US" altLang="zh-TW" baseline="30000" dirty="0" smtClean="0"/>
              <a:t>24</a:t>
            </a:r>
            <a:r>
              <a:rPr lang="zh-TW" altLang="en-US" dirty="0" smtClean="0"/>
              <a:t> </a:t>
            </a:r>
            <a:r>
              <a:rPr lang="zh-TW" altLang="en-US" dirty="0" smtClean="0">
                <a:latin typeface="HanWang WeiBeiMedium-Gb5" pitchFamily="2" charset="-120"/>
                <a:ea typeface="HanWang WeiBeiMedium-Gb5" pitchFamily="2" charset="-120"/>
              </a:rPr>
              <a:t>「為你本國之民和你聖城，已經定了七十個七。要止住罪過，除淨罪惡，贖盡罪孽，引進永義，封住異象和預言，並膏至聖者。</a:t>
            </a:r>
            <a:endParaRPr lang="en-US" altLang="zh-TW" dirty="0" smtClean="0">
              <a:latin typeface="HanWang WeiBeiMedium-Gb5" pitchFamily="2" charset="-120"/>
              <a:ea typeface="HanWang WeiBeiMedium-Gb5" pitchFamily="2" charset="-120"/>
            </a:endParaRPr>
          </a:p>
          <a:p>
            <a:r>
              <a:rPr lang="en-US" baseline="30000" dirty="0" smtClean="0"/>
              <a:t>24</a:t>
            </a:r>
            <a:r>
              <a:rPr lang="en-US" dirty="0" smtClean="0"/>
              <a:t> “Seventy ‘sevens’ are decreed for your people and your holy city to finish transgression, to put an end to sin, to atone for wickedness, to bring in everlasting righteousness, to seal up vision and prophecy and to anoint the Most Holy Place.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35868"/>
            <a:ext cx="5544615" cy="2786137"/>
          </a:xfrm>
        </p:spPr>
        <p:txBody>
          <a:bodyPr/>
          <a:lstStyle/>
          <a:p>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你當知道，當明白，從出令重新建造耶路撒冷，直到有受膏君的時候，必有七個七和六十二個七。正在艱難的時候，耶路撒冷城連街帶濠都必重新建造。</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過了六十二個七，那受膏者必被剪除，一無所有</a:t>
            </a:r>
            <a:r>
              <a:rPr lang="en-US" altLang="zh-TW" dirty="0" smtClean="0">
                <a:latin typeface="HanWang WeiBeiMedium-Gb5" pitchFamily="2" charset="-120"/>
                <a:ea typeface="HanWang WeiBeiMedium-Gb5" pitchFamily="2" charset="-120"/>
              </a:rPr>
              <a:t>…</a:t>
            </a:r>
          </a:p>
          <a:p>
            <a:r>
              <a:rPr lang="en-US" baseline="30000" dirty="0" smtClean="0"/>
              <a:t>25</a:t>
            </a:r>
            <a:r>
              <a:rPr lang="en-US" dirty="0" smtClean="0"/>
              <a:t> “Know and understand this: From the time the word goes out to restore and rebuild Jerusalem until the Anointed One, the ruler, comes, there will be seven ‘sevens,’ and sixty-two ‘sevens.’ It will be rebuilt with streets and a trench, but in times of trouble. </a:t>
            </a:r>
            <a:r>
              <a:rPr lang="en-US" baseline="30000" dirty="0" smtClean="0"/>
              <a:t>26</a:t>
            </a:r>
            <a:r>
              <a:rPr lang="en-US" dirty="0" smtClean="0"/>
              <a:t> After the sixty-two ‘sevens,’ the Anointed One will be put to death and will have nothing…</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基督凱</a:t>
            </a:r>
            <a:r>
              <a:rPr lang="zh-TW" altLang="en-US" dirty="0" smtClean="0">
                <a:solidFill>
                  <a:schemeClr val="tx1"/>
                </a:solidFill>
                <a:latin typeface="HanWang WeiBeiMedium-Gb5" pitchFamily="2" charset="-120"/>
                <a:ea typeface="HanWang WeiBeiMedium-Gb5" pitchFamily="2" charset="-120"/>
              </a:rPr>
              <a:t>旋入</a:t>
            </a:r>
            <a:r>
              <a:rPr lang="zh-TW" altLang="en-US" dirty="0" smtClean="0">
                <a:solidFill>
                  <a:schemeClr val="tx1"/>
                </a:solidFill>
                <a:latin typeface="HanWang WeiBeiMedium-Gb5" pitchFamily="2" charset="-120"/>
                <a:ea typeface="HanWang WeiBeiMedium-Gb5" pitchFamily="2" charset="-120"/>
              </a:rPr>
              <a:t>耶路</a:t>
            </a:r>
            <a:r>
              <a:rPr lang="zh-TW" altLang="en-US" dirty="0" smtClean="0">
                <a:solidFill>
                  <a:schemeClr val="tx1"/>
                </a:solidFill>
                <a:latin typeface="HanWang WeiBeiMedium-Gb5" pitchFamily="2" charset="-120"/>
                <a:ea typeface="HanWang WeiBeiMedium-Gb5" pitchFamily="2" charset="-120"/>
              </a:rPr>
              <a:t>撒冷</a:t>
            </a:r>
            <a:r>
              <a:rPr lang="en-US" dirty="0" smtClean="0">
                <a:solidFill>
                  <a:schemeClr val="tx1"/>
                </a:solidFill>
                <a:latin typeface="HanWang WeiBeiMedium-Gb5" pitchFamily="2" charset="-120"/>
                <a:ea typeface="HanWang WeiBeiMedium-Gb5" pitchFamily="2" charset="-120"/>
              </a:rPr>
              <a:t> </a:t>
            </a:r>
            <a:r>
              <a:rPr lang="en-US" dirty="0" smtClean="0">
                <a:solidFill>
                  <a:schemeClr val="tx1"/>
                </a:solidFill>
              </a:rPr>
              <a:t/>
            </a:r>
            <a:br>
              <a:rPr lang="en-US" dirty="0" smtClean="0">
                <a:solidFill>
                  <a:schemeClr val="tx1"/>
                </a:solidFill>
              </a:rPr>
            </a:br>
            <a:r>
              <a:rPr lang="en-US" dirty="0" smtClean="0">
                <a:solidFill>
                  <a:schemeClr val="tx1"/>
                </a:solidFill>
              </a:rPr>
              <a:t>Triumphant </a:t>
            </a:r>
            <a:r>
              <a:rPr lang="en-US" dirty="0" smtClean="0">
                <a:solidFill>
                  <a:schemeClr val="tx1"/>
                </a:solidFill>
              </a:rPr>
              <a:t>entry into Jerusalem</a:t>
            </a:r>
            <a:endParaRPr lang="en-US" dirty="0">
              <a:solidFill>
                <a:schemeClr val="tx1"/>
              </a:solidFill>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pic>
        <p:nvPicPr>
          <p:cNvPr id="1028" name="Picture 4" descr="Image result for triumphant entry"/>
          <p:cNvPicPr>
            <a:picLocks noChangeAspect="1" noChangeArrowheads="1"/>
          </p:cNvPicPr>
          <p:nvPr/>
        </p:nvPicPr>
        <p:blipFill>
          <a:blip r:embed="rId2" cstate="print"/>
          <a:srcRect/>
          <a:stretch>
            <a:fillRect/>
          </a:stretch>
        </p:blipFill>
        <p:spPr bwMode="auto">
          <a:xfrm>
            <a:off x="1368350" y="827956"/>
            <a:ext cx="3214657" cy="2304256"/>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 y="107876"/>
          <a:ext cx="5761038" cy="3032760"/>
        </p:xfrm>
        <a:graphic>
          <a:graphicData uri="http://schemas.openxmlformats.org/drawingml/2006/table">
            <a:tbl>
              <a:tblPr firstRow="1" bandRow="1">
                <a:tableStyleId>{073A0DAA-6AF3-43AB-8588-CEC1D06C72B9}</a:tableStyleId>
              </a:tblPr>
              <a:tblGrid>
                <a:gridCol w="2592488"/>
                <a:gridCol w="3168550"/>
              </a:tblGrid>
              <a:tr h="370840">
                <a:tc>
                  <a:txBody>
                    <a:bodyPr/>
                    <a:lstStyle/>
                    <a:p>
                      <a:pPr algn="ctr"/>
                      <a:r>
                        <a:rPr lang="en-US" dirty="0" smtClean="0"/>
                        <a:t>Jewish Calendar </a:t>
                      </a:r>
                    </a:p>
                    <a:p>
                      <a:pPr algn="ctr"/>
                      <a:r>
                        <a:rPr lang="en-US" dirty="0" smtClean="0"/>
                        <a:t>(360 days per year)</a:t>
                      </a:r>
                      <a:endParaRPr lang="en-US" dirty="0"/>
                    </a:p>
                  </a:txBody>
                  <a:tcPr/>
                </a:tc>
                <a:tc>
                  <a:txBody>
                    <a:bodyPr/>
                    <a:lstStyle/>
                    <a:p>
                      <a:pPr algn="ctr"/>
                      <a:r>
                        <a:rPr lang="en-US" dirty="0" smtClean="0"/>
                        <a:t>Gregorian Calendar </a:t>
                      </a:r>
                    </a:p>
                    <a:p>
                      <a:pPr algn="ctr"/>
                      <a:r>
                        <a:rPr lang="en-US" dirty="0" smtClean="0"/>
                        <a:t>(365 days a year)</a:t>
                      </a:r>
                      <a:endParaRPr lang="en-US" dirty="0"/>
                    </a:p>
                  </a:txBody>
                  <a:tcPr/>
                </a:tc>
              </a:tr>
              <a:tr h="370840">
                <a:tc>
                  <a:txBody>
                    <a:bodyPr/>
                    <a:lstStyle/>
                    <a:p>
                      <a:r>
                        <a:rPr lang="en-US" dirty="0" smtClean="0"/>
                        <a:t>(7×7) + (62×7) years = 483 years</a:t>
                      </a:r>
                      <a:endParaRPr lang="en-US" dirty="0"/>
                    </a:p>
                  </a:txBody>
                  <a:tcPr/>
                </a:tc>
                <a:tc>
                  <a:txBody>
                    <a:bodyPr/>
                    <a:lstStyle/>
                    <a:p>
                      <a:r>
                        <a:rPr lang="en-US" dirty="0" smtClean="0"/>
                        <a:t>444 B.C. to A.D. 33 = 476 years</a:t>
                      </a:r>
                      <a:endParaRPr lang="en-US" dirty="0"/>
                    </a:p>
                  </a:txBody>
                  <a:tcPr/>
                </a:tc>
              </a:tr>
              <a:tr h="370840">
                <a:tc>
                  <a:txBody>
                    <a:bodyPr/>
                    <a:lstStyle/>
                    <a:p>
                      <a:r>
                        <a:rPr lang="en-US" dirty="0" smtClean="0"/>
                        <a:t>483 years×360 days = 173,880 days</a:t>
                      </a:r>
                      <a:endParaRPr lang="en-US" dirty="0"/>
                    </a:p>
                  </a:txBody>
                  <a:tcPr/>
                </a:tc>
                <a:tc>
                  <a:txBody>
                    <a:bodyPr/>
                    <a:lstStyle/>
                    <a:p>
                      <a:r>
                        <a:rPr lang="en-US" dirty="0" smtClean="0"/>
                        <a:t>476 years×365 days = 173,740 days</a:t>
                      </a:r>
                      <a:endParaRPr lang="en-US" dirty="0"/>
                    </a:p>
                  </a:txBody>
                  <a:tcPr/>
                </a:tc>
              </a:tr>
              <a:tr h="370840">
                <a:tc>
                  <a:txBody>
                    <a:bodyPr/>
                    <a:lstStyle/>
                    <a:p>
                      <a:endParaRPr lang="en-US" dirty="0"/>
                    </a:p>
                  </a:txBody>
                  <a:tcPr/>
                </a:tc>
                <a:tc>
                  <a:txBody>
                    <a:bodyPr/>
                    <a:lstStyle/>
                    <a:p>
                      <a:r>
                        <a:rPr lang="en-US" dirty="0" smtClean="0"/>
                        <a:t>+ 116 days in leap years</a:t>
                      </a:r>
                      <a:endParaRPr lang="en-US" dirty="0"/>
                    </a:p>
                  </a:txBody>
                  <a:tcPr/>
                </a:tc>
              </a:tr>
              <a:tr h="370840">
                <a:tc>
                  <a:txBody>
                    <a:bodyPr/>
                    <a:lstStyle/>
                    <a:p>
                      <a:endParaRPr lang="en-US" dirty="0"/>
                    </a:p>
                  </a:txBody>
                  <a:tcPr/>
                </a:tc>
                <a:tc>
                  <a:txBody>
                    <a:bodyPr/>
                    <a:lstStyle/>
                    <a:p>
                      <a:r>
                        <a:rPr lang="en-US" dirty="0" smtClean="0"/>
                        <a:t>+ 24 days (</a:t>
                      </a:r>
                      <a:r>
                        <a:rPr lang="en-US" sz="1600" dirty="0" smtClean="0"/>
                        <a:t>March 5–March 30)</a:t>
                      </a:r>
                      <a:endParaRPr lang="en-US" dirty="0"/>
                    </a:p>
                  </a:txBody>
                  <a:tcPr/>
                </a:tc>
              </a:tr>
              <a:tr h="370840">
                <a:tc>
                  <a:txBody>
                    <a:bodyPr/>
                    <a:lstStyle/>
                    <a:p>
                      <a:r>
                        <a:rPr lang="en-US" dirty="0" smtClean="0"/>
                        <a:t>173,880 days</a:t>
                      </a:r>
                      <a:endParaRPr lang="en-US" dirty="0"/>
                    </a:p>
                  </a:txBody>
                  <a:tcPr/>
                </a:tc>
                <a:tc>
                  <a:txBody>
                    <a:bodyPr/>
                    <a:lstStyle/>
                    <a:p>
                      <a:r>
                        <a:rPr lang="en-US" dirty="0" smtClean="0"/>
                        <a:t>173,880 days</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342900" indent="-342900">
              <a:buFont typeface="+mj-lt"/>
              <a:buAutoNum type="romanUcPeriod"/>
            </a:pPr>
            <a:r>
              <a:rPr lang="zh-TW" altLang="en-US" dirty="0" smtClean="0">
                <a:latin typeface="HanWang WeiBeiMedium-Gb5" pitchFamily="2" charset="-120"/>
                <a:ea typeface="HanWang WeiBeiMedium-Gb5" pitchFamily="2" charset="-120"/>
              </a:rPr>
              <a:t>基督是騎驢凱旋入耶路撒</a:t>
            </a:r>
            <a:r>
              <a:rPr lang="zh-TW" altLang="en-US" dirty="0" smtClean="0">
                <a:latin typeface="HanWang WeiBeiMedium-Gb5" pitchFamily="2" charset="-120"/>
                <a:ea typeface="HanWang WeiBeiMedium-Gb5" pitchFamily="2" charset="-120"/>
              </a:rPr>
              <a:t>冷 </a:t>
            </a:r>
            <a:r>
              <a:rPr lang="en-US" altLang="zh-TW" dirty="0" smtClean="0">
                <a:latin typeface="HanWang WeiBeiMedium-Gb5" pitchFamily="2" charset="-120"/>
                <a:ea typeface="HanWang WeiBeiMedium-Gb5" pitchFamily="2" charset="-120"/>
              </a:rPr>
              <a:t>(</a:t>
            </a:r>
            <a:r>
              <a:rPr lang="zh-HK" altLang="en-US" dirty="0" smtClean="0">
                <a:latin typeface="HanWang WeiBeiMedium-Gb5" pitchFamily="2" charset="-120"/>
                <a:ea typeface="HanWang WeiBeiMedium-Gb5" pitchFamily="2" charset="-120"/>
              </a:rPr>
              <a:t>亞 </a:t>
            </a:r>
            <a:r>
              <a:rPr lang="en-US" altLang="zh-TW" dirty="0" smtClean="0">
                <a:latin typeface="+mj-lt"/>
                <a:ea typeface="HanWang WeiBeiMedium-Gb5" pitchFamily="2" charset="-120"/>
              </a:rPr>
              <a:t>Zech 9:9</a:t>
            </a:r>
            <a:r>
              <a:rPr lang="en-US" altLang="zh-TW" dirty="0" smtClean="0">
                <a:latin typeface="HanWang WeiBeiMedium-Gb5" pitchFamily="2" charset="-120"/>
                <a:ea typeface="HanWang WeiBeiMedium-Gb5" pitchFamily="2" charset="-120"/>
              </a:rPr>
              <a:t>)</a:t>
            </a:r>
            <a:br>
              <a:rPr lang="en-US" altLang="zh-TW" dirty="0" smtClean="0">
                <a:latin typeface="HanWang WeiBeiMedium-Gb5" pitchFamily="2" charset="-120"/>
                <a:ea typeface="HanWang WeiBeiMedium-Gb5" pitchFamily="2" charset="-120"/>
              </a:rPr>
            </a:br>
            <a:r>
              <a:rPr lang="zh-TW" altLang="en-US" dirty="0" smtClean="0"/>
              <a:t> </a:t>
            </a:r>
            <a:r>
              <a:rPr lang="en-US" altLang="zh-TW" dirty="0" smtClean="0"/>
              <a:t>Christ to arrive riding a donkey</a:t>
            </a:r>
          </a:p>
          <a:p>
            <a:pPr marL="342900" indent="-342900">
              <a:buFont typeface="+mj-lt"/>
              <a:buAutoNum type="romanUcPeriod"/>
            </a:pPr>
            <a:r>
              <a:rPr lang="zh-TW" altLang="en-US" dirty="0" smtClean="0">
                <a:latin typeface="HanWang WeiBeiMedium-Gb5" pitchFamily="2" charset="-120"/>
                <a:ea typeface="HanWang WeiBeiMedium-Gb5" pitchFamily="2" charset="-120"/>
              </a:rPr>
              <a:t>他的朋友出賣</a:t>
            </a:r>
            <a:r>
              <a:rPr lang="zh-TW" altLang="en-US" dirty="0" smtClean="0">
                <a:latin typeface="HanWang WeiBeiMedium-Gb5" pitchFamily="2" charset="-120"/>
                <a:ea typeface="HanWang WeiBeiMedium-Gb5" pitchFamily="2" charset="-120"/>
              </a:rPr>
              <a:t>他</a:t>
            </a:r>
            <a:r>
              <a:rPr lang="zh-TW" altLang="en-US" dirty="0" smtClean="0"/>
              <a:t> </a:t>
            </a:r>
            <a:r>
              <a:rPr lang="en-US" altLang="zh-TW" dirty="0" smtClean="0"/>
              <a:t>(</a:t>
            </a:r>
            <a:r>
              <a:rPr lang="zh-HK" altLang="en-US" dirty="0" smtClean="0">
                <a:latin typeface="HanWang WeiBeiMedium-Gb5" pitchFamily="2" charset="-120"/>
                <a:ea typeface="HanWang WeiBeiMedium-Gb5" pitchFamily="2" charset="-120"/>
              </a:rPr>
              <a:t>詩</a:t>
            </a:r>
            <a:r>
              <a:rPr lang="zh-HK" altLang="en-US" dirty="0" smtClean="0"/>
              <a:t> </a:t>
            </a:r>
            <a:r>
              <a:rPr lang="zh-HK" altLang="en-US" dirty="0" smtClean="0"/>
              <a:t> </a:t>
            </a:r>
            <a:r>
              <a:rPr lang="en-US" altLang="zh-TW" dirty="0" err="1" smtClean="0"/>
              <a:t>Psa</a:t>
            </a:r>
            <a:r>
              <a:rPr lang="en-US" altLang="zh-TW" dirty="0" smtClean="0"/>
              <a:t> 41:9)</a:t>
            </a:r>
            <a:br>
              <a:rPr lang="en-US" altLang="zh-TW" dirty="0" smtClean="0"/>
            </a:br>
            <a:r>
              <a:rPr lang="en-US" altLang="zh-TW" dirty="0" smtClean="0"/>
              <a:t>Christ to be betrayed by a friend</a:t>
            </a:r>
          </a:p>
          <a:p>
            <a:pPr marL="342900" indent="-342900">
              <a:buFont typeface="+mj-lt"/>
              <a:buAutoNum type="romanUcPeriod"/>
            </a:pPr>
            <a:r>
              <a:rPr lang="zh-TW" altLang="en-US" dirty="0" smtClean="0">
                <a:latin typeface="HanWang WeiBeiMedium-Gb5" pitchFamily="2" charset="-120"/>
                <a:ea typeface="HanWang WeiBeiMedium-Gb5" pitchFamily="2" charset="-120"/>
              </a:rPr>
              <a:t>出賣的價錢就是</a:t>
            </a:r>
            <a:r>
              <a:rPr lang="en-US" altLang="zh-TW"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塊銀</a:t>
            </a:r>
            <a:r>
              <a:rPr lang="zh-TW" altLang="en-US" dirty="0" smtClean="0">
                <a:latin typeface="HanWang WeiBeiMedium-Gb5" pitchFamily="2" charset="-120"/>
                <a:ea typeface="HanWang WeiBeiMedium-Gb5" pitchFamily="2" charset="-120"/>
              </a:rPr>
              <a:t>子 </a:t>
            </a:r>
            <a:r>
              <a:rPr lang="en-US" altLang="zh-TW" dirty="0" smtClean="0"/>
              <a:t>(</a:t>
            </a:r>
            <a:r>
              <a:rPr lang="zh-HK" altLang="en-US" dirty="0" smtClean="0">
                <a:latin typeface="HanWang WeiBeiMedium-Gb5" pitchFamily="2" charset="-120"/>
                <a:ea typeface="HanWang WeiBeiMedium-Gb5" pitchFamily="2" charset="-120"/>
              </a:rPr>
              <a:t>亞 </a:t>
            </a:r>
            <a:r>
              <a:rPr lang="en-US" altLang="zh-TW" dirty="0" smtClean="0">
                <a:latin typeface="+mj-lt"/>
                <a:ea typeface="HanWang WeiBeiMedium-Gb5" pitchFamily="2" charset="-120"/>
              </a:rPr>
              <a:t>Zech </a:t>
            </a:r>
            <a:r>
              <a:rPr lang="en-US" altLang="zh-TW" dirty="0" smtClean="0">
                <a:latin typeface="+mj-lt"/>
                <a:ea typeface="HanWang WeiBeiMedium-Gb5" pitchFamily="2" charset="-120"/>
              </a:rPr>
              <a:t>11:12</a:t>
            </a:r>
            <a:r>
              <a:rPr lang="en-US" altLang="zh-TW" dirty="0" smtClean="0"/>
              <a:t>)</a:t>
            </a:r>
            <a:br>
              <a:rPr lang="en-US" altLang="zh-TW" dirty="0" smtClean="0"/>
            </a:br>
            <a:r>
              <a:rPr lang="en-US" altLang="zh-TW" dirty="0" smtClean="0"/>
              <a:t>Christ to be sold for 30 pieces of silver</a:t>
            </a:r>
            <a:br>
              <a:rPr lang="en-US" altLang="zh-TW" dirty="0" smtClean="0"/>
            </a:br>
            <a:endParaRPr lang="en-US" altLang="zh-TW" dirty="0" smtClean="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215" y="130175"/>
            <a:ext cx="5472608" cy="539750"/>
          </a:xfrm>
        </p:spPr>
        <p:txBody>
          <a:bodyPr/>
          <a:lstStyle/>
          <a:p>
            <a:r>
              <a:rPr lang="en-US" altLang="zh-TW" dirty="0" smtClean="0">
                <a:solidFill>
                  <a:schemeClr val="tx1"/>
                </a:solidFill>
                <a:latin typeface="HanWang WeiBeiMedium-Gb5" pitchFamily="2" charset="-120"/>
                <a:ea typeface="HanWang WeiBeiMedium-Gb5" pitchFamily="2" charset="-120"/>
              </a:rPr>
              <a:t>2. </a:t>
            </a:r>
            <a:r>
              <a:rPr lang="zh-TW" altLang="en-US" dirty="0" smtClean="0">
                <a:solidFill>
                  <a:schemeClr val="tx1"/>
                </a:solidFill>
                <a:latin typeface="HanWang WeiBeiMedium-Gb5" pitchFamily="2" charset="-120"/>
                <a:ea typeface="HanWang WeiBeiMedium-Gb5" pitchFamily="2" charset="-120"/>
              </a:rPr>
              <a:t>預言：燃點信心的方法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400" dirty="0" smtClean="0">
                <a:solidFill>
                  <a:schemeClr val="tx1"/>
                </a:solidFill>
              </a:rPr>
              <a:t>Prophecy : A Way to Ignite Our Faith</a:t>
            </a:r>
            <a:endParaRPr lang="en-US" sz="2800" dirty="0">
              <a:solidFill>
                <a:schemeClr val="tx1"/>
              </a:solidFill>
            </a:endParaRPr>
          </a:p>
        </p:txBody>
      </p:sp>
      <p:sp>
        <p:nvSpPr>
          <p:cNvPr id="4" name="Content Placeholder 3"/>
          <p:cNvSpPr>
            <a:spLocks noGrp="1"/>
          </p:cNvSpPr>
          <p:nvPr>
            <p:ph idx="1"/>
          </p:nvPr>
        </p:nvSpPr>
        <p:spPr>
          <a:xfrm>
            <a:off x="288231" y="755948"/>
            <a:ext cx="5186362" cy="2138363"/>
          </a:xfrm>
        </p:spPr>
        <p:txBody>
          <a:bodyPr/>
          <a:lstStyle/>
          <a:p>
            <a:pPr marL="342900" indent="-342900">
              <a:buFont typeface="+mj-lt"/>
              <a:buAutoNum type="alphaLcPeriod"/>
            </a:pPr>
            <a:r>
              <a:rPr lang="zh-TW" altLang="en-US" dirty="0" smtClean="0">
                <a:latin typeface="HanWang WeiBeiMedium-Gb5" pitchFamily="2" charset="-120"/>
                <a:ea typeface="HanWang WeiBeiMedium-Gb5" pitchFamily="2" charset="-120"/>
              </a:rPr>
              <a:t>受死的日期的預言</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Prophecy about the date of Christ’s </a:t>
            </a:r>
            <a:r>
              <a:rPr lang="en-US" altLang="zh-TW" dirty="0" smtClean="0">
                <a:ea typeface="HanWang WeiBeiMedium-Gb5" pitchFamily="2" charset="-120"/>
              </a:rPr>
              <a:t>death</a:t>
            </a:r>
          </a:p>
          <a:p>
            <a:pPr marL="342900" indent="-342900">
              <a:buFont typeface="+mj-lt"/>
              <a:buAutoNum type="alphaLcPeriod"/>
            </a:pPr>
            <a:r>
              <a:rPr lang="zh-TW" altLang="en-US" dirty="0" smtClean="0">
                <a:latin typeface="HanWang WeiBeiMedium-Gb5" pitchFamily="2" charset="-120"/>
                <a:ea typeface="HanWang WeiBeiMedium-Gb5" pitchFamily="2" charset="-120"/>
              </a:rPr>
              <a:t>被殺過程的預</a:t>
            </a:r>
            <a:r>
              <a:rPr lang="zh-TW" altLang="en-US" dirty="0" smtClean="0">
                <a:latin typeface="HanWang WeiBeiMedium-Gb5" pitchFamily="2" charset="-120"/>
                <a:ea typeface="HanWang WeiBeiMedium-Gb5" pitchFamily="2" charset="-120"/>
              </a:rPr>
              <a:t>言</a:t>
            </a:r>
            <a:r>
              <a:rPr lang="en-US" altLang="zh-TW" dirty="0" smtClean="0"/>
              <a:t/>
            </a:r>
            <a:br>
              <a:rPr lang="en-US" altLang="zh-TW" dirty="0" smtClean="0"/>
            </a:br>
            <a:r>
              <a:rPr lang="en-US" altLang="zh-TW" dirty="0" smtClean="0">
                <a:ea typeface="HanWang WeiBeiMedium-Gb5" pitchFamily="2" charset="-120"/>
              </a:rPr>
              <a:t>Prophecy about how Christ died</a:t>
            </a:r>
          </a:p>
          <a:p>
            <a:pPr marL="342900" indent="-342900" algn="ctr">
              <a:buNone/>
            </a:pPr>
            <a:r>
              <a:rPr lang="zh-HK" altLang="en-US" dirty="0" smtClean="0">
                <a:ea typeface="HanWang WeiBeiMedium-Gb5" pitchFamily="2" charset="-120"/>
              </a:rPr>
              <a:t>詩篇 </a:t>
            </a:r>
            <a:r>
              <a:rPr lang="en-US" altLang="zh-TW" dirty="0" smtClean="0">
                <a:ea typeface="HanWang WeiBeiMedium-Gb5" pitchFamily="2" charset="-120"/>
              </a:rPr>
              <a:t>Psalm 22</a:t>
            </a:r>
            <a:endParaRPr lang="zh-TW" altLang="en-US" dirty="0" smtClean="0">
              <a:ea typeface="HanWang WeiBeiMedium-Gb5" pitchFamily="2" charset="-120"/>
            </a:endParaRPr>
          </a:p>
        </p:txBody>
      </p:sp>
      <p:sp>
        <p:nvSpPr>
          <p:cNvPr id="2" name="Slide Number Placeholder 1"/>
          <p:cNvSpPr>
            <a:spLocks noGrp="1"/>
          </p:cNvSpPr>
          <p:nvPr>
            <p:ph type="sldNum" sz="quarter" idx="12"/>
          </p:nvPr>
        </p:nvSpPr>
        <p:spPr/>
        <p:txBody>
          <a:bodyPr/>
          <a:lstStyle/>
          <a:p>
            <a:fld id="{2B726DD6-E10B-455A-8847-22580AC42F8F}"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他是個先知，在上帝和眾百姓面前，說話行事都有大能。</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祭司長和我們的官府竟把他解去，定了死罪，釘在十字架上。</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但我們素來所盼望、要贖以色列民的就是他！不但如此，而且這事成就，現在已經三天了。</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再者，我們中間有幾個婦女使我們</a:t>
            </a: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448471" y="107876"/>
            <a:ext cx="3312567"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“He was a prophet, powerful in word and deed before God and all the people. </a:t>
            </a:r>
            <a:r>
              <a:rPr lang="en-US" sz="1800" baseline="30000" dirty="0" smtClean="0">
                <a:latin typeface="Arial Narrow" pitchFamily="34" charset="0"/>
              </a:rPr>
              <a:t>20</a:t>
            </a:r>
            <a:r>
              <a:rPr lang="en-US" sz="1800" dirty="0" smtClean="0">
                <a:latin typeface="Arial Narrow" pitchFamily="34" charset="0"/>
              </a:rPr>
              <a:t> The chief priests and our rulers handed him over to be sentenced to death, and they crucified him; </a:t>
            </a:r>
            <a:r>
              <a:rPr lang="en-US" sz="1800" baseline="30000" dirty="0" smtClean="0">
                <a:latin typeface="Arial Narrow" pitchFamily="34" charset="0"/>
              </a:rPr>
              <a:t>21</a:t>
            </a:r>
            <a:r>
              <a:rPr lang="en-US" sz="1800" dirty="0" smtClean="0">
                <a:latin typeface="Arial Narrow" pitchFamily="34" charset="0"/>
              </a:rPr>
              <a:t> but we had hoped that he was the one who was going to redeem Israel. And what is more, it is the third day since all this took place. </a:t>
            </a:r>
            <a:r>
              <a:rPr lang="en-US" sz="1800" baseline="30000" dirty="0" smtClean="0">
                <a:latin typeface="Arial Narrow" pitchFamily="34" charset="0"/>
              </a:rPr>
              <a:t>22</a:t>
            </a:r>
            <a:r>
              <a:rPr lang="en-US" sz="1800" dirty="0" smtClean="0">
                <a:latin typeface="Arial Narrow" pitchFamily="34" charset="0"/>
              </a:rPr>
              <a:t> In addition, some of our women amazed us.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93181" cy="2786137"/>
          </a:xfrm>
        </p:spPr>
        <p:txBody>
          <a:bodyPr/>
          <a:lstStyle/>
          <a:p>
            <a:r>
              <a:rPr lang="en-US" altLang="zh-TW" dirty="0" smtClean="0"/>
              <a:t>Psalm 22:1</a:t>
            </a:r>
            <a:r>
              <a:rPr lang="zh-TW" altLang="en-US" dirty="0" smtClean="0"/>
              <a:t> </a:t>
            </a:r>
            <a:r>
              <a:rPr lang="en-US" altLang="zh-TW" dirty="0" smtClean="0"/>
              <a:t> </a:t>
            </a:r>
            <a:endParaRPr lang="en-US" altLang="zh-TW" dirty="0" smtClean="0"/>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我的上帝，我的上帝！為甚麼離棄我？ 為甚麼遠離不救我？不聽我唉哼的言語？ </a:t>
            </a:r>
            <a:endParaRPr lang="en-US" altLang="zh-TW" dirty="0" smtClean="0">
              <a:latin typeface="HanWang WeiBeiMedium-Gb5" pitchFamily="2" charset="-120"/>
              <a:ea typeface="HanWang WeiBeiMedium-Gb5" pitchFamily="2" charset="-120"/>
            </a:endParaRPr>
          </a:p>
          <a:p>
            <a:r>
              <a:rPr lang="en-US" baseline="30000" dirty="0" smtClean="0"/>
              <a:t>1</a:t>
            </a:r>
            <a:r>
              <a:rPr lang="en-US" dirty="0" smtClean="0"/>
              <a:t> </a:t>
            </a:r>
            <a:r>
              <a:rPr lang="en-US" dirty="0" smtClean="0"/>
              <a:t>My God, my God, why have you forsaken me? Why are you so far from saving me, so far from my cries of anguish?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30</a:t>
            </a:fld>
            <a:endParaRPr lang="es-ES"/>
          </a:p>
        </p:txBody>
      </p:sp>
      <p:sp>
        <p:nvSpPr>
          <p:cNvPr id="6" name="Content Placeholder 4"/>
          <p:cNvSpPr txBox="1">
            <a:spLocks/>
          </p:cNvSpPr>
          <p:nvPr/>
        </p:nvSpPr>
        <p:spPr bwMode="auto">
          <a:xfrm>
            <a:off x="3024535" y="107876"/>
            <a:ext cx="259318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altLang="zh-TW" sz="1800" dirty="0" smtClean="0"/>
              <a:t>Matthew 27:46</a:t>
            </a:r>
            <a:r>
              <a:rPr lang="zh-TW" altLang="en-US" sz="1800" dirty="0" smtClean="0"/>
              <a:t> </a:t>
            </a:r>
            <a:endParaRPr lang="en-US" altLang="zh-TW" sz="1800" dirty="0" smtClean="0"/>
          </a:p>
          <a:p>
            <a:r>
              <a:rPr lang="en-US" altLang="zh-TW" sz="1800" baseline="30000" dirty="0" smtClean="0">
                <a:latin typeface="HanWang WeiBeiMedium-Gb5" pitchFamily="2" charset="-120"/>
                <a:ea typeface="HanWang WeiBeiMedium-Gb5" pitchFamily="2" charset="-120"/>
              </a:rPr>
              <a:t>46</a:t>
            </a:r>
            <a:r>
              <a:rPr lang="zh-TW" altLang="en-US" sz="1800" dirty="0" smtClean="0">
                <a:latin typeface="HanWang WeiBeiMedium-Gb5" pitchFamily="2" charset="-120"/>
                <a:ea typeface="HanWang WeiBeiMedium-Gb5" pitchFamily="2" charset="-120"/>
              </a:rPr>
              <a:t> 約在申初，耶穌大聲喊著說</a:t>
            </a:r>
            <a:r>
              <a:rPr lang="zh-TW" altLang="en-US" sz="1800" dirty="0" smtClean="0">
                <a:latin typeface="HanWang WeiBeiMedium-Gb5" pitchFamily="2" charset="-120"/>
                <a:ea typeface="HanWang WeiBeiMedium-Gb5" pitchFamily="2" charset="-120"/>
              </a:rPr>
              <a:t>：</a:t>
            </a:r>
            <a:r>
              <a:rPr lang="en-US" altLang="zh-TW" sz="1800" dirty="0" smtClean="0">
                <a:latin typeface="HanWang WeiBeiMedium-Gb5" pitchFamily="2" charset="-120"/>
                <a:ea typeface="HanWang WeiBeiMedium-Gb5" pitchFamily="2" charset="-120"/>
              </a:rPr>
              <a:t>…</a:t>
            </a:r>
            <a:r>
              <a:rPr lang="zh-TW" altLang="en-US" sz="1800" dirty="0" smtClean="0">
                <a:latin typeface="HanWang WeiBeiMedium-Gb5" pitchFamily="2" charset="-120"/>
                <a:ea typeface="HanWang WeiBeiMedium-Gb5" pitchFamily="2" charset="-120"/>
              </a:rPr>
              <a:t>「</a:t>
            </a:r>
            <a:r>
              <a:rPr lang="zh-TW" altLang="en-US" sz="1800" dirty="0" smtClean="0">
                <a:latin typeface="HanWang WeiBeiMedium-Gb5" pitchFamily="2" charset="-120"/>
                <a:ea typeface="HanWang WeiBeiMedium-Gb5" pitchFamily="2" charset="-120"/>
              </a:rPr>
              <a:t>我的上帝！我的上帝！為甚麼離棄我？」 </a:t>
            </a:r>
          </a:p>
          <a:p>
            <a:r>
              <a:rPr lang="en-US" sz="1800" baseline="30000" dirty="0" smtClean="0"/>
              <a:t>46</a:t>
            </a:r>
            <a:r>
              <a:rPr lang="en-US" sz="1800" dirty="0" smtClean="0"/>
              <a:t> </a:t>
            </a:r>
            <a:r>
              <a:rPr lang="en-US" sz="1800" dirty="0" smtClean="0"/>
              <a:t>About three in the afternoon Jesus cried out in a loud voice, </a:t>
            </a:r>
            <a:r>
              <a:rPr lang="en-US" sz="1800" i="1" dirty="0" smtClean="0"/>
              <a:t>…</a:t>
            </a:r>
            <a:r>
              <a:rPr lang="en-US" sz="1800" dirty="0" smtClean="0"/>
              <a:t> </a:t>
            </a:r>
            <a:r>
              <a:rPr lang="en-US" sz="1800" dirty="0" smtClean="0"/>
              <a:t>“My God, my God, why have you forsaken me</a:t>
            </a:r>
            <a:r>
              <a:rPr lang="en-US" sz="1800" dirty="0" smtClean="0"/>
              <a:t>?”. </a:t>
            </a:r>
            <a:endParaRPr lang="en-US" sz="1800" dirty="0" smtClean="0"/>
          </a:p>
          <a:p>
            <a:pPr marL="0" marR="0" lvl="0" indent="0" algn="l" defTabSz="514350" rtl="0" eaLnBrk="1" fontAlgn="base" latinLnBrk="0" hangingPunct="1">
              <a:lnSpc>
                <a:spcPct val="100000"/>
              </a:lnSpc>
              <a:spcBef>
                <a:spcPct val="20000"/>
              </a:spcBef>
              <a:spcAft>
                <a:spcPct val="0"/>
              </a:spcAft>
              <a:buClrTx/>
              <a:buSzTx/>
              <a:buFontTx/>
              <a:buNone/>
              <a:tabLst/>
              <a:defRPr/>
            </a:pPr>
            <a:endParaRPr kumimoji="0" lang="zh-TW" altLang="en-US" sz="18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51435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7"/>
            <a:ext cx="2880319" cy="1584176"/>
          </a:xfrm>
        </p:spPr>
        <p:txBody>
          <a:bodyPr/>
          <a:lstStyle/>
          <a:p>
            <a:r>
              <a:rPr lang="en-US" altLang="zh-TW" dirty="0" smtClean="0"/>
              <a:t>Psalm 22:16</a:t>
            </a:r>
            <a:r>
              <a:rPr lang="zh-TW" altLang="en-US" dirty="0" smtClean="0"/>
              <a:t> </a:t>
            </a:r>
            <a:r>
              <a:rPr lang="en-US" altLang="zh-TW" dirty="0" smtClean="0"/>
              <a:t> </a:t>
            </a:r>
            <a:endParaRPr lang="en-US" altLang="zh-TW" dirty="0" smtClean="0"/>
          </a:p>
          <a:p>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他</a:t>
            </a:r>
            <a:r>
              <a:rPr lang="zh-TW" altLang="en-US" dirty="0" smtClean="0">
                <a:latin typeface="HanWang WeiBeiMedium-Gb5" pitchFamily="2" charset="-120"/>
                <a:ea typeface="HanWang WeiBeiMedium-Gb5" pitchFamily="2" charset="-120"/>
              </a:rPr>
              <a:t>們扎了我的手，我的腳。 </a:t>
            </a:r>
            <a:endParaRPr lang="en-US" dirty="0" smtClean="0">
              <a:latin typeface="HanWang WeiBeiMedium-Gb5" pitchFamily="2" charset="-120"/>
              <a:ea typeface="HanWang WeiBeiMedium-Gb5" pitchFamily="2" charset="-120"/>
            </a:endParaRPr>
          </a:p>
          <a:p>
            <a:r>
              <a:rPr lang="en-US" baseline="30000" dirty="0" smtClean="0"/>
              <a:t>16</a:t>
            </a:r>
            <a:r>
              <a:rPr lang="en-US" dirty="0" smtClean="0"/>
              <a:t> </a:t>
            </a:r>
            <a:r>
              <a:rPr lang="en-US" dirty="0" smtClean="0"/>
              <a:t>they </a:t>
            </a:r>
            <a:r>
              <a:rPr lang="en-US" dirty="0" smtClean="0"/>
              <a:t>pierce my hands and my feet.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
        <p:nvSpPr>
          <p:cNvPr id="6" name="Content Placeholder 4"/>
          <p:cNvSpPr txBox="1">
            <a:spLocks/>
          </p:cNvSpPr>
          <p:nvPr/>
        </p:nvSpPr>
        <p:spPr bwMode="auto">
          <a:xfrm>
            <a:off x="3024535" y="107877"/>
            <a:ext cx="2593181" cy="1440160"/>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altLang="zh-TW" sz="1800" dirty="0" smtClean="0"/>
              <a:t>John 19:18</a:t>
            </a:r>
            <a:r>
              <a:rPr lang="zh-TW" altLang="en-US" sz="1800" dirty="0" smtClean="0"/>
              <a:t> </a:t>
            </a:r>
            <a:endParaRPr lang="en-US" altLang="zh-TW" sz="1800" dirty="0" smtClean="0"/>
          </a:p>
          <a:p>
            <a:r>
              <a:rPr lang="en-US" altLang="zh-TW" sz="1800" baseline="30000" dirty="0" smtClean="0">
                <a:latin typeface="HanWang WeiBeiMedium-Gb5" pitchFamily="2" charset="-120"/>
                <a:ea typeface="HanWang WeiBeiMedium-Gb5" pitchFamily="2" charset="-120"/>
              </a:rPr>
              <a:t>18</a:t>
            </a:r>
            <a:r>
              <a:rPr lang="zh-TW" altLang="en-US" sz="1800" dirty="0" smtClean="0">
                <a:latin typeface="HanWang WeiBeiMedium-Gb5" pitchFamily="2" charset="-120"/>
                <a:ea typeface="HanWang WeiBeiMedium-Gb5" pitchFamily="2" charset="-120"/>
              </a:rPr>
              <a:t> 他們就在那裏釘他在十字架</a:t>
            </a:r>
            <a:r>
              <a:rPr lang="zh-TW" altLang="en-US" sz="1800" dirty="0" smtClean="0">
                <a:latin typeface="HanWang WeiBeiMedium-Gb5" pitchFamily="2" charset="-120"/>
                <a:ea typeface="HanWang WeiBeiMedium-Gb5" pitchFamily="2" charset="-120"/>
              </a:rPr>
              <a:t>上</a:t>
            </a:r>
            <a:r>
              <a:rPr lang="en-US" altLang="zh-TW" sz="1800" dirty="0" smtClean="0">
                <a:latin typeface="HanWang WeiBeiMedium-Gb5" pitchFamily="2" charset="-120"/>
                <a:ea typeface="HanWang WeiBeiMedium-Gb5" pitchFamily="2" charset="-120"/>
              </a:rPr>
              <a:t>…</a:t>
            </a:r>
            <a:r>
              <a:rPr lang="zh-TW" altLang="en-US" sz="1800" dirty="0" smtClean="0">
                <a:latin typeface="HanWang WeiBeiMedium-Gb5" pitchFamily="2" charset="-120"/>
                <a:ea typeface="HanWang WeiBeiMedium-Gb5" pitchFamily="2" charset="-120"/>
              </a:rPr>
              <a:t> </a:t>
            </a:r>
            <a:endParaRPr lang="zh-TW" altLang="en-US" sz="1800" dirty="0" smtClean="0">
              <a:latin typeface="HanWang WeiBeiMedium-Gb5" pitchFamily="2" charset="-120"/>
              <a:ea typeface="HanWang WeiBeiMedium-Gb5" pitchFamily="2" charset="-120"/>
            </a:endParaRPr>
          </a:p>
          <a:p>
            <a:r>
              <a:rPr lang="en-US" sz="1800" baseline="30000" dirty="0" smtClean="0"/>
              <a:t>18</a:t>
            </a:r>
            <a:r>
              <a:rPr lang="en-US" sz="1800" dirty="0" smtClean="0"/>
              <a:t> </a:t>
            </a:r>
            <a:r>
              <a:rPr lang="en-US" sz="1800" dirty="0" smtClean="0"/>
              <a:t>There they crucified </a:t>
            </a:r>
            <a:r>
              <a:rPr lang="en-US" sz="1800" dirty="0" smtClean="0"/>
              <a:t>him…</a:t>
            </a:r>
            <a:endParaRPr lang="en-US" sz="1800" dirty="0" smtClean="0"/>
          </a:p>
          <a:p>
            <a:pPr marL="0" marR="0" lvl="0" indent="0" algn="l" defTabSz="514350" rtl="0" eaLnBrk="1" fontAlgn="base" latinLnBrk="0" hangingPunct="1">
              <a:lnSpc>
                <a:spcPct val="100000"/>
              </a:lnSpc>
              <a:spcBef>
                <a:spcPct val="20000"/>
              </a:spcBef>
              <a:spcAft>
                <a:spcPct val="0"/>
              </a:spcAft>
              <a:buClrTx/>
              <a:buSzTx/>
              <a:buFontTx/>
              <a:buNone/>
              <a:tabLst/>
              <a:defRPr/>
            </a:pPr>
            <a:endParaRPr kumimoji="0" lang="zh-TW" altLang="en-US" sz="18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51435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schemeClr val="tx1"/>
              </a:solidFill>
              <a:effectLst/>
              <a:uLnTx/>
              <a:uFillTx/>
              <a:latin typeface="+mn-lt"/>
              <a:ea typeface="+mn-ea"/>
              <a:cs typeface="+mn-cs"/>
            </a:endParaRPr>
          </a:p>
        </p:txBody>
      </p:sp>
      <p:pic>
        <p:nvPicPr>
          <p:cNvPr id="57346" name="Picture 2" descr="Related image"/>
          <p:cNvPicPr>
            <a:picLocks noChangeAspect="1" noChangeArrowheads="1"/>
          </p:cNvPicPr>
          <p:nvPr/>
        </p:nvPicPr>
        <p:blipFill>
          <a:blip r:embed="rId2" cstate="print"/>
          <a:srcRect/>
          <a:stretch>
            <a:fillRect/>
          </a:stretch>
        </p:blipFill>
        <p:spPr bwMode="auto">
          <a:xfrm>
            <a:off x="1440359" y="1505760"/>
            <a:ext cx="3038698" cy="1734328"/>
          </a:xfrm>
          <a:prstGeom prst="rect">
            <a:avLst/>
          </a:prstGeom>
          <a:noFill/>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5185469" cy="2786137"/>
          </a:xfrm>
        </p:spPr>
        <p:txBody>
          <a:bodyPr/>
          <a:lstStyle/>
          <a:p>
            <a:r>
              <a:rPr lang="en-US" altLang="zh-TW" dirty="0" smtClean="0"/>
              <a:t>Psalm 22:18</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他們分我的外衣， 為我的裏衣拈鬮。 </a:t>
            </a:r>
            <a:endParaRPr lang="en-US" altLang="zh-TW" dirty="0" smtClean="0">
              <a:latin typeface="HanWang WeiBeiMedium-Gb5" pitchFamily="2" charset="-120"/>
              <a:ea typeface="HanWang WeiBeiMedium-Gb5" pitchFamily="2" charset="-120"/>
            </a:endParaRPr>
          </a:p>
          <a:p>
            <a:r>
              <a:rPr lang="en-US" baseline="30000" dirty="0" smtClean="0"/>
              <a:t>18</a:t>
            </a:r>
            <a:r>
              <a:rPr lang="en-US" dirty="0" smtClean="0"/>
              <a:t> </a:t>
            </a:r>
            <a:r>
              <a:rPr lang="en-US" dirty="0" smtClean="0"/>
              <a:t>They divide my clothes among them and cast lots for my garment.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473700" cy="2786137"/>
          </a:xfrm>
        </p:spPr>
        <p:txBody>
          <a:bodyPr/>
          <a:lstStyle/>
          <a:p>
            <a:r>
              <a:rPr lang="en-US" altLang="zh-TW" dirty="0" smtClean="0"/>
              <a:t>John 19:23–24</a:t>
            </a:r>
            <a:r>
              <a:rPr lang="zh-TW" altLang="en-US" dirty="0" smtClean="0"/>
              <a:t> </a:t>
            </a:r>
            <a:r>
              <a:rPr lang="en-US" altLang="zh-TW" baseline="30000" dirty="0" smtClean="0"/>
              <a:t>23</a:t>
            </a:r>
            <a:r>
              <a:rPr lang="zh-TW" altLang="en-US" dirty="0" smtClean="0"/>
              <a:t> </a:t>
            </a:r>
            <a:r>
              <a:rPr lang="zh-TW" altLang="en-US" dirty="0" smtClean="0">
                <a:latin typeface="HanWang WeiBeiMedium-Gb5" pitchFamily="2" charset="-120"/>
                <a:ea typeface="HanWang WeiBeiMedium-Gb5" pitchFamily="2" charset="-120"/>
              </a:rPr>
              <a:t>兵丁既然將耶穌釘在十字架上，就拿他的衣服分為四分，每兵一分；又拿他的裏衣，這件裏衣原來沒有縫兒，是上下一片織成的。</a:t>
            </a: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他們就彼此說：「我們不要撕開，只要拈鬮，看誰得著</a:t>
            </a:r>
            <a:r>
              <a:rPr lang="zh-TW" altLang="en-US" dirty="0" smtClean="0">
                <a:latin typeface="HanWang WeiBeiMedium-Gb5" pitchFamily="2" charset="-120"/>
                <a:ea typeface="HanWang WeiBeiMedium-Gb5" pitchFamily="2" charset="-120"/>
              </a:rPr>
              <a:t>。」</a:t>
            </a:r>
            <a:endParaRPr lang="zh-TW" altLang="en-US" dirty="0" smtClean="0">
              <a:latin typeface="HanWang WeiBeiMedium-Gb5" pitchFamily="2" charset="-120"/>
              <a:ea typeface="HanWang WeiBeiMedium-Gb5" pitchFamily="2" charset="-120"/>
            </a:endParaRPr>
          </a:p>
          <a:p>
            <a:r>
              <a:rPr lang="en-US" baseline="30000" dirty="0" smtClean="0"/>
              <a:t>23</a:t>
            </a:r>
            <a:r>
              <a:rPr lang="en-US" dirty="0" smtClean="0"/>
              <a:t> </a:t>
            </a:r>
            <a:r>
              <a:rPr lang="en-US" dirty="0" smtClean="0"/>
              <a:t>When the soldiers crucified Jesus, they took his clothes, dividing them into four shares, one for each of them, with the undergarment remaining. This garment was seamless, woven in one piece from top to bottom. </a:t>
            </a:r>
            <a:r>
              <a:rPr lang="en-US" baseline="30000" dirty="0" smtClean="0"/>
              <a:t>24</a:t>
            </a:r>
            <a:r>
              <a:rPr lang="en-US" dirty="0" smtClean="0"/>
              <a:t> “Let’s not tear it,” they said to one another. “Let’s decide by lot who will get it</a:t>
            </a:r>
            <a:r>
              <a:rPr lang="en-US" dirty="0" smtClean="0"/>
              <a:t>.”</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Psalm 16:10</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因為你必不將我的靈魂撇在陰間， 也不叫你的聖者見朽壞。 </a:t>
            </a:r>
          </a:p>
          <a:p>
            <a:r>
              <a:rPr lang="en-US" baseline="30000" dirty="0" smtClean="0"/>
              <a:t>10</a:t>
            </a:r>
            <a:r>
              <a:rPr lang="en-US" dirty="0" smtClean="0"/>
              <a:t> </a:t>
            </a:r>
            <a:r>
              <a:rPr lang="en-US" dirty="0" smtClean="0"/>
              <a:t>because you will not abandon me to the realm of the dead, nor will you let your faithful one see decay.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215" y="130175"/>
            <a:ext cx="5472608" cy="539750"/>
          </a:xfrm>
        </p:spPr>
        <p:txBody>
          <a:bodyPr/>
          <a:lstStyle/>
          <a:p>
            <a:r>
              <a:rPr lang="en-US" altLang="zh-TW" dirty="0" smtClean="0">
                <a:solidFill>
                  <a:schemeClr val="tx1"/>
                </a:solidFill>
                <a:latin typeface="HanWang WeiBeiMedium-Gb5" pitchFamily="2" charset="-120"/>
                <a:ea typeface="HanWang WeiBeiMedium-Gb5" pitchFamily="2" charset="-120"/>
              </a:rPr>
              <a:t>3. </a:t>
            </a:r>
            <a:r>
              <a:rPr lang="zh-TW" altLang="en-US" dirty="0" smtClean="0">
                <a:solidFill>
                  <a:schemeClr val="tx1"/>
                </a:solidFill>
                <a:latin typeface="HanWang WeiBeiMedium-Gb5" pitchFamily="2" charset="-120"/>
                <a:ea typeface="HanWang WeiBeiMedium-Gb5" pitchFamily="2" charset="-120"/>
              </a:rPr>
              <a:t>問</a:t>
            </a:r>
            <a:r>
              <a:rPr lang="zh-TW" altLang="en-US" dirty="0" smtClean="0">
                <a:solidFill>
                  <a:schemeClr val="tx1"/>
                </a:solidFill>
                <a:latin typeface="HanWang WeiBeiMedium-Gb5" pitchFamily="2" charset="-120"/>
                <a:ea typeface="HanWang WeiBeiMedium-Gb5" pitchFamily="2" charset="-120"/>
              </a:rPr>
              <a:t>題：選擇死亡的原因</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sz="2400" dirty="0" smtClean="0">
                <a:solidFill>
                  <a:schemeClr val="tx1"/>
                </a:solidFill>
              </a:rPr>
              <a:t>Question : Reason to Choose Death</a:t>
            </a:r>
            <a:endParaRPr lang="en-US" sz="2800" dirty="0">
              <a:solidFill>
                <a:schemeClr val="tx1"/>
              </a:solidFill>
            </a:endParaRPr>
          </a:p>
        </p:txBody>
      </p:sp>
      <p:sp>
        <p:nvSpPr>
          <p:cNvPr id="4" name="Content Placeholder 3"/>
          <p:cNvSpPr>
            <a:spLocks noGrp="1"/>
          </p:cNvSpPr>
          <p:nvPr>
            <p:ph idx="1"/>
          </p:nvPr>
        </p:nvSpPr>
        <p:spPr>
          <a:xfrm>
            <a:off x="144214" y="777825"/>
            <a:ext cx="5616823" cy="2138363"/>
          </a:xfrm>
        </p:spPr>
        <p:txBody>
          <a:bodyPr/>
          <a:lstStyle/>
          <a:p>
            <a:pPr marL="0" indent="0">
              <a:buNone/>
            </a:pPr>
            <a:r>
              <a:rPr lang="en-US" altLang="zh-TW" dirty="0" smtClean="0"/>
              <a:t>Matthew 26:47–50</a:t>
            </a:r>
            <a:r>
              <a:rPr lang="zh-TW" altLang="en-US" dirty="0" smtClean="0"/>
              <a:t> </a:t>
            </a:r>
            <a:r>
              <a:rPr lang="en-US" altLang="zh-TW" baseline="30000" dirty="0" smtClean="0"/>
              <a:t>47</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說話之間，那十二個門徒裏的猶大來了，並有許多人帶著刀棒，從祭司長和民間的長老那裏與他同來</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於</a:t>
            </a:r>
            <a:r>
              <a:rPr lang="zh-TW" altLang="en-US" dirty="0" smtClean="0">
                <a:latin typeface="HanWang WeiBeiMedium-Gb5" pitchFamily="2" charset="-120"/>
                <a:ea typeface="HanWang WeiBeiMedium-Gb5" pitchFamily="2" charset="-120"/>
              </a:rPr>
              <a:t>是那些人上前，下手拿住耶穌。 </a:t>
            </a:r>
          </a:p>
          <a:p>
            <a:pPr marL="0" indent="0">
              <a:buNone/>
            </a:pPr>
            <a:r>
              <a:rPr lang="en-US" baseline="30000" dirty="0" smtClean="0"/>
              <a:t>47</a:t>
            </a:r>
            <a:r>
              <a:rPr lang="en-US" dirty="0" smtClean="0"/>
              <a:t> </a:t>
            </a:r>
            <a:r>
              <a:rPr lang="en-US" dirty="0" smtClean="0"/>
              <a:t>While he was still speaking, Judas, one of the Twelve, arrived. With him was a large crowd armed with swords and clubs, sent from the chief priests and the elders of the </a:t>
            </a:r>
            <a:r>
              <a:rPr lang="en-US" dirty="0" smtClean="0"/>
              <a:t>people…Then </a:t>
            </a:r>
            <a:r>
              <a:rPr lang="en-US" dirty="0" smtClean="0"/>
              <a:t>the men stepped forward, seized Jesus and arrested him. </a:t>
            </a:r>
          </a:p>
          <a:p>
            <a:pPr marL="0" indent="0"/>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35</a:t>
            </a:fld>
            <a:endParaRPr lang="es-E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dirty="0" smtClean="0"/>
              <a:t>Matthew 26:51–54</a:t>
            </a:r>
            <a:r>
              <a:rPr lang="zh-TW" altLang="en-US" dirty="0" smtClean="0"/>
              <a:t> </a:t>
            </a:r>
            <a:r>
              <a:rPr lang="en-US" altLang="zh-TW" baseline="30000" dirty="0" smtClean="0">
                <a:latin typeface="HanWang WeiBeiMedium-Gb5" pitchFamily="2" charset="-120"/>
                <a:ea typeface="HanWang WeiBeiMedium-Gb5" pitchFamily="2" charset="-120"/>
              </a:rPr>
              <a:t>51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有跟隨耶穌的一個人伸手拔出刀來，將大祭司的僕人砍了一刀，削掉了他一個耳朵</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51</a:t>
            </a:r>
            <a:r>
              <a:rPr lang="en-US" dirty="0" smtClean="0"/>
              <a:t> </a:t>
            </a:r>
            <a:r>
              <a:rPr lang="en-US" dirty="0" smtClean="0"/>
              <a:t>With that, one of Jesus’ companions reached for his sword, drew it out and struck the servant of the high priest, cutting off his ear.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36</a:t>
            </a:fld>
            <a:endParaRPr lang="es-E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52</a:t>
            </a:r>
            <a:r>
              <a:rPr lang="zh-TW" altLang="en-US" dirty="0" smtClean="0">
                <a:latin typeface="HanWang WeiBeiMedium-Gb5" pitchFamily="2" charset="-120"/>
                <a:ea typeface="HanWang WeiBeiMedium-Gb5" pitchFamily="2" charset="-120"/>
              </a:rPr>
              <a:t> 耶穌對他說：「收刀入鞘吧</a:t>
            </a:r>
            <a:r>
              <a:rPr lang="zh-TW" altLang="en-US" dirty="0" smtClean="0">
                <a:latin typeface="HanWang WeiBeiMedium-Gb5" pitchFamily="2" charset="-120"/>
                <a:ea typeface="HanWang WeiBeiMedium-Gb5" pitchFamily="2" charset="-120"/>
              </a:rPr>
              <a:t>！</a:t>
            </a:r>
            <a:r>
              <a:rPr lang="en-US" altLang="zh-TW"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53</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你想，我不能求我父現在為我差遣十二營多天使來嗎？</a:t>
            </a:r>
            <a:r>
              <a:rPr lang="en-US" altLang="zh-TW" baseline="30000" dirty="0" smtClean="0">
                <a:latin typeface="HanWang WeiBeiMedium-Gb5" pitchFamily="2" charset="-120"/>
                <a:ea typeface="HanWang WeiBeiMedium-Gb5" pitchFamily="2" charset="-120"/>
              </a:rPr>
              <a:t>54</a:t>
            </a:r>
            <a:r>
              <a:rPr lang="zh-TW" altLang="en-US" dirty="0" smtClean="0">
                <a:latin typeface="HanWang WeiBeiMedium-Gb5" pitchFamily="2" charset="-120"/>
                <a:ea typeface="HanWang WeiBeiMedium-Gb5" pitchFamily="2" charset="-120"/>
              </a:rPr>
              <a:t> 若是這樣，經上所說，事情必須如此的話怎麼應驗呢？」 </a:t>
            </a:r>
            <a:endParaRPr lang="en-US" altLang="zh-TW" dirty="0" smtClean="0">
              <a:latin typeface="HanWang WeiBeiMedium-Gb5" pitchFamily="2" charset="-120"/>
              <a:ea typeface="HanWang WeiBeiMedium-Gb5" pitchFamily="2" charset="-120"/>
            </a:endParaRPr>
          </a:p>
          <a:p>
            <a:r>
              <a:rPr lang="en-US" baseline="30000" dirty="0" smtClean="0"/>
              <a:t>52</a:t>
            </a:r>
            <a:r>
              <a:rPr lang="en-US" dirty="0" smtClean="0"/>
              <a:t> “Put your sword back in its place,” Jesus said to him, </a:t>
            </a:r>
            <a:r>
              <a:rPr lang="en-US" dirty="0" smtClean="0"/>
              <a:t>“…</a:t>
            </a:r>
            <a:r>
              <a:rPr lang="en-US" baseline="30000" dirty="0" smtClean="0"/>
              <a:t>53</a:t>
            </a:r>
            <a:r>
              <a:rPr lang="en-US" dirty="0" smtClean="0"/>
              <a:t> </a:t>
            </a:r>
            <a:r>
              <a:rPr lang="en-US" dirty="0" smtClean="0"/>
              <a:t>Do you think I cannot call on my Father, and he will at once put at my disposal more than twelve legions of angels? </a:t>
            </a:r>
            <a:r>
              <a:rPr lang="en-US" baseline="30000" dirty="0" smtClean="0"/>
              <a:t>54</a:t>
            </a:r>
            <a:r>
              <a:rPr lang="en-US" dirty="0" smtClean="0"/>
              <a:t> But how then would the Scriptures be fulfilled that say it must happen in this way?”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37</a:t>
            </a:fld>
            <a:endParaRPr lang="es-E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dirty="0" smtClean="0"/>
              <a:t>Isaiah 53:11</a:t>
            </a:r>
            <a:r>
              <a:rPr lang="zh-TW" altLang="en-US" dirty="0" smtClean="0"/>
              <a:t> </a:t>
            </a:r>
            <a:endParaRPr lang="en-US" altLang="zh-TW" dirty="0" smtClean="0"/>
          </a:p>
          <a:p>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他必看見自己勞苦的功效， 便心滿意足。 有許多人因認識我的義僕得稱為義； 並且他要擔當他們的罪孽。 </a:t>
            </a:r>
          </a:p>
          <a:p>
            <a:r>
              <a:rPr lang="en-US" baseline="30000" dirty="0" smtClean="0"/>
              <a:t>11</a:t>
            </a:r>
            <a:r>
              <a:rPr lang="en-US" dirty="0" smtClean="0"/>
              <a:t> </a:t>
            </a:r>
            <a:r>
              <a:rPr lang="en-US" dirty="0" smtClean="0"/>
              <a:t>After he has suffered, he will see the light of life and be satisfied; by his knowledge my righteous servant will justify many, and he will bear their iniquities.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38</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驚奇；她們清早到了墳墓那裏，</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不見他的身體，就回來告訴我們，說看見了天使顯現，說他活了。</a:t>
            </a:r>
            <a:r>
              <a:rPr lang="en-US" altLang="zh-TW" baseline="30000" dirty="0" smtClean="0">
                <a:latin typeface="HanWang WeiBeiMedium-Gb5" pitchFamily="2" charset="-120"/>
                <a:ea typeface="HanWang WeiBeiMedium-Gb5" pitchFamily="2" charset="-120"/>
              </a:rPr>
              <a:t>24</a:t>
            </a:r>
            <a:r>
              <a:rPr lang="zh-TW" altLang="en-US" dirty="0" smtClean="0">
                <a:latin typeface="HanWang WeiBeiMedium-Gb5" pitchFamily="2" charset="-120"/>
                <a:ea typeface="HanWang WeiBeiMedium-Gb5" pitchFamily="2" charset="-120"/>
              </a:rPr>
              <a:t> 又有我們的幾個人往墳墓那裏去，所遇見的正如婦女們所說的，只是沒有看見他。」</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耶穌對他們說：「無知的人哪，先知所說的一切話，你們的心</a:t>
            </a: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They went to the tomb early this morning </a:t>
            </a:r>
            <a:r>
              <a:rPr lang="en-US" sz="1800" baseline="30000" dirty="0" smtClean="0">
                <a:latin typeface="Arial Narrow" pitchFamily="34" charset="0"/>
              </a:rPr>
              <a:t>23</a:t>
            </a:r>
            <a:r>
              <a:rPr lang="en-US" sz="1800" dirty="0" smtClean="0">
                <a:latin typeface="Arial Narrow" pitchFamily="34" charset="0"/>
              </a:rPr>
              <a:t> but didn’t find his body. They came and told us that they had seen a vision of angels, who said he was alive. </a:t>
            </a:r>
            <a:r>
              <a:rPr lang="en-US" sz="1800" baseline="30000" dirty="0" smtClean="0">
                <a:latin typeface="Arial Narrow" pitchFamily="34" charset="0"/>
              </a:rPr>
              <a:t>24</a:t>
            </a:r>
            <a:r>
              <a:rPr lang="en-US" sz="1800" dirty="0" smtClean="0">
                <a:latin typeface="Arial Narrow" pitchFamily="34" charset="0"/>
              </a:rPr>
              <a:t> Then some of our companions went to the tomb and found it just as the women had said, but they did not see Jesus.” </a:t>
            </a:r>
            <a:r>
              <a:rPr lang="en-US" sz="1800" baseline="30000" dirty="0" smtClean="0">
                <a:latin typeface="Arial Narrow" pitchFamily="34" charset="0"/>
              </a:rPr>
              <a:t>25</a:t>
            </a:r>
            <a:r>
              <a:rPr lang="en-US" sz="1800" dirty="0" smtClean="0">
                <a:latin typeface="Arial Narrow" pitchFamily="34" charset="0"/>
              </a:rPr>
              <a:t> He said to them, “How foolish you are, and how slow to believe all that the</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信得太遲鈍了。</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基督這樣受害，又進入他的榮耀，豈不是應當的嗎？」</a:t>
            </a:r>
            <a:r>
              <a:rPr lang="en-US" altLang="zh-TW" baseline="30000" dirty="0" smtClean="0">
                <a:latin typeface="HanWang WeiBeiMedium-Gb5" pitchFamily="2" charset="-120"/>
                <a:ea typeface="HanWang WeiBeiMedium-Gb5" pitchFamily="2" charset="-120"/>
              </a:rPr>
              <a:t>27</a:t>
            </a:r>
            <a:r>
              <a:rPr lang="zh-TW" altLang="en-US" dirty="0" smtClean="0">
                <a:latin typeface="HanWang WeiBeiMedium-Gb5" pitchFamily="2" charset="-120"/>
                <a:ea typeface="HanWang WeiBeiMedium-Gb5" pitchFamily="2" charset="-120"/>
              </a:rPr>
              <a:t> 於是從摩西和眾先知起，凡經上所指著自己的話都給他們講解明白了。 </a:t>
            </a: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將近他們所去的村子，耶穌好像還要往前行，</a:t>
            </a: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他們卻強留他，說：</a:t>
            </a: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prophets have spoken! </a:t>
            </a:r>
            <a:r>
              <a:rPr lang="en-US" sz="1800" baseline="30000" dirty="0" smtClean="0">
                <a:latin typeface="Arial Narrow" pitchFamily="34" charset="0"/>
              </a:rPr>
              <a:t>26</a:t>
            </a:r>
            <a:r>
              <a:rPr lang="en-US" sz="1800" dirty="0" smtClean="0">
                <a:latin typeface="Arial Narrow" pitchFamily="34" charset="0"/>
              </a:rPr>
              <a:t> Did not the Messiah have to suffer these things and then enter his glory?” </a:t>
            </a:r>
            <a:r>
              <a:rPr lang="en-US" sz="1800" baseline="30000" dirty="0" smtClean="0">
                <a:latin typeface="Arial Narrow" pitchFamily="34" charset="0"/>
              </a:rPr>
              <a:t>27</a:t>
            </a:r>
            <a:r>
              <a:rPr lang="en-US" sz="1800" dirty="0" smtClean="0">
                <a:latin typeface="Arial Narrow" pitchFamily="34" charset="0"/>
              </a:rPr>
              <a:t> And beginning with Moses and all the Prophets, he explained to them what was said in all the Scriptures concerning himself. </a:t>
            </a:r>
            <a:r>
              <a:rPr lang="en-US" sz="1800" baseline="30000" dirty="0" smtClean="0">
                <a:latin typeface="Arial Narrow" pitchFamily="34" charset="0"/>
              </a:rPr>
              <a:t>28</a:t>
            </a:r>
            <a:r>
              <a:rPr lang="en-US" sz="1800" dirty="0" smtClean="0">
                <a:latin typeface="Arial Narrow" pitchFamily="34" charset="0"/>
              </a:rPr>
              <a:t> As they approached the village to which they were going, Jesus continued on as if he were going farther. </a:t>
            </a:r>
            <a:r>
              <a:rPr lang="en-US" sz="1800" baseline="30000" dirty="0" smtClean="0">
                <a:latin typeface="Arial Narrow" pitchFamily="34" charset="0"/>
              </a:rPr>
              <a:t>29</a:t>
            </a:r>
            <a:r>
              <a:rPr lang="en-US" sz="1800" dirty="0" smtClean="0">
                <a:latin typeface="Arial Narrow" pitchFamily="34" charset="0"/>
              </a:rPr>
              <a:t> But they urged him strongly,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「時候晚了，日頭已經平西了，請你同我們住下吧！」耶穌就進去，要同他們住下。</a:t>
            </a: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到了坐席的時候，耶穌拿起餅來，祝謝了，擘開，遞給他們。</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他們的眼睛明亮了，這才認出他來。忽然耶穌不見了。</a:t>
            </a:r>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他們彼此說：</a:t>
            </a:r>
          </a:p>
          <a:p>
            <a:pPr marL="0" indent="0">
              <a:buNone/>
            </a:pPr>
            <a:endParaRPr lang="zh-TW" altLang="en-US" dirty="0" smtClean="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“Stay with us, for it is nearly evening; the day is almost over.” So he went in to stay with them. </a:t>
            </a:r>
            <a:r>
              <a:rPr lang="en-US" sz="1800" baseline="30000" dirty="0" smtClean="0">
                <a:latin typeface="Arial Narrow" pitchFamily="34" charset="0"/>
              </a:rPr>
              <a:t>30</a:t>
            </a:r>
            <a:r>
              <a:rPr lang="en-US" sz="1800" dirty="0" smtClean="0">
                <a:latin typeface="Arial Narrow" pitchFamily="34" charset="0"/>
              </a:rPr>
              <a:t> When he was at the table with them, he took bread, gave thanks, broke it and began to give it to them. </a:t>
            </a:r>
            <a:r>
              <a:rPr lang="en-US" sz="1800" baseline="30000" dirty="0" smtClean="0">
                <a:latin typeface="Arial Narrow" pitchFamily="34" charset="0"/>
              </a:rPr>
              <a:t>31</a:t>
            </a:r>
            <a:r>
              <a:rPr lang="en-US" sz="1800" dirty="0" smtClean="0">
                <a:latin typeface="Arial Narrow" pitchFamily="34" charset="0"/>
              </a:rPr>
              <a:t> Then their eyes were opened and they recognized him, and he disappeared from their sight. </a:t>
            </a:r>
            <a:r>
              <a:rPr lang="en-US" sz="1800" baseline="30000" dirty="0" smtClean="0">
                <a:latin typeface="Arial Narrow" pitchFamily="34" charset="0"/>
              </a:rPr>
              <a:t>32</a:t>
            </a:r>
            <a:r>
              <a:rPr lang="en-US" sz="1800" dirty="0" smtClean="0">
                <a:latin typeface="Arial Narrow" pitchFamily="34" charset="0"/>
              </a:rPr>
              <a:t> They asked each other,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zh-TW" altLang="en-US" dirty="0" smtClean="0">
                <a:latin typeface="HanWang WeiBeiMedium-Gb5" pitchFamily="2" charset="-120"/>
                <a:ea typeface="HanWang WeiBeiMedium-Gb5" pitchFamily="2" charset="-120"/>
              </a:rPr>
              <a:t>「在路上，他和我們說話，給我們講解聖經的時候，我們的心豈不是火熱的嗎？」</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他們就立時起身，回耶路撒冷去，正遇見十一個使徒和他們的同人聚集在一處，</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說：「主果然復活，已經現給西門看了。」</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“Were not our hearts burning within us while he talked with us on the road and opened the Scriptures to us?” </a:t>
            </a:r>
            <a:r>
              <a:rPr lang="en-US" sz="1800" baseline="30000" dirty="0" smtClean="0">
                <a:latin typeface="Arial Narrow" pitchFamily="34" charset="0"/>
              </a:rPr>
              <a:t>33</a:t>
            </a:r>
            <a:r>
              <a:rPr lang="en-US" sz="1800" dirty="0" smtClean="0">
                <a:latin typeface="Arial Narrow" pitchFamily="34" charset="0"/>
              </a:rPr>
              <a:t> They got up and returned at once to Jerusalem. There they found the Eleven and those with them, assembled together </a:t>
            </a:r>
            <a:r>
              <a:rPr lang="en-US" sz="1800" baseline="30000" dirty="0" smtClean="0">
                <a:latin typeface="Arial Narrow" pitchFamily="34" charset="0"/>
              </a:rPr>
              <a:t>34</a:t>
            </a:r>
            <a:r>
              <a:rPr lang="en-US" sz="1800" dirty="0" smtClean="0">
                <a:latin typeface="Arial Narrow" pitchFamily="34" charset="0"/>
              </a:rPr>
              <a:t> and saying, “It is true! The Lord has risen and has appeared to Simon.”</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2207" y="107876"/>
            <a:ext cx="2448272" cy="2570411"/>
          </a:xfrm>
        </p:spPr>
        <p:txBody>
          <a:bodyPr/>
          <a:lstStyle/>
          <a:p>
            <a:pPr marL="0" indent="0">
              <a:buNone/>
            </a:pPr>
            <a:r>
              <a:rPr lang="en-US" altLang="zh-TW" baseline="30000" dirty="0" smtClean="0">
                <a:latin typeface="HanWang WeiBeiMedium-Gb5" pitchFamily="2" charset="-120"/>
                <a:ea typeface="HanWang WeiBeiMedium-Gb5" pitchFamily="2" charset="-120"/>
              </a:rPr>
              <a:t>35</a:t>
            </a:r>
            <a:r>
              <a:rPr lang="zh-TW" altLang="en-US" dirty="0" smtClean="0">
                <a:latin typeface="HanWang WeiBeiMedium-Gb5" pitchFamily="2" charset="-120"/>
                <a:ea typeface="HanWang WeiBeiMedium-Gb5" pitchFamily="2" charset="-120"/>
              </a:rPr>
              <a:t> 兩個人就把路上所遇見，和擘餅的時候怎麼被他們認出來的事，都述說了一遍。</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7" name="Content Placeholder 5"/>
          <p:cNvSpPr txBox="1">
            <a:spLocks/>
          </p:cNvSpPr>
          <p:nvPr/>
        </p:nvSpPr>
        <p:spPr bwMode="auto">
          <a:xfrm>
            <a:off x="2520480" y="107876"/>
            <a:ext cx="3240558" cy="249840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35</a:t>
            </a:r>
            <a:r>
              <a:rPr lang="en-US" sz="1800" dirty="0" smtClean="0">
                <a:latin typeface="Arial Narrow" pitchFamily="34" charset="0"/>
              </a:rPr>
              <a:t> Then the two told what had happened on the way, and how Jesus was recognized by them when he broke the bread.</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2751"/>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陌生客．同路人</a:t>
            </a:r>
            <a:r>
              <a:rPr lang="en-US" sz="2800" dirty="0" smtClean="0">
                <a:solidFill>
                  <a:schemeClr val="tx1"/>
                </a:solidFill>
              </a:rPr>
              <a:t/>
            </a:r>
            <a:br>
              <a:rPr lang="en-US" sz="2800" dirty="0" smtClean="0">
                <a:solidFill>
                  <a:schemeClr val="tx1"/>
                </a:solidFill>
              </a:rPr>
            </a:br>
            <a:r>
              <a:rPr lang="en-US" sz="2800" dirty="0" smtClean="0">
                <a:solidFill>
                  <a:schemeClr val="tx1"/>
                </a:solidFill>
              </a:rPr>
              <a:t>Emmaus Stranger</a:t>
            </a:r>
            <a:endParaRPr lang="en-US" dirty="0">
              <a:solidFill>
                <a:schemeClr val="tx1"/>
              </a:solidFill>
            </a:endParaRPr>
          </a:p>
        </p:txBody>
      </p:sp>
      <p:sp>
        <p:nvSpPr>
          <p:cNvPr id="3" name="Subtitle 2"/>
          <p:cNvSpPr>
            <a:spLocks noGrp="1"/>
          </p:cNvSpPr>
          <p:nvPr>
            <p:ph type="subTitle" idx="1"/>
          </p:nvPr>
        </p:nvSpPr>
        <p:spPr>
          <a:xfrm>
            <a:off x="936303" y="2052092"/>
            <a:ext cx="4032727" cy="576064"/>
          </a:xfrm>
        </p:spPr>
        <p:txBody>
          <a:bodyPr/>
          <a:lstStyle/>
          <a:p>
            <a:r>
              <a:rPr lang="zh-TW" altLang="en-US" sz="2000" dirty="0" smtClean="0">
                <a:latin typeface="HanWang WeiBeiMedium-Gb5" pitchFamily="2" charset="-120"/>
                <a:ea typeface="HanWang WeiBeiMedium-Gb5" pitchFamily="2" charset="-120"/>
              </a:rPr>
              <a:t>路加福音 </a:t>
            </a:r>
            <a:r>
              <a:rPr lang="en-US" altLang="zh-TW" sz="2000" dirty="0" smtClean="0"/>
              <a:t>Luke 24:13–35</a:t>
            </a:r>
            <a:r>
              <a:rPr lang="zh-TW" altLang="en-US" sz="2000" dirty="0" smtClean="0"/>
              <a:t> </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114013</TotalTime>
  <Words>3590</Words>
  <Application>Microsoft Office PowerPoint</Application>
  <PresentationFormat>Custom</PresentationFormat>
  <Paragraphs>155</Paragraphs>
  <Slides>38</Slides>
  <Notes>9</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Diseño predeterminado</vt:lpstr>
      <vt:lpstr>路加福音 Luke 24:13–35 </vt:lpstr>
      <vt:lpstr>Slide 2</vt:lpstr>
      <vt:lpstr>Slide 3</vt:lpstr>
      <vt:lpstr>Slide 4</vt:lpstr>
      <vt:lpstr>Slide 5</vt:lpstr>
      <vt:lpstr>Slide 6</vt:lpstr>
      <vt:lpstr>Slide 7</vt:lpstr>
      <vt:lpstr>Slide 8</vt:lpstr>
      <vt:lpstr>陌生客．同路人 Emmaus Stranger</vt:lpstr>
      <vt:lpstr>Slide 10</vt:lpstr>
      <vt:lpstr>1. 復活：難以置信的事件 Resurrection : An Incredible Event</vt:lpstr>
      <vt:lpstr>Slide 12</vt:lpstr>
      <vt:lpstr>1. 復活：難以置信的事件 Resurrection : An Incredible Event</vt:lpstr>
      <vt:lpstr>1. 復活：難以置信的事件 Resurrection : An Incredible Event</vt:lpstr>
      <vt:lpstr>Slide 15</vt:lpstr>
      <vt:lpstr>Slide 16</vt:lpstr>
      <vt:lpstr>Slide 17</vt:lpstr>
      <vt:lpstr>Slide 18</vt:lpstr>
      <vt:lpstr>1. 復活：難以置信的事件 Resurrection : An Incredible Event</vt:lpstr>
      <vt:lpstr>Slide 20</vt:lpstr>
      <vt:lpstr>Slide 21</vt:lpstr>
      <vt:lpstr>Slide 22</vt:lpstr>
      <vt:lpstr>2. 預言：燃點信心的方法  Prophecy : A Way to Ignite Our Faith</vt:lpstr>
      <vt:lpstr>Slide 24</vt:lpstr>
      <vt:lpstr>Slide 25</vt:lpstr>
      <vt:lpstr>基督凱旋入耶路撒冷  Triumphant entry into Jerusalem</vt:lpstr>
      <vt:lpstr>Slide 27</vt:lpstr>
      <vt:lpstr>Slide 28</vt:lpstr>
      <vt:lpstr>2. 預言：燃點信心的方法  Prophecy : A Way to Ignite Our Faith</vt:lpstr>
      <vt:lpstr>Slide 30</vt:lpstr>
      <vt:lpstr>Slide 31</vt:lpstr>
      <vt:lpstr>Slide 32</vt:lpstr>
      <vt:lpstr>Slide 33</vt:lpstr>
      <vt:lpstr>Slide 34</vt:lpstr>
      <vt:lpstr>3. 問題：選擇死亡的原因 Question : Reason to Choose Death</vt:lpstr>
      <vt:lpstr>Slide 36</vt:lpstr>
      <vt:lpstr>Slide 37</vt:lpstr>
      <vt:lpstr>Slide 38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2287</cp:revision>
  <dcterms:created xsi:type="dcterms:W3CDTF">2010-05-23T14:28:12Z</dcterms:created>
  <dcterms:modified xsi:type="dcterms:W3CDTF">2018-03-31T17:25:26Z</dcterms:modified>
</cp:coreProperties>
</file>