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783" r:id="rId2"/>
    <p:sldId id="948" r:id="rId3"/>
    <p:sldId id="949" r:id="rId4"/>
    <p:sldId id="974" r:id="rId5"/>
    <p:sldId id="975" r:id="rId6"/>
    <p:sldId id="976" r:id="rId7"/>
    <p:sldId id="977" r:id="rId8"/>
    <p:sldId id="978" r:id="rId9"/>
    <p:sldId id="979" r:id="rId10"/>
    <p:sldId id="650" r:id="rId11"/>
    <p:sldId id="980" r:id="rId12"/>
    <p:sldId id="981" r:id="rId13"/>
    <p:sldId id="982" r:id="rId14"/>
    <p:sldId id="951" r:id="rId15"/>
    <p:sldId id="983" r:id="rId16"/>
    <p:sldId id="973" r:id="rId17"/>
    <p:sldId id="984" r:id="rId18"/>
    <p:sldId id="986" r:id="rId19"/>
    <p:sldId id="987" r:id="rId20"/>
    <p:sldId id="988" r:id="rId21"/>
    <p:sldId id="989" r:id="rId22"/>
    <p:sldId id="990" r:id="rId23"/>
    <p:sldId id="991" r:id="rId24"/>
    <p:sldId id="992" r:id="rId25"/>
    <p:sldId id="993" r:id="rId26"/>
    <p:sldId id="994" r:id="rId27"/>
    <p:sldId id="995" r:id="rId28"/>
    <p:sldId id="996" r:id="rId29"/>
    <p:sldId id="997" r:id="rId30"/>
    <p:sldId id="998" r:id="rId31"/>
    <p:sldId id="999" r:id="rId32"/>
    <p:sldId id="1000" r:id="rId33"/>
    <p:sldId id="1001" r:id="rId34"/>
    <p:sldId id="1002" r:id="rId35"/>
    <p:sldId id="1003" r:id="rId36"/>
    <p:sldId id="1004" r:id="rId37"/>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91039" autoAdjust="0"/>
  </p:normalViewPr>
  <p:slideViewPr>
    <p:cSldViewPr>
      <p:cViewPr>
        <p:scale>
          <a:sx n="110" d="100"/>
          <a:sy n="110" d="100"/>
        </p:scale>
        <p:origin x="-2532" y="-1164"/>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3/24/2018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https://en.wikipedia.org/wiki/Fall_of_Mosul</a:t>
            </a:r>
          </a:p>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http://abcnews.go.com/Travel/Green/paying-pee-airlines-critics-call-ryanairs-fee-inhumane/story?id=10355139</a:t>
            </a:r>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72182"/>
            <a:ext cx="5186362" cy="539750"/>
          </a:xfrm>
        </p:spPr>
        <p:txBody>
          <a:bodyPr/>
          <a:lstStyle/>
          <a:p>
            <a:r>
              <a:rPr lang="zh-TW" altLang="en-US" sz="2400" dirty="0" smtClean="0">
                <a:solidFill>
                  <a:schemeClr val="tx1"/>
                </a:solidFill>
                <a:latin typeface="HanWang WeiBeiMedium-Gb5" pitchFamily="2" charset="-120"/>
                <a:ea typeface="HanWang WeiBeiMedium-Gb5" pitchFamily="2" charset="-120"/>
              </a:rPr>
              <a:t>馬太福音 </a:t>
            </a:r>
            <a:r>
              <a:rPr lang="en-US" altLang="zh-TW" sz="2400" dirty="0" smtClean="0">
                <a:solidFill>
                  <a:schemeClr val="tx1"/>
                </a:solidFill>
                <a:latin typeface="+mn-ea"/>
                <a:ea typeface="+mn-ea"/>
              </a:rPr>
              <a:t>Matthew </a:t>
            </a:r>
            <a:r>
              <a:rPr lang="en-US" sz="2400" dirty="0" smtClean="0">
                <a:solidFill>
                  <a:schemeClr val="tx1"/>
                </a:solidFill>
              </a:rPr>
              <a:t>19:16-20:16</a:t>
            </a:r>
            <a:endParaRPr lang="en-US" altLang="zh-CN" sz="2400" dirty="0" smtClean="0">
              <a:solidFill>
                <a:schemeClr val="tx1"/>
              </a:solidFill>
              <a:latin typeface="+mn-ea"/>
              <a:ea typeface="+mn-ea"/>
            </a:endParaRPr>
          </a:p>
        </p:txBody>
      </p:sp>
      <p:sp>
        <p:nvSpPr>
          <p:cNvPr id="6" name="Content Placeholder 5"/>
          <p:cNvSpPr>
            <a:spLocks noGrp="1"/>
          </p:cNvSpPr>
          <p:nvPr>
            <p:ph idx="1"/>
          </p:nvPr>
        </p:nvSpPr>
        <p:spPr>
          <a:xfrm>
            <a:off x="72207" y="467916"/>
            <a:ext cx="2448272"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16</a:t>
            </a:r>
            <a:r>
              <a:rPr lang="zh-TW" altLang="en-US" dirty="0" smtClean="0">
                <a:solidFill>
                  <a:srgbClr val="FFFF00"/>
                </a:solidFill>
                <a:latin typeface="HanWang WeiBeiMedium-Gb5" pitchFamily="2" charset="-120"/>
                <a:ea typeface="HanWang WeiBeiMedium-Gb5" pitchFamily="2" charset="-120"/>
              </a:rPr>
              <a:t> 有一個人來見耶穌，說：「夫子，我該做甚麼善事才能得永生？」</a:t>
            </a:r>
            <a:r>
              <a:rPr lang="en-US" altLang="zh-TW" baseline="30000" dirty="0" smtClean="0">
                <a:solidFill>
                  <a:srgbClr val="FFFF00"/>
                </a:solidFill>
                <a:latin typeface="HanWang WeiBeiMedium-Gb5" pitchFamily="2" charset="-120"/>
                <a:ea typeface="HanWang WeiBeiMedium-Gb5" pitchFamily="2" charset="-120"/>
              </a:rPr>
              <a:t>… 21</a:t>
            </a:r>
            <a:r>
              <a:rPr lang="zh-TW" altLang="en-US" dirty="0" smtClean="0">
                <a:solidFill>
                  <a:srgbClr val="FFFF00"/>
                </a:solidFill>
                <a:latin typeface="HanWang WeiBeiMedium-Gb5" pitchFamily="2" charset="-120"/>
                <a:ea typeface="HanWang WeiBeiMedium-Gb5" pitchFamily="2" charset="-120"/>
              </a:rPr>
              <a:t> 耶穌說：「你若願意作完全人，可去變賣你所有的，分給窮人，就必有財寶在天上；你還要來跟從我。」</a:t>
            </a:r>
            <a:r>
              <a:rPr lang="en-US" altLang="zh-TW" dirty="0" smtClean="0">
                <a:solidFill>
                  <a:srgbClr val="FFFF00"/>
                </a:solidFill>
                <a:latin typeface="HanWang WeiBeiMedium-Gb5" pitchFamily="2" charset="-120"/>
                <a:ea typeface="HanWang WeiBeiMedium-Gb5" pitchFamily="2" charset="-120"/>
              </a:rPr>
              <a:t>… </a:t>
            </a:r>
            <a:r>
              <a:rPr lang="en-US" altLang="zh-TW" baseline="30000" dirty="0" smtClean="0">
                <a:solidFill>
                  <a:srgbClr val="FFFF00"/>
                </a:solidFill>
                <a:latin typeface="HanWang WeiBeiMedium-Gb5" pitchFamily="2" charset="-120"/>
                <a:ea typeface="HanWang WeiBeiMedium-Gb5" pitchFamily="2" charset="-120"/>
              </a:rPr>
              <a:t>24</a:t>
            </a:r>
            <a:r>
              <a:rPr lang="zh-TW" altLang="en-US" dirty="0" smtClean="0">
                <a:solidFill>
                  <a:srgbClr val="FFFF00"/>
                </a:solidFill>
                <a:latin typeface="HanWang WeiBeiMedium-Gb5" pitchFamily="2" charset="-120"/>
                <a:ea typeface="HanWang WeiBeiMedium-Gb5" pitchFamily="2" charset="-120"/>
              </a:rPr>
              <a:t> 我又告訴你們，駱駝穿過針的眼，</a:t>
            </a:r>
          </a:p>
          <a:p>
            <a:pPr marL="0" indent="0">
              <a:buNone/>
            </a:pPr>
            <a:endParaRPr lang="zh-TW" altLang="en-US" dirty="0" smtClean="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dirty="0"/>
          </a:p>
        </p:txBody>
      </p:sp>
      <p:sp>
        <p:nvSpPr>
          <p:cNvPr id="7" name="Content Placeholder 5"/>
          <p:cNvSpPr txBox="1">
            <a:spLocks/>
          </p:cNvSpPr>
          <p:nvPr/>
        </p:nvSpPr>
        <p:spPr bwMode="auto">
          <a:xfrm>
            <a:off x="2520479" y="467916"/>
            <a:ext cx="3240559"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16</a:t>
            </a:r>
            <a:r>
              <a:rPr lang="en-US" sz="1800" dirty="0" smtClean="0">
                <a:latin typeface="Arial Narrow" pitchFamily="34" charset="0"/>
              </a:rPr>
              <a:t> Just then a man came up to Jesus and asked, “Teacher, what good thing must I do to get eternal life?” </a:t>
            </a:r>
            <a:r>
              <a:rPr lang="en-US" sz="1800" baseline="30000" dirty="0" smtClean="0">
                <a:latin typeface="Arial Narrow" pitchFamily="34" charset="0"/>
              </a:rPr>
              <a:t>… 21</a:t>
            </a:r>
            <a:r>
              <a:rPr lang="en-US" sz="1800" dirty="0" smtClean="0">
                <a:latin typeface="Arial Narrow" pitchFamily="34" charset="0"/>
              </a:rPr>
              <a:t> Jesus answered, “If you want to be perfect, go, sell your possessions and give to the poor, and you will have treasure in heaven. Then come, follow me.” … </a:t>
            </a:r>
            <a:r>
              <a:rPr lang="en-US" sz="1800" baseline="30000" dirty="0" smtClean="0">
                <a:latin typeface="Arial Narrow" pitchFamily="34" charset="0"/>
              </a:rPr>
              <a:t>24</a:t>
            </a:r>
            <a:r>
              <a:rPr lang="en-US" sz="1800" dirty="0" smtClean="0">
                <a:latin typeface="Arial Narrow" pitchFamily="34" charset="0"/>
              </a:rPr>
              <a:t> Again I tell you, it is easier for a camel to go through the eye of a needle</a:t>
            </a:r>
          </a:p>
          <a:p>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2751"/>
            <a:ext cx="5761038" cy="695325"/>
          </a:xfrm>
        </p:spPr>
        <p:txBody>
          <a:bodyPr/>
          <a:lstStyle/>
          <a:p>
            <a:r>
              <a:rPr lang="zh-TW" altLang="en-US" sz="2800" dirty="0" smtClean="0">
                <a:solidFill>
                  <a:schemeClr val="tx1"/>
                </a:solidFill>
                <a:latin typeface="HanWang WeiBeiMedium-Gb5" pitchFamily="2" charset="-120"/>
                <a:ea typeface="HanWang WeiBeiMedium-Gb5" pitchFamily="2" charset="-120"/>
              </a:rPr>
              <a:t>斤斤計較</a:t>
            </a:r>
            <a:r>
              <a:rPr lang="en-US" sz="2800" dirty="0" smtClean="0">
                <a:solidFill>
                  <a:schemeClr val="tx1"/>
                </a:solidFill>
              </a:rPr>
              <a:t/>
            </a:r>
            <a:br>
              <a:rPr lang="en-US" sz="2800" dirty="0" smtClean="0">
                <a:solidFill>
                  <a:schemeClr val="tx1"/>
                </a:solidFill>
              </a:rPr>
            </a:br>
            <a:r>
              <a:rPr lang="en-US" sz="2800" dirty="0" smtClean="0">
                <a:solidFill>
                  <a:schemeClr val="tx1"/>
                </a:solidFill>
              </a:rPr>
              <a:t>Tit For Tat</a:t>
            </a:r>
            <a:endParaRPr lang="en-US" dirty="0">
              <a:solidFill>
                <a:schemeClr val="tx1"/>
              </a:solidFill>
            </a:endParaRPr>
          </a:p>
        </p:txBody>
      </p:sp>
      <p:sp>
        <p:nvSpPr>
          <p:cNvPr id="3" name="Subtitle 2"/>
          <p:cNvSpPr>
            <a:spLocks noGrp="1"/>
          </p:cNvSpPr>
          <p:nvPr>
            <p:ph type="subTitle" idx="1"/>
          </p:nvPr>
        </p:nvSpPr>
        <p:spPr>
          <a:xfrm>
            <a:off x="936303" y="2052092"/>
            <a:ext cx="4032727" cy="576064"/>
          </a:xfrm>
        </p:spPr>
        <p:txBody>
          <a:bodyPr/>
          <a:lstStyle/>
          <a:p>
            <a:r>
              <a:rPr lang="zh-TW" altLang="en-US" sz="2000" dirty="0" smtClean="0">
                <a:latin typeface="HanWang WeiBeiMedium-Gb5" pitchFamily="2" charset="-120"/>
                <a:ea typeface="HanWang WeiBeiMedium-Gb5" pitchFamily="2" charset="-120"/>
              </a:rPr>
              <a:t>馬太福音 </a:t>
            </a:r>
            <a:r>
              <a:rPr lang="en-US" altLang="zh-TW" sz="2000" dirty="0" smtClean="0">
                <a:latin typeface="+mn-ea"/>
              </a:rPr>
              <a:t>Matthew </a:t>
            </a:r>
            <a:r>
              <a:rPr lang="en-US" sz="2000" dirty="0" smtClean="0"/>
              <a:t>19:27-20:16</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a:p>
        </p:txBody>
      </p:sp>
      <p:pic>
        <p:nvPicPr>
          <p:cNvPr id="1026" name="Picture 2"/>
          <p:cNvPicPr>
            <a:picLocks noChangeAspect="1" noChangeArrowheads="1"/>
          </p:cNvPicPr>
          <p:nvPr/>
        </p:nvPicPr>
        <p:blipFill>
          <a:blip r:embed="rId3" cstate="print"/>
          <a:srcRect t="11940" r="35248" b="43407"/>
          <a:stretch>
            <a:fillRect/>
          </a:stretch>
        </p:blipFill>
        <p:spPr bwMode="auto">
          <a:xfrm>
            <a:off x="0" y="366836"/>
            <a:ext cx="5761038" cy="211730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B726DD6-E10B-455A-8847-22580AC42F8F}" type="slidenum">
              <a:rPr lang="es-ES" smtClean="0"/>
              <a:pPr/>
              <a:t>12</a:t>
            </a:fld>
            <a:endParaRPr lang="es-ES"/>
          </a:p>
        </p:txBody>
      </p:sp>
      <p:pic>
        <p:nvPicPr>
          <p:cNvPr id="2050" name="Picture 2" descr="Related image"/>
          <p:cNvPicPr>
            <a:picLocks noChangeAspect="1" noChangeArrowheads="1"/>
          </p:cNvPicPr>
          <p:nvPr/>
        </p:nvPicPr>
        <p:blipFill>
          <a:blip r:embed="rId2" cstate="print"/>
          <a:srcRect/>
          <a:stretch>
            <a:fillRect/>
          </a:stretch>
        </p:blipFill>
        <p:spPr bwMode="auto">
          <a:xfrm>
            <a:off x="216676" y="0"/>
            <a:ext cx="5400147" cy="3240088"/>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72182"/>
            <a:ext cx="5186362" cy="539750"/>
          </a:xfrm>
        </p:spPr>
        <p:txBody>
          <a:bodyPr/>
          <a:lstStyle/>
          <a:p>
            <a:r>
              <a:rPr lang="zh-TW" altLang="en-US" sz="2400" dirty="0" smtClean="0">
                <a:solidFill>
                  <a:schemeClr val="tx1"/>
                </a:solidFill>
                <a:latin typeface="HanWang WeiBeiMedium-Gb5" pitchFamily="2" charset="-120"/>
                <a:ea typeface="HanWang WeiBeiMedium-Gb5" pitchFamily="2" charset="-120"/>
              </a:rPr>
              <a:t>馬太福音 </a:t>
            </a:r>
            <a:r>
              <a:rPr lang="en-US" altLang="zh-TW" sz="2400" dirty="0" smtClean="0">
                <a:solidFill>
                  <a:schemeClr val="tx1"/>
                </a:solidFill>
                <a:latin typeface="+mn-ea"/>
                <a:ea typeface="+mn-ea"/>
              </a:rPr>
              <a:t>Matthew </a:t>
            </a:r>
            <a:r>
              <a:rPr lang="en-US" sz="2400" dirty="0" smtClean="0">
                <a:solidFill>
                  <a:schemeClr val="tx1"/>
                </a:solidFill>
              </a:rPr>
              <a:t>19:16-20:16</a:t>
            </a:r>
            <a:endParaRPr lang="en-US" altLang="zh-CN" sz="2400" dirty="0" smtClean="0">
              <a:solidFill>
                <a:schemeClr val="tx1"/>
              </a:solidFill>
              <a:latin typeface="+mn-ea"/>
              <a:ea typeface="+mn-ea"/>
            </a:endParaRPr>
          </a:p>
        </p:txBody>
      </p:sp>
      <p:sp>
        <p:nvSpPr>
          <p:cNvPr id="6" name="Content Placeholder 5"/>
          <p:cNvSpPr>
            <a:spLocks noGrp="1"/>
          </p:cNvSpPr>
          <p:nvPr>
            <p:ph idx="1"/>
          </p:nvPr>
        </p:nvSpPr>
        <p:spPr>
          <a:xfrm>
            <a:off x="72207" y="467916"/>
            <a:ext cx="2448272" cy="2138363"/>
          </a:xfrm>
        </p:spPr>
        <p:txBody>
          <a:bodyPr/>
          <a:lstStyle/>
          <a:p>
            <a:pPr marL="0" indent="0">
              <a:buNone/>
            </a:pP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有一個人來見耶穌，說：「夫子，我該做甚麼善事才能得永生？」</a:t>
            </a:r>
            <a:r>
              <a:rPr lang="en-US" altLang="zh-TW" baseline="30000" dirty="0" smtClean="0">
                <a:latin typeface="HanWang WeiBeiMedium-Gb5" pitchFamily="2" charset="-120"/>
                <a:ea typeface="HanWang WeiBeiMedium-Gb5" pitchFamily="2" charset="-120"/>
              </a:rPr>
              <a:t>… 21</a:t>
            </a:r>
            <a:r>
              <a:rPr lang="zh-TW" altLang="en-US" dirty="0" smtClean="0">
                <a:latin typeface="HanWang WeiBeiMedium-Gb5" pitchFamily="2" charset="-120"/>
                <a:ea typeface="HanWang WeiBeiMedium-Gb5" pitchFamily="2" charset="-120"/>
              </a:rPr>
              <a:t> 耶穌說：「你若願意作完全人，可去變賣你所有的，分給窮人，就必有財寶在天上；你還要來跟從我。」</a:t>
            </a:r>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dirty="0"/>
          </a:p>
        </p:txBody>
      </p:sp>
      <p:sp>
        <p:nvSpPr>
          <p:cNvPr id="7" name="Content Placeholder 5"/>
          <p:cNvSpPr txBox="1">
            <a:spLocks/>
          </p:cNvSpPr>
          <p:nvPr/>
        </p:nvSpPr>
        <p:spPr bwMode="auto">
          <a:xfrm>
            <a:off x="2520479" y="467916"/>
            <a:ext cx="3240559"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16</a:t>
            </a:r>
            <a:r>
              <a:rPr lang="en-US" sz="1800" dirty="0" smtClean="0">
                <a:latin typeface="Arial Narrow" pitchFamily="34" charset="0"/>
              </a:rPr>
              <a:t> Just then a man came up to Jesus and asked, “Teacher, what good thing must I do to get eternal life?” </a:t>
            </a:r>
            <a:r>
              <a:rPr lang="en-US" sz="1800" baseline="30000" dirty="0" smtClean="0">
                <a:latin typeface="Arial Narrow" pitchFamily="34" charset="0"/>
              </a:rPr>
              <a:t>… 21</a:t>
            </a:r>
            <a:r>
              <a:rPr lang="en-US" sz="1800" dirty="0" smtClean="0">
                <a:latin typeface="Arial Narrow" pitchFamily="34" charset="0"/>
              </a:rPr>
              <a:t> Jesus answered, “If you want to be perfect, go, sell your possessions and give to the poor, and you will have treasure in heaven. Then come, follow me.”</a:t>
            </a:r>
          </a:p>
          <a:p>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736304" cy="2786137"/>
          </a:xfrm>
        </p:spPr>
        <p:txBody>
          <a:bodyPr/>
          <a:lstStyle/>
          <a:p>
            <a:r>
              <a:rPr lang="en-US" altLang="zh-TW" dirty="0" smtClean="0"/>
              <a:t>Matthew 19:24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我又告訴你們，駱駝穿過針的眼，比財主進上帝的國還容易呢！」 </a:t>
            </a:r>
            <a:endParaRPr lang="en-US" altLang="zh-TW" dirty="0" smtClean="0">
              <a:latin typeface="HanWang WeiBeiMedium-Gb5" pitchFamily="2" charset="-120"/>
              <a:ea typeface="HanWang WeiBeiMedium-Gb5" pitchFamily="2" charset="-120"/>
            </a:endParaRPr>
          </a:p>
          <a:p>
            <a:r>
              <a:rPr lang="en-US" baseline="30000" dirty="0" smtClean="0"/>
              <a:t>24</a:t>
            </a:r>
            <a:r>
              <a:rPr lang="en-US" dirty="0" smtClean="0"/>
              <a:t> Again I tell you, it is easier for a camel to go through the eye of a needle than for someone who is rich to enter the kingdom of God.”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pic>
        <p:nvPicPr>
          <p:cNvPr id="1026" name="Picture 2" descr="Image result for æ­¤è·¯ä¸é"/>
          <p:cNvPicPr>
            <a:picLocks noChangeAspect="1" noChangeArrowheads="1"/>
          </p:cNvPicPr>
          <p:nvPr/>
        </p:nvPicPr>
        <p:blipFill>
          <a:blip r:embed="rId2" cstate="print"/>
          <a:srcRect/>
          <a:stretch>
            <a:fillRect/>
          </a:stretch>
        </p:blipFill>
        <p:spPr bwMode="auto">
          <a:xfrm>
            <a:off x="2964681" y="35868"/>
            <a:ext cx="2724150" cy="2724151"/>
          </a:xfrm>
          <a:prstGeom prst="rect">
            <a:avLst/>
          </a:prstGeom>
          <a:noFill/>
        </p:spPr>
      </p:pic>
      <p:sp>
        <p:nvSpPr>
          <p:cNvPr id="6" name="Rectangle 5"/>
          <p:cNvSpPr/>
          <p:nvPr/>
        </p:nvSpPr>
        <p:spPr>
          <a:xfrm>
            <a:off x="3528591" y="2681000"/>
            <a:ext cx="1705739" cy="523220"/>
          </a:xfrm>
          <a:prstGeom prst="rect">
            <a:avLst/>
          </a:prstGeom>
        </p:spPr>
        <p:txBody>
          <a:bodyPr wrap="square">
            <a:spAutoFit/>
          </a:bodyPr>
          <a:lstStyle/>
          <a:p>
            <a:pPr algn="ctr"/>
            <a:r>
              <a:rPr lang="zh-TW" altLang="en-US" sz="2800" dirty="0" smtClean="0">
                <a:latin typeface="HanWang WeiBeiMedium-Gb5" pitchFamily="2" charset="-120"/>
                <a:ea typeface="HanWang WeiBeiMedium-Gb5" pitchFamily="2" charset="-120"/>
              </a:rPr>
              <a:t>此路不通</a:t>
            </a:r>
            <a:endParaRPr lang="en-US" sz="28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zh-TW" dirty="0" smtClean="0"/>
              <a:t>Matthew 19:25</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門徒聽見這話，就希奇得很，說：「這樣誰能得救呢？」 </a:t>
            </a:r>
          </a:p>
          <a:p>
            <a:r>
              <a:rPr lang="en-US" baseline="30000" dirty="0" smtClean="0"/>
              <a:t>25</a:t>
            </a:r>
            <a:r>
              <a:rPr lang="en-US" dirty="0" smtClean="0"/>
              <a:t> When the disciples heard this, they were greatly astonished and asked, “Who then can be saved?” </a:t>
            </a: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15</a:t>
            </a:fld>
            <a:endParaRPr lang="es-E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93181" cy="2786137"/>
          </a:xfrm>
        </p:spPr>
        <p:txBody>
          <a:bodyPr/>
          <a:lstStyle/>
          <a:p>
            <a:r>
              <a:rPr lang="en-US" altLang="zh-TW" dirty="0" smtClean="0"/>
              <a:t>Matthew 19:26</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耶穌看著他們，說：「在人這是不能的，在上帝凡事都能。」 </a:t>
            </a:r>
          </a:p>
          <a:p>
            <a:r>
              <a:rPr lang="en-US" baseline="30000" dirty="0" smtClean="0"/>
              <a:t>26</a:t>
            </a:r>
            <a:r>
              <a:rPr lang="en-US" dirty="0" smtClean="0"/>
              <a:t> Jesus looked at them and said, “With man this is impossible, but with God all things are possible.”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pic>
        <p:nvPicPr>
          <p:cNvPr id="46082" name="Picture 2" descr="Image result for at the cross"/>
          <p:cNvPicPr>
            <a:picLocks noChangeAspect="1" noChangeArrowheads="1"/>
          </p:cNvPicPr>
          <p:nvPr/>
        </p:nvPicPr>
        <p:blipFill>
          <a:blip r:embed="rId2" cstate="print"/>
          <a:srcRect l="39599" r="13601"/>
          <a:stretch>
            <a:fillRect/>
          </a:stretch>
        </p:blipFill>
        <p:spPr bwMode="auto">
          <a:xfrm>
            <a:off x="2952527" y="84211"/>
            <a:ext cx="2808312" cy="3048001"/>
          </a:xfrm>
          <a:prstGeom prst="rect">
            <a:avLst/>
          </a:prstGeom>
          <a:noFill/>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我要犧牲多少才得永生？</a:t>
            </a:r>
            <a:r>
              <a:rPr lang="en-US" dirty="0" smtClean="0">
                <a:solidFill>
                  <a:schemeClr val="tx1"/>
                </a:solidFill>
              </a:rPr>
              <a:t> </a:t>
            </a:r>
            <a:br>
              <a:rPr lang="en-US" dirty="0" smtClean="0">
                <a:solidFill>
                  <a:schemeClr val="tx1"/>
                </a:solidFill>
              </a:rPr>
            </a:br>
            <a:r>
              <a:rPr lang="en-US" dirty="0" smtClean="0">
                <a:solidFill>
                  <a:schemeClr val="tx1"/>
                </a:solidFill>
              </a:rPr>
              <a:t>How much do I pay for eternal life?</a:t>
            </a:r>
            <a:endParaRPr lang="en-US" dirty="0">
              <a:solidFill>
                <a:schemeClr val="tx1"/>
              </a:solidFill>
            </a:endParaRPr>
          </a:p>
        </p:txBody>
      </p:sp>
      <p:sp>
        <p:nvSpPr>
          <p:cNvPr id="5" name="Content Placeholder 4"/>
          <p:cNvSpPr>
            <a:spLocks noGrp="1"/>
          </p:cNvSpPr>
          <p:nvPr>
            <p:ph idx="1"/>
          </p:nvPr>
        </p:nvSpPr>
        <p:spPr/>
        <p:txBody>
          <a:bodyPr/>
          <a:lstStyle/>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Romans 10:13 </a:t>
            </a:r>
          </a:p>
          <a:p>
            <a:r>
              <a:rPr lang="en-US" baseline="30000" dirty="0" smtClean="0">
                <a:latin typeface="HanWang WeiBeiMedium-Gb5" pitchFamily="2" charset="-120"/>
                <a:ea typeface="HanWang WeiBeiMedium-Gb5" pitchFamily="2" charset="-120"/>
              </a:rPr>
              <a:t>13</a:t>
            </a:r>
            <a:r>
              <a:rPr lang="en-US" dirty="0" smtClean="0">
                <a:latin typeface="HanWang WeiBeiMedium-Gb5" pitchFamily="2" charset="-120"/>
                <a:ea typeface="HanWang WeiBeiMedium-Gb5" pitchFamily="2" charset="-120"/>
              </a:rPr>
              <a:t> </a:t>
            </a:r>
            <a:r>
              <a:rPr lang="zh-HK" altLang="en-US" dirty="0" smtClean="0">
                <a:latin typeface="HanWang WeiBeiMedium-Gb5" pitchFamily="2" charset="-120"/>
                <a:ea typeface="HanWang WeiBeiMedium-Gb5" pitchFamily="2" charset="-120"/>
              </a:rPr>
              <a:t>因為「凡求告主名的就必得救」。 </a:t>
            </a:r>
          </a:p>
          <a:p>
            <a:r>
              <a:rPr lang="en-US" baseline="30000" dirty="0" smtClean="0"/>
              <a:t>13</a:t>
            </a:r>
            <a:r>
              <a:rPr lang="en-US" dirty="0" smtClean="0"/>
              <a:t> for, “Everyone who calls on the name of the Lord will be saved.”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耶穌說：「你若願意作完全人，可去變賣你所有的，分給窮人，就必有財寶在天上；你還要來跟從我。」</a:t>
            </a:r>
            <a:endParaRPr lang="en-US" altLang="zh-TW" dirty="0" smtClean="0">
              <a:latin typeface="HanWang WeiBeiMedium-Gb5" pitchFamily="2" charset="-120"/>
              <a:ea typeface="HanWang WeiBeiMedium-Gb5" pitchFamily="2" charset="-120"/>
            </a:endParaRPr>
          </a:p>
          <a:p>
            <a:r>
              <a:rPr lang="en-US" dirty="0" smtClean="0">
                <a:latin typeface="Arial Narrow" pitchFamily="34" charset="0"/>
              </a:rPr>
              <a:t>Jesus answered, “If you want to be perfect, go, sell your possessions and give to the poor, and you will have treasure in heaven. Then come, follow me.”</a:t>
            </a:r>
            <a:endParaRPr lang="zh-TW" altLang="en-US" dirty="0" smtClean="0">
              <a:latin typeface="HanWang WeiBeiMedium-Gb5" pitchFamily="2" charset="-120"/>
              <a:ea typeface="HanWang WeiBeiMedium-Gb5" pitchFamily="2" charset="-120"/>
            </a:endParaRP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比財主進上帝的國還容易呢！」</a:t>
            </a:r>
            <a:r>
              <a:rPr lang="en-US" altLang="zh-TW" baseline="30000" dirty="0" smtClean="0">
                <a:solidFill>
                  <a:srgbClr val="FFFF00"/>
                </a:solidFill>
                <a:latin typeface="HanWang WeiBeiMedium-Gb5" pitchFamily="2" charset="-120"/>
                <a:ea typeface="HanWang WeiBeiMedium-Gb5" pitchFamily="2" charset="-120"/>
              </a:rPr>
              <a:t> 25</a:t>
            </a:r>
            <a:r>
              <a:rPr lang="zh-TW" altLang="en-US" dirty="0" smtClean="0">
                <a:solidFill>
                  <a:srgbClr val="FFFF00"/>
                </a:solidFill>
                <a:latin typeface="HanWang WeiBeiMedium-Gb5" pitchFamily="2" charset="-120"/>
                <a:ea typeface="HanWang WeiBeiMedium-Gb5" pitchFamily="2" charset="-120"/>
              </a:rPr>
              <a:t> 門徒聽見這話，就希奇得很，說：「這樣誰能得救呢？」</a:t>
            </a:r>
            <a:r>
              <a:rPr lang="en-US" altLang="zh-TW" baseline="30000" dirty="0" smtClean="0">
                <a:solidFill>
                  <a:srgbClr val="FFFF00"/>
                </a:solidFill>
                <a:latin typeface="HanWang WeiBeiMedium-Gb5" pitchFamily="2" charset="-120"/>
                <a:ea typeface="HanWang WeiBeiMedium-Gb5" pitchFamily="2" charset="-120"/>
              </a:rPr>
              <a:t>26</a:t>
            </a:r>
            <a:r>
              <a:rPr lang="zh-TW" altLang="en-US" dirty="0" smtClean="0">
                <a:solidFill>
                  <a:srgbClr val="FFFF00"/>
                </a:solidFill>
                <a:latin typeface="HanWang WeiBeiMedium-Gb5" pitchFamily="2" charset="-120"/>
                <a:ea typeface="HanWang WeiBeiMedium-Gb5" pitchFamily="2" charset="-120"/>
              </a:rPr>
              <a:t> 耶穌看著他們，說：「在人這是不能的，在上帝凡事都能。」</a:t>
            </a:r>
          </a:p>
          <a:p>
            <a:pPr marL="0" indent="0">
              <a:buNone/>
            </a:pPr>
            <a:endParaRPr lang="zh-TW" altLang="en-US" dirty="0" smtClean="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than for someone who is rich to enter the kingdom of God.” </a:t>
            </a:r>
            <a:r>
              <a:rPr lang="en-US" sz="1800" baseline="30000" dirty="0" smtClean="0">
                <a:latin typeface="Arial Narrow" pitchFamily="34" charset="0"/>
              </a:rPr>
              <a:t>25</a:t>
            </a:r>
            <a:r>
              <a:rPr lang="en-US" sz="1800" dirty="0" smtClean="0">
                <a:latin typeface="Arial Narrow" pitchFamily="34" charset="0"/>
              </a:rPr>
              <a:t> When the disciples heard this, they were greatly astonished and asked, “Who then can be saved?” </a:t>
            </a:r>
            <a:r>
              <a:rPr lang="en-US" sz="1800" baseline="30000" dirty="0" smtClean="0">
                <a:latin typeface="Arial Narrow" pitchFamily="34" charset="0"/>
              </a:rPr>
              <a:t>26</a:t>
            </a:r>
            <a:r>
              <a:rPr lang="en-US" sz="1800" dirty="0" smtClean="0">
                <a:latin typeface="Arial Narrow" pitchFamily="34" charset="0"/>
              </a:rPr>
              <a:t> Jesus looked at them and said, “With man this is impossible, but with God all things are possible.”</a:t>
            </a:r>
          </a:p>
          <a:p>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Romans 1:5</a:t>
            </a:r>
          </a:p>
          <a:p>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我們從他領受了恩典和使徒的職分，在萬族中使人</a:t>
            </a:r>
            <a:r>
              <a:rPr lang="zh-TW" altLang="en-US" dirty="0" smtClean="0">
                <a:solidFill>
                  <a:srgbClr val="FFFF00"/>
                </a:solidFill>
                <a:latin typeface="HanWang WeiBeiMedium-Gb5" pitchFamily="2" charset="-120"/>
                <a:ea typeface="HanWang WeiBeiMedium-Gb5" pitchFamily="2" charset="-120"/>
              </a:rPr>
              <a:t>因他的名相信而順服</a:t>
            </a:r>
            <a:r>
              <a:rPr lang="zh-TW" altLang="en-US" dirty="0" smtClean="0"/>
              <a:t> </a:t>
            </a:r>
            <a:r>
              <a:rPr lang="en-US" altLang="zh-TW" dirty="0" smtClean="0"/>
              <a:t>(CNVT) </a:t>
            </a:r>
            <a:r>
              <a:rPr lang="zh-TW" altLang="en-US" dirty="0" smtClean="0"/>
              <a:t> </a:t>
            </a:r>
          </a:p>
          <a:p>
            <a:r>
              <a:rPr lang="en-US" baseline="30000" dirty="0" smtClean="0"/>
              <a:t>5</a:t>
            </a:r>
            <a:r>
              <a:rPr lang="en-US" dirty="0" smtClean="0"/>
              <a:t> Through him we received grace and apostleship to call all the Gentiles to </a:t>
            </a:r>
            <a:r>
              <a:rPr lang="en-US" dirty="0" smtClean="0">
                <a:solidFill>
                  <a:srgbClr val="FFFF00"/>
                </a:solidFill>
              </a:rPr>
              <a:t>the obedience that comes from faith for his name’s sake</a:t>
            </a:r>
            <a:r>
              <a:rPr lang="en-US" dirty="0" smtClean="0"/>
              <a: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19:27</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彼得就對他說：「看哪，我們已經撇下所有的跟從你，將來我們要得甚麼呢？」 </a:t>
            </a:r>
          </a:p>
          <a:p>
            <a:r>
              <a:rPr lang="en-US" baseline="30000" dirty="0" smtClean="0"/>
              <a:t>27</a:t>
            </a:r>
            <a:r>
              <a:rPr lang="en-US" dirty="0" smtClean="0"/>
              <a:t> Peter answered him, “We have left everything to follow you! What then will there be for us?”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Job 1:21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說：「我赤身出於母胎，也必赤身歸回；賞賜的是耶和華，收取的也是耶和華。耶和華的名是應當稱頌的。」 </a:t>
            </a:r>
          </a:p>
          <a:p>
            <a:r>
              <a:rPr lang="en-US" baseline="30000" dirty="0" smtClean="0"/>
              <a:t>21</a:t>
            </a:r>
            <a:r>
              <a:rPr lang="en-US" dirty="0" smtClean="0"/>
              <a:t> </a:t>
            </a:r>
            <a:r>
              <a:rPr lang="en-US" dirty="0" smtClean="0"/>
              <a:t>and said: “Naked I came from my mother’s womb, and naked I will depart. The </a:t>
            </a:r>
            <a:r>
              <a:rPr lang="en-US" cap="small" dirty="0" smtClean="0"/>
              <a:t>Lord</a:t>
            </a:r>
            <a:r>
              <a:rPr lang="en-US" dirty="0" smtClean="0"/>
              <a:t> gave and the </a:t>
            </a:r>
            <a:r>
              <a:rPr lang="en-US" cap="small" dirty="0" smtClean="0"/>
              <a:t>Lord</a:t>
            </a:r>
            <a:r>
              <a:rPr lang="en-US" dirty="0" smtClean="0"/>
              <a:t> has taken away; may the name of the </a:t>
            </a:r>
            <a:r>
              <a:rPr lang="en-US" cap="small" dirty="0" smtClean="0"/>
              <a:t>Lord</a:t>
            </a:r>
            <a:r>
              <a:rPr lang="en-US" dirty="0" smtClean="0"/>
              <a:t> be praised.”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altLang="zh-TW" dirty="0" smtClean="0">
                <a:solidFill>
                  <a:schemeClr val="tx1"/>
                </a:solidFill>
              </a:rPr>
              <a:t>2. </a:t>
            </a:r>
            <a:r>
              <a:rPr lang="zh-TW" altLang="en-US" dirty="0" smtClean="0">
                <a:solidFill>
                  <a:schemeClr val="tx1"/>
                </a:solidFill>
                <a:latin typeface="HanWang WeiBeiMedium-Gb5" pitchFamily="2" charset="-120"/>
                <a:ea typeface="HanWang WeiBeiMedium-Gb5" pitchFamily="2" charset="-120"/>
              </a:rPr>
              <a:t>我</a:t>
            </a:r>
            <a:r>
              <a:rPr lang="zh-TW" altLang="en-US" dirty="0" smtClean="0">
                <a:solidFill>
                  <a:schemeClr val="tx1"/>
                </a:solidFill>
                <a:latin typeface="HanWang WeiBeiMedium-Gb5" pitchFamily="2" charset="-120"/>
                <a:ea typeface="HanWang WeiBeiMedium-Gb5" pitchFamily="2" charset="-120"/>
              </a:rPr>
              <a:t>的犧牲帶給我甚麼回報？</a:t>
            </a:r>
            <a:r>
              <a:rPr lang="en-US" dirty="0" smtClean="0">
                <a:solidFill>
                  <a:schemeClr val="tx1"/>
                </a:solidFill>
              </a:rPr>
              <a:t/>
            </a:r>
            <a:br>
              <a:rPr lang="en-US" dirty="0" smtClean="0">
                <a:solidFill>
                  <a:schemeClr val="tx1"/>
                </a:solidFill>
              </a:rPr>
            </a:br>
            <a:r>
              <a:rPr lang="en-US" dirty="0" smtClean="0">
                <a:solidFill>
                  <a:schemeClr val="tx1"/>
                </a:solidFill>
              </a:rPr>
              <a:t>How much do I get for my sacrifice</a:t>
            </a:r>
            <a:r>
              <a:rPr lang="en-US" dirty="0" smtClean="0">
                <a:solidFill>
                  <a:schemeClr val="tx1"/>
                </a:solidFill>
              </a:rPr>
              <a:t>?</a:t>
            </a:r>
            <a:endParaRPr lang="en-US" dirty="0">
              <a:solidFill>
                <a:schemeClr val="tx1"/>
              </a:solidFill>
            </a:endParaRPr>
          </a:p>
        </p:txBody>
      </p:sp>
      <p:sp>
        <p:nvSpPr>
          <p:cNvPr id="5" name="Content Placeholder 4"/>
          <p:cNvSpPr>
            <a:spLocks noGrp="1"/>
          </p:cNvSpPr>
          <p:nvPr>
            <p:ph idx="1"/>
          </p:nvPr>
        </p:nvSpPr>
        <p:spPr/>
        <p:txBody>
          <a:bodyPr/>
          <a:lstStyle/>
          <a:p>
            <a:pPr marL="0" indent="0">
              <a:buNone/>
            </a:pPr>
            <a:r>
              <a:rPr lang="en-US" altLang="zh-TW" dirty="0" smtClean="0"/>
              <a:t>Matthew 19:27</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彼得就對他說：「看哪，我們已經撇下所有的跟從你，將來我們要得甚麼呢？」 </a:t>
            </a:r>
          </a:p>
          <a:p>
            <a:pPr marL="0" indent="0">
              <a:buNone/>
            </a:pPr>
            <a:r>
              <a:rPr lang="en-US" baseline="30000" dirty="0" smtClean="0"/>
              <a:t>27</a:t>
            </a:r>
            <a:r>
              <a:rPr lang="en-US" dirty="0" smtClean="0"/>
              <a:t> Peter answered him, “We have left everything to follow you! What then will there be for us?”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Matthew 19:28</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耶穌說：「我實在告訴你們，你們這跟從我的人，到復興的時候，人子坐在他榮耀的寶座上，你們也要坐在十二個寶座上，審判以色列十二個支派。 </a:t>
            </a:r>
          </a:p>
          <a:p>
            <a:r>
              <a:rPr lang="en-US" baseline="30000" dirty="0" smtClean="0"/>
              <a:t>28</a:t>
            </a:r>
            <a:r>
              <a:rPr lang="en-US" dirty="0" smtClean="0"/>
              <a:t> </a:t>
            </a:r>
            <a:r>
              <a:rPr lang="en-US" dirty="0" smtClean="0"/>
              <a:t>Jesus said to them, “Truly I tell you, at the renewal of all things, when the Son of Man sits on his glorious throne, you who have followed me will also sit on twelve thrones, judging the twelve tribes of Israel.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19:29</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29</a:t>
            </a:r>
            <a:r>
              <a:rPr lang="zh-TW" altLang="en-US" dirty="0" smtClean="0">
                <a:latin typeface="HanWang WeiBeiMedium-Gb5" pitchFamily="2" charset="-120"/>
                <a:ea typeface="HanWang WeiBeiMedium-Gb5" pitchFamily="2" charset="-120"/>
              </a:rPr>
              <a:t> 凡為我的名撇下房屋，或是弟兄、姊妹、父親、母親、兒女、田地的，必要得著百倍，並且承受永生。 </a:t>
            </a:r>
          </a:p>
          <a:p>
            <a:r>
              <a:rPr lang="en-US" baseline="30000" dirty="0" smtClean="0"/>
              <a:t>29</a:t>
            </a:r>
            <a:r>
              <a:rPr lang="en-US" dirty="0" smtClean="0"/>
              <a:t> </a:t>
            </a:r>
            <a:r>
              <a:rPr lang="en-US" dirty="0" smtClean="0"/>
              <a:t>And everyone who has left houses or brothers or sisters or father or mother or wife or children or fields for my sake will receive a hundred times as much and will inherit eternal life.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32447" y="130175"/>
            <a:ext cx="3241252" cy="539750"/>
          </a:xfrm>
        </p:spPr>
        <p:txBody>
          <a:bodyPr/>
          <a:lstStyle/>
          <a:p>
            <a:r>
              <a:rPr lang="zh-TW" altLang="en-US" dirty="0" smtClean="0">
                <a:solidFill>
                  <a:schemeClr val="tx1"/>
                </a:solidFill>
                <a:latin typeface="HanWang WeiBeiMedium-Gb5" pitchFamily="2" charset="-120"/>
                <a:ea typeface="HanWang WeiBeiMedium-Gb5" pitchFamily="2" charset="-120"/>
              </a:rPr>
              <a:t>戴德</a:t>
            </a:r>
            <a:r>
              <a:rPr lang="zh-TW" altLang="en-US" dirty="0" smtClean="0">
                <a:solidFill>
                  <a:schemeClr val="tx1"/>
                </a:solidFill>
                <a:latin typeface="HanWang WeiBeiMedium-Gb5" pitchFamily="2" charset="-120"/>
                <a:ea typeface="HanWang WeiBeiMedium-Gb5" pitchFamily="2" charset="-120"/>
              </a:rPr>
              <a:t>生</a:t>
            </a:r>
            <a:r>
              <a:rPr lang="zh-TW" altLang="en-US" dirty="0" smtClean="0">
                <a:solidFill>
                  <a:schemeClr val="tx1"/>
                </a:solidFill>
              </a:rPr>
              <a:t> </a:t>
            </a:r>
            <a:r>
              <a:rPr lang="en-US" dirty="0" smtClean="0">
                <a:solidFill>
                  <a:schemeClr val="tx1"/>
                </a:solidFill>
              </a:rPr>
              <a:t>Hudson </a:t>
            </a:r>
            <a:r>
              <a:rPr lang="en-US" dirty="0" smtClean="0">
                <a:solidFill>
                  <a:schemeClr val="tx1"/>
                </a:solidFill>
              </a:rPr>
              <a:t>Taylor</a:t>
            </a:r>
            <a:endParaRPr lang="en-US" dirty="0">
              <a:solidFill>
                <a:schemeClr val="tx1"/>
              </a:solidFill>
            </a:endParaRPr>
          </a:p>
        </p:txBody>
      </p:sp>
      <p:sp>
        <p:nvSpPr>
          <p:cNvPr id="7" name="Content Placeholder 6"/>
          <p:cNvSpPr>
            <a:spLocks noGrp="1"/>
          </p:cNvSpPr>
          <p:nvPr>
            <p:ph idx="1"/>
          </p:nvPr>
        </p:nvSpPr>
        <p:spPr>
          <a:xfrm>
            <a:off x="2232446" y="755650"/>
            <a:ext cx="3241253" cy="2304554"/>
          </a:xfrm>
        </p:spPr>
        <p:txBody>
          <a:bodyPr/>
          <a:lstStyle/>
          <a:p>
            <a:pPr algn="ctr">
              <a:buNone/>
            </a:pPr>
            <a:r>
              <a:rPr lang="en-US" sz="3200" dirty="0" smtClean="0"/>
              <a:t>I never made </a:t>
            </a:r>
            <a:br>
              <a:rPr lang="en-US" sz="3200" dirty="0" smtClean="0"/>
            </a:br>
            <a:r>
              <a:rPr lang="en-US" sz="3200" dirty="0" smtClean="0"/>
              <a:t>a sacrifice</a:t>
            </a:r>
          </a:p>
          <a:p>
            <a:pPr algn="ctr">
              <a:buNone/>
            </a:pPr>
            <a:r>
              <a:rPr lang="zh-TW" altLang="en-US" sz="3200" dirty="0" smtClean="0">
                <a:latin typeface="HanWang WeiBeiMedium-Gb5" pitchFamily="2" charset="-120"/>
                <a:ea typeface="HanWang WeiBeiMedium-Gb5" pitchFamily="2" charset="-120"/>
              </a:rPr>
              <a:t>我從</a:t>
            </a:r>
            <a:r>
              <a:rPr lang="zh-TW" altLang="en-US" sz="3200" dirty="0" smtClean="0">
                <a:latin typeface="HanWang WeiBeiMedium-Gb5" pitchFamily="2" charset="-120"/>
                <a:ea typeface="HanWang WeiBeiMedium-Gb5" pitchFamily="2" charset="-120"/>
              </a:rPr>
              <a:t>未犧牲</a:t>
            </a:r>
            <a:r>
              <a:rPr lang="zh-TW" altLang="en-US" sz="3200" dirty="0" smtClean="0">
                <a:latin typeface="HanWang WeiBeiMedium-Gb5" pitchFamily="2" charset="-120"/>
                <a:ea typeface="HanWang WeiBeiMedium-Gb5" pitchFamily="2" charset="-120"/>
              </a:rPr>
              <a:t>過</a:t>
            </a:r>
            <a:endParaRPr lang="en-US" sz="3200" dirty="0">
              <a:latin typeface="HanWang WeiBeiMedium-Gb5" pitchFamily="2" charset="-120"/>
              <a:ea typeface="HanWang WeiBeiMedium-Gb5" pitchFamily="2" charset="-12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pic>
        <p:nvPicPr>
          <p:cNvPr id="1026" name="Picture 2" descr="Image result for Hudson Taylor I never made a sacrifice"/>
          <p:cNvPicPr>
            <a:picLocks noChangeAspect="1" noChangeArrowheads="1"/>
          </p:cNvPicPr>
          <p:nvPr/>
        </p:nvPicPr>
        <p:blipFill>
          <a:blip r:embed="rId2" cstate="print"/>
          <a:srcRect/>
          <a:stretch>
            <a:fillRect/>
          </a:stretch>
        </p:blipFill>
        <p:spPr bwMode="auto">
          <a:xfrm>
            <a:off x="288231" y="179884"/>
            <a:ext cx="1859467" cy="2891471"/>
          </a:xfrm>
          <a:prstGeom prst="rect">
            <a:avLst/>
          </a:prstGeom>
          <a:noFill/>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solidFill>
                  <a:schemeClr val="tx1"/>
                </a:solidFill>
              </a:rPr>
              <a:t>3. </a:t>
            </a:r>
            <a:r>
              <a:rPr lang="zh-TW" altLang="en-US" dirty="0" smtClean="0">
                <a:solidFill>
                  <a:schemeClr val="tx1"/>
                </a:solidFill>
                <a:latin typeface="HanWang WeiBeiMedium-Gb5" pitchFamily="2" charset="-120"/>
                <a:ea typeface="HanWang WeiBeiMedium-Gb5" pitchFamily="2" charset="-120"/>
              </a:rPr>
              <a:t>對</a:t>
            </a:r>
            <a:r>
              <a:rPr lang="zh-TW" altLang="en-US" dirty="0" smtClean="0">
                <a:solidFill>
                  <a:schemeClr val="tx1"/>
                </a:solidFill>
                <a:latin typeface="HanWang WeiBeiMedium-Gb5" pitchFamily="2" charset="-120"/>
                <a:ea typeface="HanWang WeiBeiMedium-Gb5" pitchFamily="2" charset="-120"/>
              </a:rPr>
              <a:t>斤斤計較的人的警告 </a:t>
            </a:r>
            <a:r>
              <a:rPr lang="en-US" altLang="zh-TW" dirty="0" smtClean="0">
                <a:solidFill>
                  <a:schemeClr val="tx1"/>
                </a:solidFill>
              </a:rPr>
              <a:t/>
            </a:r>
            <a:br>
              <a:rPr lang="en-US" altLang="zh-TW" dirty="0" smtClean="0">
                <a:solidFill>
                  <a:schemeClr val="tx1"/>
                </a:solidFill>
              </a:rPr>
            </a:br>
            <a:r>
              <a:rPr lang="en-US" dirty="0" smtClean="0">
                <a:solidFill>
                  <a:schemeClr val="tx1"/>
                </a:solidFill>
              </a:rPr>
              <a:t>Warning </a:t>
            </a:r>
            <a:r>
              <a:rPr lang="en-US" dirty="0" smtClean="0">
                <a:solidFill>
                  <a:schemeClr val="tx1"/>
                </a:solidFill>
              </a:rPr>
              <a:t>for the tit-for-tat people</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en-US" altLang="zh-TW" dirty="0" smtClean="0"/>
              <a:t>Matthew </a:t>
            </a:r>
            <a:r>
              <a:rPr lang="en-US" altLang="zh-TW" dirty="0" smtClean="0"/>
              <a:t>19:30, 20:16</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然而，有許多在前的，將要在後；在後的，將要在前。」 </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這樣，那在後的，將要在前；在前的，將要在後了。」 </a:t>
            </a:r>
          </a:p>
          <a:p>
            <a:pPr marL="0" indent="0">
              <a:buNone/>
            </a:pPr>
            <a:r>
              <a:rPr lang="en-US" baseline="30000" dirty="0" smtClean="0"/>
              <a:t>30</a:t>
            </a:r>
            <a:r>
              <a:rPr lang="en-US" dirty="0" smtClean="0"/>
              <a:t> </a:t>
            </a:r>
            <a:r>
              <a:rPr lang="en-US" dirty="0" smtClean="0"/>
              <a:t>But many who are first will be last, and many who are last will be </a:t>
            </a:r>
            <a:r>
              <a:rPr lang="en-US" dirty="0" smtClean="0"/>
              <a:t>first… </a:t>
            </a:r>
            <a:r>
              <a:rPr lang="en-US" baseline="30000" dirty="0" smtClean="0"/>
              <a:t>16</a:t>
            </a:r>
            <a:r>
              <a:rPr lang="en-US" dirty="0" smtClean="0"/>
              <a:t> </a:t>
            </a:r>
            <a:r>
              <a:rPr lang="en-US" dirty="0" smtClean="0"/>
              <a:t>“So the last will be first, and the first will be last.”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168550" y="179884"/>
            <a:ext cx="2305149" cy="2714129"/>
          </a:xfrm>
        </p:spPr>
        <p:txBody>
          <a:bodyPr/>
          <a:lstStyle/>
          <a:p>
            <a:r>
              <a:rPr lang="zh-HK" altLang="en-US" dirty="0" smtClean="0">
                <a:latin typeface="HanWang WeiBeiMedium-Gb5" pitchFamily="2" charset="-120"/>
                <a:ea typeface="HanWang WeiBeiMedium-Gb5" pitchFamily="2" charset="-120"/>
              </a:rPr>
              <a:t>清</a:t>
            </a:r>
            <a:r>
              <a:rPr lang="zh-HK" altLang="en-US" dirty="0" smtClean="0">
                <a:latin typeface="HanWang WeiBeiMedium-Gb5" pitchFamily="2" charset="-120"/>
                <a:ea typeface="HanWang WeiBeiMedium-Gb5" pitchFamily="2" charset="-120"/>
              </a:rPr>
              <a:t>早</a:t>
            </a:r>
            <a:r>
              <a:rPr lang="zh-HK" altLang="en-US" dirty="0" smtClean="0"/>
              <a:t> </a:t>
            </a:r>
            <a:r>
              <a:rPr lang="en-US" altLang="zh-HK" dirty="0" smtClean="0"/>
              <a:t>6am (v1)</a:t>
            </a:r>
          </a:p>
          <a:p>
            <a:r>
              <a:rPr lang="zh-HK" altLang="en-US" dirty="0" smtClean="0">
                <a:latin typeface="HanWang WeiBeiMedium-Gb5" pitchFamily="2" charset="-120"/>
                <a:ea typeface="HanWang WeiBeiMedium-Gb5" pitchFamily="2" charset="-120"/>
              </a:rPr>
              <a:t>巳</a:t>
            </a:r>
            <a:r>
              <a:rPr lang="zh-HK" altLang="en-US" dirty="0" smtClean="0">
                <a:latin typeface="HanWang WeiBeiMedium-Gb5" pitchFamily="2" charset="-120"/>
                <a:ea typeface="HanWang WeiBeiMedium-Gb5" pitchFamily="2" charset="-120"/>
              </a:rPr>
              <a:t>初</a:t>
            </a:r>
            <a:r>
              <a:rPr lang="zh-HK" altLang="en-US" dirty="0" smtClean="0"/>
              <a:t> </a:t>
            </a:r>
            <a:r>
              <a:rPr lang="en-US" altLang="zh-HK" dirty="0" smtClean="0"/>
              <a:t>9am (v3)</a:t>
            </a:r>
          </a:p>
          <a:p>
            <a:r>
              <a:rPr lang="zh-HK" altLang="en-US" dirty="0" smtClean="0">
                <a:latin typeface="HanWang WeiBeiMedium-Gb5" pitchFamily="2" charset="-120"/>
                <a:ea typeface="HanWang WeiBeiMedium-Gb5" pitchFamily="2" charset="-120"/>
              </a:rPr>
              <a:t>午</a:t>
            </a:r>
            <a:r>
              <a:rPr lang="zh-HK" altLang="en-US" dirty="0" smtClean="0">
                <a:latin typeface="HanWang WeiBeiMedium-Gb5" pitchFamily="2" charset="-120"/>
                <a:ea typeface="HanWang WeiBeiMedium-Gb5" pitchFamily="2" charset="-120"/>
              </a:rPr>
              <a:t>正</a:t>
            </a:r>
            <a:r>
              <a:rPr lang="zh-HK" altLang="en-US" dirty="0" smtClean="0"/>
              <a:t> </a:t>
            </a:r>
            <a:r>
              <a:rPr lang="en-US" altLang="zh-HK" dirty="0" smtClean="0"/>
              <a:t>12pm (v5)</a:t>
            </a:r>
          </a:p>
          <a:p>
            <a:r>
              <a:rPr lang="zh-HK" altLang="en-US" dirty="0" smtClean="0">
                <a:latin typeface="HanWang WeiBeiMedium-Gb5" pitchFamily="2" charset="-120"/>
                <a:ea typeface="HanWang WeiBeiMedium-Gb5" pitchFamily="2" charset="-120"/>
              </a:rPr>
              <a:t>申初</a:t>
            </a:r>
            <a:r>
              <a:rPr lang="zh-HK" altLang="en-US" dirty="0" smtClean="0"/>
              <a:t> </a:t>
            </a:r>
            <a:r>
              <a:rPr lang="en-US" altLang="zh-HK" dirty="0" smtClean="0"/>
              <a:t>3pm (v5)</a:t>
            </a:r>
          </a:p>
          <a:p>
            <a:r>
              <a:rPr lang="zh-HK" altLang="en-US" dirty="0" smtClean="0">
                <a:latin typeface="HanWang WeiBeiMedium-Gb5" pitchFamily="2" charset="-120"/>
                <a:ea typeface="HanWang WeiBeiMedium-Gb5" pitchFamily="2" charset="-120"/>
              </a:rPr>
              <a:t>酉</a:t>
            </a:r>
            <a:r>
              <a:rPr lang="zh-HK" altLang="en-US" dirty="0" smtClean="0">
                <a:latin typeface="HanWang WeiBeiMedium-Gb5" pitchFamily="2" charset="-120"/>
                <a:ea typeface="HanWang WeiBeiMedium-Gb5" pitchFamily="2" charset="-120"/>
              </a:rPr>
              <a:t>初</a:t>
            </a:r>
            <a:r>
              <a:rPr lang="zh-HK" altLang="en-US" dirty="0" smtClean="0"/>
              <a:t> </a:t>
            </a:r>
            <a:r>
              <a:rPr lang="en-US" altLang="zh-HK" dirty="0" smtClean="0"/>
              <a:t>5pm (v6)</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28</a:t>
            </a:fld>
            <a:endParaRPr lang="es-ES"/>
          </a:p>
        </p:txBody>
      </p:sp>
      <p:pic>
        <p:nvPicPr>
          <p:cNvPr id="54274" name="Picture 2" descr="Image result for 6 o'clock"/>
          <p:cNvPicPr>
            <a:picLocks noChangeAspect="1" noChangeArrowheads="1"/>
          </p:cNvPicPr>
          <p:nvPr/>
        </p:nvPicPr>
        <p:blipFill>
          <a:blip r:embed="rId2" cstate="print"/>
          <a:srcRect/>
          <a:stretch>
            <a:fillRect/>
          </a:stretch>
        </p:blipFill>
        <p:spPr bwMode="auto">
          <a:xfrm>
            <a:off x="216223" y="179884"/>
            <a:ext cx="2736303" cy="2736304"/>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223" y="107876"/>
            <a:ext cx="5186362" cy="539750"/>
          </a:xfrm>
        </p:spPr>
        <p:txBody>
          <a:bodyPr/>
          <a:lstStyle/>
          <a:p>
            <a:r>
              <a:rPr lang="zh-TW" altLang="en-US" dirty="0" smtClean="0">
                <a:solidFill>
                  <a:schemeClr val="tx1"/>
                </a:solidFill>
                <a:latin typeface="HanWang WeiBeiMedium-Gb5" pitchFamily="2" charset="-120"/>
                <a:ea typeface="HanWang WeiBeiMedium-Gb5" pitchFamily="2" charset="-120"/>
              </a:rPr>
              <a:t>第一類</a:t>
            </a:r>
            <a:r>
              <a:rPr lang="zh-TW" altLang="en-US" dirty="0" smtClean="0">
                <a:solidFill>
                  <a:schemeClr val="tx1"/>
                </a:solidFill>
                <a:latin typeface="HanWang WeiBeiMedium-Gb5" pitchFamily="2" charset="-120"/>
                <a:ea typeface="HanWang WeiBeiMedium-Gb5" pitchFamily="2" charset="-120"/>
              </a:rPr>
              <a:t>：上</a:t>
            </a:r>
            <a:r>
              <a:rPr lang="zh-TW" altLang="en-US" dirty="0" smtClean="0">
                <a:solidFill>
                  <a:schemeClr val="tx1"/>
                </a:solidFill>
                <a:latin typeface="HanWang WeiBeiMedium-Gb5" pitchFamily="2" charset="-120"/>
                <a:ea typeface="HanWang WeiBeiMedium-Gb5" pitchFamily="2" charset="-120"/>
              </a:rPr>
              <a:t>午六</a:t>
            </a:r>
            <a:r>
              <a:rPr lang="zh-TW" altLang="en-US" dirty="0" smtClean="0">
                <a:solidFill>
                  <a:schemeClr val="tx1"/>
                </a:solidFill>
                <a:latin typeface="HanWang WeiBeiMedium-Gb5" pitchFamily="2" charset="-120"/>
                <a:ea typeface="HanWang WeiBeiMedium-Gb5" pitchFamily="2" charset="-120"/>
              </a:rPr>
              <a:t>時</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rPr>
              <a:t>1</a:t>
            </a:r>
            <a:r>
              <a:rPr lang="en-US" altLang="zh-TW" baseline="30000" dirty="0" smtClean="0">
                <a:solidFill>
                  <a:schemeClr val="tx1"/>
                </a:solidFill>
              </a:rPr>
              <a:t>st</a:t>
            </a:r>
            <a:r>
              <a:rPr lang="en-US" altLang="zh-TW" dirty="0" smtClean="0">
                <a:solidFill>
                  <a:schemeClr val="tx1"/>
                </a:solidFill>
              </a:rPr>
              <a:t> Group: 6am</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en-US" altLang="zh-TW" dirty="0" smtClean="0"/>
              <a:t>Matthew 20:1–2</a:t>
            </a:r>
            <a:r>
              <a:rPr lang="zh-TW" altLang="en-US" dirty="0" smtClean="0"/>
              <a:t> </a:t>
            </a:r>
            <a:r>
              <a:rPr lang="en-US" altLang="zh-TW" baseline="30000" dirty="0" smtClean="0"/>
              <a:t>1</a:t>
            </a:r>
            <a:r>
              <a:rPr lang="zh-TW" altLang="en-US" dirty="0" smtClean="0"/>
              <a:t> </a:t>
            </a:r>
            <a:r>
              <a:rPr lang="zh-TW" altLang="en-US" dirty="0" smtClean="0">
                <a:latin typeface="HanWang WeiBeiMedium-Gb5" pitchFamily="2" charset="-120"/>
                <a:ea typeface="HanWang WeiBeiMedium-Gb5" pitchFamily="2" charset="-120"/>
              </a:rPr>
              <a:t>「因為天國好像家主清早去雇人進他的葡萄園做工，</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和工人講定一天一錢銀子，就打發他們進葡萄園去。 </a:t>
            </a:r>
          </a:p>
          <a:p>
            <a:pPr marL="0" indent="0">
              <a:buNone/>
            </a:pPr>
            <a:r>
              <a:rPr lang="en-US" baseline="30000" dirty="0" smtClean="0"/>
              <a:t>1</a:t>
            </a:r>
            <a:r>
              <a:rPr lang="en-US" dirty="0" smtClean="0"/>
              <a:t> </a:t>
            </a:r>
            <a:r>
              <a:rPr lang="en-US" dirty="0" smtClean="0"/>
              <a:t>“For the kingdom of heaven is like a landowner who went out early in the morning to hire workers for his vineyard. </a:t>
            </a:r>
            <a:r>
              <a:rPr lang="en-US" baseline="30000" dirty="0" smtClean="0"/>
              <a:t>2</a:t>
            </a:r>
            <a:r>
              <a:rPr lang="en-US" dirty="0" smtClean="0"/>
              <a:t> He agreed to pay them a denarius for the day and sent them into his vineyard.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就希奇得很，說：「這樣誰能得救呢？」</a:t>
            </a:r>
            <a:r>
              <a:rPr lang="en-US" altLang="zh-TW" baseline="30000" dirty="0" smtClean="0">
                <a:solidFill>
                  <a:srgbClr val="FFFF00"/>
                </a:solidFill>
                <a:latin typeface="HanWang WeiBeiMedium-Gb5" pitchFamily="2" charset="-120"/>
                <a:ea typeface="HanWang WeiBeiMedium-Gb5" pitchFamily="2" charset="-120"/>
              </a:rPr>
              <a:t>26</a:t>
            </a:r>
            <a:r>
              <a:rPr lang="zh-TW" altLang="en-US" dirty="0" smtClean="0">
                <a:solidFill>
                  <a:srgbClr val="FFFF00"/>
                </a:solidFill>
                <a:latin typeface="HanWang WeiBeiMedium-Gb5" pitchFamily="2" charset="-120"/>
                <a:ea typeface="HanWang WeiBeiMedium-Gb5" pitchFamily="2" charset="-120"/>
              </a:rPr>
              <a:t> 耶穌看著他們，說：「在人這是不能的，在上帝凡事都能。」</a:t>
            </a:r>
            <a:r>
              <a:rPr lang="en-US" altLang="zh-TW" baseline="30000" dirty="0" smtClean="0">
                <a:solidFill>
                  <a:srgbClr val="FFFF00"/>
                </a:solidFill>
                <a:latin typeface="HanWang WeiBeiMedium-Gb5" pitchFamily="2" charset="-120"/>
                <a:ea typeface="HanWang WeiBeiMedium-Gb5" pitchFamily="2" charset="-120"/>
              </a:rPr>
              <a:t>27</a:t>
            </a:r>
            <a:r>
              <a:rPr lang="zh-TW" altLang="en-US" dirty="0" smtClean="0">
                <a:solidFill>
                  <a:srgbClr val="FFFF00"/>
                </a:solidFill>
                <a:latin typeface="HanWang WeiBeiMedium-Gb5" pitchFamily="2" charset="-120"/>
                <a:ea typeface="HanWang WeiBeiMedium-Gb5" pitchFamily="2" charset="-120"/>
              </a:rPr>
              <a:t> 彼得就對他說：「看哪，我們已經撇下所有的跟從你，將來我們要得甚麼呢？」</a:t>
            </a:r>
            <a:r>
              <a:rPr lang="en-US" altLang="zh-TW" baseline="30000" dirty="0" smtClean="0">
                <a:solidFill>
                  <a:srgbClr val="FFFF00"/>
                </a:solidFill>
                <a:latin typeface="HanWang WeiBeiMedium-Gb5" pitchFamily="2" charset="-120"/>
                <a:ea typeface="HanWang WeiBeiMedium-Gb5" pitchFamily="2" charset="-120"/>
              </a:rPr>
              <a:t>28</a:t>
            </a:r>
            <a:r>
              <a:rPr lang="zh-TW" altLang="en-US" dirty="0" smtClean="0">
                <a:solidFill>
                  <a:srgbClr val="FFFF00"/>
                </a:solidFill>
                <a:latin typeface="HanWang WeiBeiMedium-Gb5" pitchFamily="2" charset="-120"/>
                <a:ea typeface="HanWang WeiBeiMedium-Gb5" pitchFamily="2" charset="-120"/>
              </a:rPr>
              <a:t> 耶穌說：「我實在告訴你們，你們這跟從我的人，到復興的時候，</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they were greatly astonished and asked, “Who then can be saved?” </a:t>
            </a:r>
            <a:r>
              <a:rPr lang="en-US" sz="1800" baseline="30000" dirty="0" smtClean="0">
                <a:latin typeface="Arial Narrow" pitchFamily="34" charset="0"/>
              </a:rPr>
              <a:t>26</a:t>
            </a:r>
            <a:r>
              <a:rPr lang="en-US" sz="1800" dirty="0" smtClean="0">
                <a:latin typeface="Arial Narrow" pitchFamily="34" charset="0"/>
              </a:rPr>
              <a:t> Jesus looked at them and said, “With man this is impossible, but with God all things are possible.” </a:t>
            </a:r>
            <a:r>
              <a:rPr lang="en-US" sz="1800" baseline="30000" dirty="0" smtClean="0">
                <a:latin typeface="Arial Narrow" pitchFamily="34" charset="0"/>
              </a:rPr>
              <a:t>27</a:t>
            </a:r>
            <a:r>
              <a:rPr lang="en-US" sz="1800" dirty="0" smtClean="0">
                <a:latin typeface="Arial Narrow" pitchFamily="34" charset="0"/>
              </a:rPr>
              <a:t> Peter answered him, “We have left everything to follow you! What then will there be for us?” </a:t>
            </a:r>
            <a:r>
              <a:rPr lang="en-US" sz="1800" baseline="30000" dirty="0" smtClean="0">
                <a:latin typeface="Arial Narrow" pitchFamily="34" charset="0"/>
              </a:rPr>
              <a:t>28</a:t>
            </a:r>
            <a:r>
              <a:rPr lang="en-US" sz="1800" dirty="0" smtClean="0">
                <a:latin typeface="Arial Narrow" pitchFamily="34" charset="0"/>
              </a:rPr>
              <a:t> Jesus said to them, “Truly I tell you, at the renewal of all things, when the Son of Man sits on his glorious throne,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223" y="107876"/>
            <a:ext cx="5186362" cy="539750"/>
          </a:xfrm>
        </p:spPr>
        <p:txBody>
          <a:bodyPr/>
          <a:lstStyle/>
          <a:p>
            <a:r>
              <a:rPr lang="zh-TW" altLang="en-US" dirty="0" smtClean="0">
                <a:solidFill>
                  <a:schemeClr val="tx1"/>
                </a:solidFill>
                <a:latin typeface="HanWang WeiBeiMedium-Gb5" pitchFamily="2" charset="-120"/>
                <a:ea typeface="HanWang WeiBeiMedium-Gb5" pitchFamily="2" charset="-120"/>
              </a:rPr>
              <a:t>第二類</a:t>
            </a:r>
            <a:r>
              <a:rPr lang="zh-TW" altLang="en-US" dirty="0" smtClean="0">
                <a:solidFill>
                  <a:schemeClr val="tx1"/>
                </a:solidFill>
                <a:latin typeface="HanWang WeiBeiMedium-Gb5" pitchFamily="2" charset="-120"/>
                <a:ea typeface="HanWang WeiBeiMedium-Gb5" pitchFamily="2" charset="-120"/>
              </a:rPr>
              <a:t>：上</a:t>
            </a:r>
            <a:r>
              <a:rPr lang="zh-TW" altLang="en-US" dirty="0" smtClean="0">
                <a:solidFill>
                  <a:schemeClr val="tx1"/>
                </a:solidFill>
                <a:latin typeface="HanWang WeiBeiMedium-Gb5" pitchFamily="2" charset="-120"/>
                <a:ea typeface="HanWang WeiBeiMedium-Gb5" pitchFamily="2" charset="-120"/>
              </a:rPr>
              <a:t>午九時到下午三時</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rPr>
              <a:t>2</a:t>
            </a:r>
            <a:r>
              <a:rPr lang="en-US" altLang="zh-TW" baseline="30000" dirty="0" smtClean="0">
                <a:solidFill>
                  <a:schemeClr val="tx1"/>
                </a:solidFill>
              </a:rPr>
              <a:t>nd</a:t>
            </a:r>
            <a:r>
              <a:rPr lang="en-US" altLang="zh-TW" dirty="0" smtClean="0">
                <a:solidFill>
                  <a:schemeClr val="tx1"/>
                </a:solidFill>
              </a:rPr>
              <a:t> Group: 9am-3pm</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en-US" altLang="zh-TW" dirty="0" smtClean="0"/>
              <a:t>Matthew 20:4</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就對他們說：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你們也進葡萄園去，所當給的，我必給你們。</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他們也進去了。 </a:t>
            </a:r>
          </a:p>
          <a:p>
            <a:pPr marL="0" indent="0">
              <a:buNone/>
            </a:pPr>
            <a:r>
              <a:rPr lang="en-US" baseline="30000" dirty="0" smtClean="0"/>
              <a:t>4</a:t>
            </a:r>
            <a:r>
              <a:rPr lang="en-US" dirty="0" smtClean="0"/>
              <a:t> </a:t>
            </a:r>
            <a:r>
              <a:rPr lang="en-US" dirty="0" smtClean="0"/>
              <a:t>He told them, ‘You also go and work in my vineyard, and I will pay you whatever is right.’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223" y="107876"/>
            <a:ext cx="5186362" cy="539750"/>
          </a:xfrm>
        </p:spPr>
        <p:txBody>
          <a:bodyPr/>
          <a:lstStyle/>
          <a:p>
            <a:r>
              <a:rPr lang="zh-TW" altLang="en-US" dirty="0" smtClean="0">
                <a:solidFill>
                  <a:schemeClr val="tx1"/>
                </a:solidFill>
                <a:latin typeface="HanWang WeiBeiMedium-Gb5" pitchFamily="2" charset="-120"/>
                <a:ea typeface="HanWang WeiBeiMedium-Gb5" pitchFamily="2" charset="-120"/>
              </a:rPr>
              <a:t>第三類：下午五時</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rPr>
              <a:t>3</a:t>
            </a:r>
            <a:r>
              <a:rPr lang="en-US" altLang="zh-TW" baseline="30000" dirty="0" smtClean="0">
                <a:solidFill>
                  <a:schemeClr val="tx1"/>
                </a:solidFill>
              </a:rPr>
              <a:t>rd</a:t>
            </a:r>
            <a:r>
              <a:rPr lang="en-US" altLang="zh-TW" dirty="0" smtClean="0">
                <a:solidFill>
                  <a:schemeClr val="tx1"/>
                </a:solidFill>
              </a:rPr>
              <a:t> Group: 5pm</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en-US" altLang="zh-TW" dirty="0" smtClean="0"/>
              <a:t>Matthew 20:7</a:t>
            </a:r>
            <a:r>
              <a:rPr lang="zh-TW" altLang="en-US" dirty="0" smtClean="0"/>
              <a:t> </a:t>
            </a:r>
            <a:r>
              <a:rPr lang="en-US" altLang="zh-TW"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他們說：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因為沒有人雇我們。</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他說：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你們也進葡萄園去。</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p>
          <a:p>
            <a:pPr marL="0" indent="0">
              <a:buNone/>
            </a:pPr>
            <a:r>
              <a:rPr lang="en-US" baseline="30000" dirty="0" smtClean="0"/>
              <a:t>7</a:t>
            </a:r>
            <a:r>
              <a:rPr lang="en-US" dirty="0" smtClean="0"/>
              <a:t> </a:t>
            </a:r>
            <a:r>
              <a:rPr lang="en-US" dirty="0" smtClean="0"/>
              <a:t>“ ‘Because no one has hired us,’ they answered. “He said to them, ‘You also go and work in my vineyard.’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31</a:t>
            </a:fld>
            <a:endParaRPr lang="es-E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Matthew 20:8</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到了晚上，園主對管事的說：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叫工人都來，給他們工錢，從後來的起，到先來的為止。</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p>
          <a:p>
            <a:r>
              <a:rPr lang="en-US" baseline="30000" dirty="0" smtClean="0"/>
              <a:t>8</a:t>
            </a:r>
            <a:r>
              <a:rPr lang="en-US" dirty="0" smtClean="0"/>
              <a:t> </a:t>
            </a:r>
            <a:r>
              <a:rPr lang="en-US" dirty="0" smtClean="0"/>
              <a:t>“When evening came, the owner of the vineyard said to his foreman, ‘Call the workers and pay them their wages, beginning with the last ones hired and going on to the first.’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20:9</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9</a:t>
            </a:r>
            <a:r>
              <a:rPr lang="zh-TW" altLang="en-US" dirty="0" smtClean="0">
                <a:latin typeface="HanWang WeiBeiMedium-Gb5" pitchFamily="2" charset="-120"/>
                <a:ea typeface="HanWang WeiBeiMedium-Gb5" pitchFamily="2" charset="-120"/>
              </a:rPr>
              <a:t> 約在酉初雇的人來了，各人得了一錢銀子。 </a:t>
            </a:r>
          </a:p>
          <a:p>
            <a:r>
              <a:rPr lang="en-US" baseline="30000" dirty="0" smtClean="0"/>
              <a:t>9</a:t>
            </a:r>
            <a:r>
              <a:rPr lang="en-US" dirty="0" smtClean="0"/>
              <a:t> </a:t>
            </a:r>
            <a:r>
              <a:rPr lang="en-US" dirty="0" smtClean="0"/>
              <a:t>“The workers who were hired about five in the afternoon came and each received a denarius.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215" y="107876"/>
            <a:ext cx="5472608" cy="2786137"/>
          </a:xfrm>
        </p:spPr>
        <p:txBody>
          <a:bodyPr/>
          <a:lstStyle/>
          <a:p>
            <a:r>
              <a:rPr lang="en-US" altLang="zh-TW" dirty="0" smtClean="0"/>
              <a:t>Matthew 20:10–12</a:t>
            </a:r>
            <a:r>
              <a:rPr lang="zh-TW" altLang="en-US" dirty="0" smtClean="0"/>
              <a:t> </a:t>
            </a:r>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及至那先雇的來了，他們以為必要多得；誰知也是各得一錢。</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他們得了，就埋怨家主說：</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我們整天勞苦受熱，那後來的只做了一小時，你竟叫他們和我們一樣嗎？</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endParaRPr lang="en-US" altLang="zh-TW" dirty="0" smtClean="0">
              <a:latin typeface="HanWang WeiBeiMedium-Gb5" pitchFamily="2" charset="-120"/>
              <a:ea typeface="HanWang WeiBeiMedium-Gb5" pitchFamily="2" charset="-120"/>
            </a:endParaRPr>
          </a:p>
          <a:p>
            <a:r>
              <a:rPr lang="en-US" baseline="30000" dirty="0" smtClean="0">
                <a:latin typeface="Arial Narrow" pitchFamily="34" charset="0"/>
              </a:rPr>
              <a:t>10</a:t>
            </a:r>
            <a:r>
              <a:rPr lang="en-US" dirty="0" smtClean="0">
                <a:latin typeface="Arial Narrow" pitchFamily="34" charset="0"/>
              </a:rPr>
              <a:t> </a:t>
            </a:r>
            <a:r>
              <a:rPr lang="en-US" dirty="0" smtClean="0">
                <a:latin typeface="Arial Narrow" pitchFamily="34" charset="0"/>
              </a:rPr>
              <a:t>So when those came who were hired first, they expected to receive more. But each one of them also received a denarius. </a:t>
            </a:r>
            <a:r>
              <a:rPr lang="en-US" baseline="30000" dirty="0" smtClean="0">
                <a:latin typeface="Arial Narrow" pitchFamily="34" charset="0"/>
              </a:rPr>
              <a:t>11</a:t>
            </a:r>
            <a:r>
              <a:rPr lang="en-US" dirty="0" smtClean="0">
                <a:latin typeface="Arial Narrow" pitchFamily="34" charset="0"/>
              </a:rPr>
              <a:t> When they received it, they began to grumble against the landowner. </a:t>
            </a:r>
            <a:r>
              <a:rPr lang="en-US" baseline="30000" dirty="0" smtClean="0">
                <a:latin typeface="Arial Narrow" pitchFamily="34" charset="0"/>
              </a:rPr>
              <a:t>12</a:t>
            </a:r>
            <a:r>
              <a:rPr lang="en-US" dirty="0" smtClean="0">
                <a:latin typeface="Arial Narrow" pitchFamily="34" charset="0"/>
              </a:rPr>
              <a:t> ‘These who were hired last worked only one hour,’ they said, ‘and you have made them equal to us who have borne the burden of the work and the heat of the day.’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34</a:t>
            </a:fld>
            <a:endParaRPr lang="es-E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20:13–15</a:t>
            </a:r>
            <a:r>
              <a:rPr lang="zh-TW" altLang="en-US" dirty="0" smtClean="0"/>
              <a:t> </a:t>
            </a: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家主回答其中的一人說：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朋友，我不虧負你，你與我講定的不是一錢銀子嗎？</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拿你的走吧！我給那後來的和給你一樣，這是我願意的。</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我的東西難道不可隨我的意思用嗎？因為我作好人，你就紅了眼嗎？</a:t>
            </a:r>
            <a:r>
              <a:rPr lang="en-US" altLang="zh-TW" dirty="0" smtClean="0">
                <a:latin typeface="HanWang WeiBeiMedium-Gb5" pitchFamily="2" charset="-120"/>
                <a:ea typeface="HanWang WeiBeiMedium-Gb5" pitchFamily="2" charset="-120"/>
              </a:rPr>
              <a:t>』</a:t>
            </a:r>
            <a:r>
              <a:rPr lang="zh-TW" altLang="en-US" dirty="0" smtClean="0"/>
              <a:t> </a:t>
            </a:r>
          </a:p>
          <a:p>
            <a:r>
              <a:rPr lang="en-US" baseline="30000" dirty="0" smtClean="0">
                <a:latin typeface="Arial Narrow" pitchFamily="34" charset="0"/>
              </a:rPr>
              <a:t>13</a:t>
            </a:r>
            <a:r>
              <a:rPr lang="en-US" dirty="0" smtClean="0">
                <a:latin typeface="Arial Narrow" pitchFamily="34" charset="0"/>
              </a:rPr>
              <a:t> </a:t>
            </a:r>
            <a:r>
              <a:rPr lang="en-US" dirty="0" smtClean="0">
                <a:latin typeface="Arial Narrow" pitchFamily="34" charset="0"/>
              </a:rPr>
              <a:t>“But he answered one of them, ‘I am not being unfair to you, friend. Didn’t you agree to work for a denarius? </a:t>
            </a:r>
            <a:r>
              <a:rPr lang="en-US" baseline="30000" dirty="0" smtClean="0">
                <a:latin typeface="Arial Narrow" pitchFamily="34" charset="0"/>
              </a:rPr>
              <a:t>14</a:t>
            </a:r>
            <a:r>
              <a:rPr lang="en-US" dirty="0" smtClean="0">
                <a:latin typeface="Arial Narrow" pitchFamily="34" charset="0"/>
              </a:rPr>
              <a:t> Take your pay and go. I want to give the one who was hired last the same as I gave you. </a:t>
            </a:r>
            <a:r>
              <a:rPr lang="en-US" baseline="30000" dirty="0" smtClean="0">
                <a:latin typeface="Arial Narrow" pitchFamily="34" charset="0"/>
              </a:rPr>
              <a:t>15</a:t>
            </a:r>
            <a:r>
              <a:rPr lang="en-US" dirty="0" smtClean="0">
                <a:latin typeface="Arial Narrow" pitchFamily="34" charset="0"/>
              </a:rPr>
              <a:t> Don’t I have the right to do what I want with my own money? Or are you envious because I am generous?’ </a:t>
            </a:r>
            <a:endParaRPr lang="en-US" dirty="0">
              <a:latin typeface="Arial Narrow" pitchFamily="34" charset="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35</a:t>
            </a:fld>
            <a:endParaRPr lang="es-E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Matthew 20:16</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這樣，那在後的，將要在前；在前的，將要在後了。」 </a:t>
            </a:r>
          </a:p>
          <a:p>
            <a:r>
              <a:rPr lang="en-US" baseline="30000" dirty="0" smtClean="0"/>
              <a:t>16</a:t>
            </a:r>
            <a:r>
              <a:rPr lang="en-US" dirty="0" smtClean="0"/>
              <a:t> </a:t>
            </a:r>
            <a:r>
              <a:rPr lang="en-US" dirty="0" smtClean="0"/>
              <a:t>“So the last will be first, and the first will be last.”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36</a:t>
            </a:fld>
            <a:endParaRPr lang="es-E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人子坐在他榮耀的寶座上，你們也要坐在十二個寶座上，審判以色列十二個支派。</a:t>
            </a:r>
            <a:r>
              <a:rPr lang="en-US" altLang="zh-TW" baseline="30000" dirty="0" smtClean="0">
                <a:solidFill>
                  <a:srgbClr val="FFFF00"/>
                </a:solidFill>
                <a:latin typeface="HanWang WeiBeiMedium-Gb5" pitchFamily="2" charset="-120"/>
                <a:ea typeface="HanWang WeiBeiMedium-Gb5" pitchFamily="2" charset="-120"/>
              </a:rPr>
              <a:t>29</a:t>
            </a:r>
            <a:r>
              <a:rPr lang="zh-TW" altLang="en-US" dirty="0" smtClean="0">
                <a:solidFill>
                  <a:srgbClr val="FFFF00"/>
                </a:solidFill>
                <a:latin typeface="HanWang WeiBeiMedium-Gb5" pitchFamily="2" charset="-120"/>
                <a:ea typeface="HanWang WeiBeiMedium-Gb5" pitchFamily="2" charset="-120"/>
              </a:rPr>
              <a:t> 凡為我的名撇下房屋，或是弟兄、姊妹、父親、母親、兒女、田地的，必要得著百倍，並且承受永生。</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you who have followed me will also sit on twelve thrones, judging the twelve tribes of Israel. </a:t>
            </a:r>
            <a:r>
              <a:rPr lang="en-US" sz="1800" baseline="30000" dirty="0" smtClean="0">
                <a:latin typeface="Arial Narrow" pitchFamily="34" charset="0"/>
              </a:rPr>
              <a:t>29</a:t>
            </a:r>
            <a:r>
              <a:rPr lang="en-US" sz="1800" dirty="0" smtClean="0">
                <a:latin typeface="Arial Narrow" pitchFamily="34" charset="0"/>
              </a:rPr>
              <a:t> And everyone who has left houses or brothers or sisters or father or mother or wife or children or fields for my sake will receive a hundred times as much and will inherit eternal life.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然而，有許多在前的，將要在後；在後的，將要在前。」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「因為天國好像家主清早去雇人進他的葡萄園做工，</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和工人講定一天一錢銀子，就打發他們進葡萄園去。</a:t>
            </a: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約在巳初出去，看見市上還有閒站的人，</a:t>
            </a:r>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就對他們說：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你們也進葡萄園去，</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30</a:t>
            </a:r>
            <a:r>
              <a:rPr lang="en-US" sz="1800" dirty="0" smtClean="0">
                <a:solidFill>
                  <a:srgbClr val="FFFF00"/>
                </a:solidFill>
                <a:latin typeface="Arial Narrow" pitchFamily="34" charset="0"/>
              </a:rPr>
              <a:t> But many who are first will be last, and many who are last will be first. </a:t>
            </a:r>
            <a:r>
              <a:rPr lang="en-US" sz="1800" baseline="30000" dirty="0" smtClean="0">
                <a:solidFill>
                  <a:srgbClr val="FFFF00"/>
                </a:solidFill>
                <a:latin typeface="Arial Narrow" pitchFamily="34" charset="0"/>
              </a:rPr>
              <a:t>1</a:t>
            </a:r>
            <a:r>
              <a:rPr lang="en-US" sz="1800" dirty="0" smtClean="0">
                <a:solidFill>
                  <a:srgbClr val="FFFF00"/>
                </a:solidFill>
                <a:latin typeface="Arial Narrow" pitchFamily="34" charset="0"/>
              </a:rPr>
              <a:t> “For the kingdom of heaven is like a landowner who went out early in the morning to hire workers for his vineyard. </a:t>
            </a:r>
            <a:r>
              <a:rPr lang="en-US" sz="1800" baseline="30000" dirty="0" smtClean="0">
                <a:solidFill>
                  <a:srgbClr val="FFFF00"/>
                </a:solidFill>
                <a:latin typeface="Arial Narrow" pitchFamily="34" charset="0"/>
              </a:rPr>
              <a:t>2</a:t>
            </a:r>
            <a:r>
              <a:rPr lang="en-US" sz="1800" dirty="0" smtClean="0">
                <a:solidFill>
                  <a:srgbClr val="FFFF00"/>
                </a:solidFill>
                <a:latin typeface="Arial Narrow" pitchFamily="34" charset="0"/>
              </a:rPr>
              <a:t> He agreed to pay them a denarius for the day and sent them into his vineyard. </a:t>
            </a:r>
            <a:r>
              <a:rPr lang="en-US" sz="1800" baseline="30000" dirty="0" smtClean="0">
                <a:solidFill>
                  <a:srgbClr val="FFFF00"/>
                </a:solidFill>
                <a:latin typeface="Arial Narrow" pitchFamily="34" charset="0"/>
              </a:rPr>
              <a:t>3</a:t>
            </a:r>
            <a:r>
              <a:rPr lang="en-US" sz="1800" dirty="0" smtClean="0">
                <a:solidFill>
                  <a:srgbClr val="FFFF00"/>
                </a:solidFill>
                <a:latin typeface="Arial Narrow" pitchFamily="34" charset="0"/>
              </a:rPr>
              <a:t> “About nine in the morning he went out and saw others standing in the marketplace doing nothing. </a:t>
            </a:r>
            <a:r>
              <a:rPr lang="en-US" sz="1800" baseline="30000" dirty="0" smtClean="0">
                <a:solidFill>
                  <a:srgbClr val="FFFF00"/>
                </a:solidFill>
                <a:latin typeface="Arial Narrow" pitchFamily="34" charset="0"/>
              </a:rPr>
              <a:t>4</a:t>
            </a:r>
            <a:r>
              <a:rPr lang="en-US" sz="1800" dirty="0" smtClean="0">
                <a:solidFill>
                  <a:srgbClr val="FFFF00"/>
                </a:solidFill>
                <a:latin typeface="Arial Narrow" pitchFamily="34" charset="0"/>
              </a:rPr>
              <a:t> He told them, ‘You also go</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latin typeface="HanWang WeiBeiMedium-Gb5" pitchFamily="2" charset="-120"/>
                <a:ea typeface="HanWang WeiBeiMedium-Gb5" pitchFamily="2" charset="-120"/>
              </a:rPr>
              <a:t>所當給的，我必給你們。</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他們也進去了。</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約在午正和申初又出去，也是這樣行。</a:t>
            </a:r>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約在酉初出去，看見還有人站在那裏，就問他們說：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你們為甚麼整天在這裏閒站呢？</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他們說：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因為沒有人雇我們。</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他說：</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and work in my vineyard, and I will pay you whatever is right.’ </a:t>
            </a:r>
            <a:r>
              <a:rPr lang="en-US" sz="1800" baseline="30000" dirty="0" smtClean="0">
                <a:solidFill>
                  <a:srgbClr val="FFFF00"/>
                </a:solidFill>
                <a:latin typeface="Arial Narrow" pitchFamily="34" charset="0"/>
              </a:rPr>
              <a:t>5</a:t>
            </a:r>
            <a:r>
              <a:rPr lang="en-US" sz="1800" dirty="0" smtClean="0">
                <a:solidFill>
                  <a:srgbClr val="FFFF00"/>
                </a:solidFill>
                <a:latin typeface="Arial Narrow" pitchFamily="34" charset="0"/>
              </a:rPr>
              <a:t> So they went. “He went out again about noon and about three in the afternoon and did the same thing. </a:t>
            </a:r>
            <a:r>
              <a:rPr lang="en-US" sz="1800" baseline="30000" dirty="0" smtClean="0">
                <a:solidFill>
                  <a:srgbClr val="FFFF00"/>
                </a:solidFill>
                <a:latin typeface="Arial Narrow" pitchFamily="34" charset="0"/>
              </a:rPr>
              <a:t>6</a:t>
            </a:r>
            <a:r>
              <a:rPr lang="en-US" sz="1800" dirty="0" smtClean="0">
                <a:solidFill>
                  <a:srgbClr val="FFFF00"/>
                </a:solidFill>
                <a:latin typeface="Arial Narrow" pitchFamily="34" charset="0"/>
              </a:rPr>
              <a:t> About five in the afternoon he went out and found still others standing around. He asked them, ‘Why have you been standing here all day long doing nothing?’ </a:t>
            </a:r>
            <a:r>
              <a:rPr lang="en-US" sz="1800" baseline="30000" dirty="0" smtClean="0">
                <a:solidFill>
                  <a:srgbClr val="FFFF00"/>
                </a:solidFill>
                <a:latin typeface="Arial Narrow" pitchFamily="34" charset="0"/>
              </a:rPr>
              <a:t>7</a:t>
            </a:r>
            <a:r>
              <a:rPr lang="en-US" sz="1800" dirty="0" smtClean="0">
                <a:solidFill>
                  <a:srgbClr val="FFFF00"/>
                </a:solidFill>
                <a:latin typeface="Arial Narrow" pitchFamily="34" charset="0"/>
              </a:rPr>
              <a:t> “ ‘Because no one has hired us,’ they answered. “He said to them,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你們也進葡萄園去。</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到了晚上，園主對管事的說：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叫工人都來，給他們工錢，從後來的起，到先來的為止。</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9</a:t>
            </a:r>
            <a:r>
              <a:rPr lang="zh-TW" altLang="en-US" dirty="0" smtClean="0">
                <a:latin typeface="HanWang WeiBeiMedium-Gb5" pitchFamily="2" charset="-120"/>
                <a:ea typeface="HanWang WeiBeiMedium-Gb5" pitchFamily="2" charset="-120"/>
              </a:rPr>
              <a:t> 約在酉初雇的人來了，各人得了一錢銀子。</a:t>
            </a:r>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及至那先雇的來了，他們以為必要多得；</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‘You also go and work in my vineyard.’ </a:t>
            </a:r>
            <a:r>
              <a:rPr lang="en-US" sz="1800" baseline="30000" dirty="0" smtClean="0">
                <a:solidFill>
                  <a:srgbClr val="FFFF00"/>
                </a:solidFill>
                <a:latin typeface="Arial Narrow" pitchFamily="34" charset="0"/>
              </a:rPr>
              <a:t>8</a:t>
            </a:r>
            <a:r>
              <a:rPr lang="en-US" sz="1800" dirty="0" smtClean="0">
                <a:solidFill>
                  <a:srgbClr val="FFFF00"/>
                </a:solidFill>
                <a:latin typeface="Arial Narrow" pitchFamily="34" charset="0"/>
              </a:rPr>
              <a:t> “When evening came, the owner of the vineyard said to his foreman, ‘Call the workers and pay them their wages, beginning with the last ones hired and going on to the first.’ </a:t>
            </a:r>
            <a:r>
              <a:rPr lang="en-US" sz="1800" baseline="30000" dirty="0" smtClean="0">
                <a:solidFill>
                  <a:srgbClr val="FFFF00"/>
                </a:solidFill>
                <a:latin typeface="Arial Narrow" pitchFamily="34" charset="0"/>
              </a:rPr>
              <a:t>9</a:t>
            </a:r>
            <a:r>
              <a:rPr lang="en-US" sz="1800" dirty="0" smtClean="0">
                <a:solidFill>
                  <a:srgbClr val="FFFF00"/>
                </a:solidFill>
                <a:latin typeface="Arial Narrow" pitchFamily="34" charset="0"/>
              </a:rPr>
              <a:t> “The workers who were hired about five in the afternoon came and each received a denarius. </a:t>
            </a:r>
            <a:r>
              <a:rPr lang="en-US" sz="1800" baseline="30000" dirty="0" smtClean="0">
                <a:solidFill>
                  <a:srgbClr val="FFFF00"/>
                </a:solidFill>
                <a:latin typeface="Arial Narrow" pitchFamily="34" charset="0"/>
              </a:rPr>
              <a:t>10</a:t>
            </a:r>
            <a:r>
              <a:rPr lang="en-US" sz="1800" dirty="0" smtClean="0">
                <a:solidFill>
                  <a:srgbClr val="FFFF00"/>
                </a:solidFill>
                <a:latin typeface="Arial Narrow" pitchFamily="34" charset="0"/>
              </a:rPr>
              <a:t> So when those came who were hired first, they expected to receive more.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latin typeface="HanWang WeiBeiMedium-Gb5" pitchFamily="2" charset="-120"/>
                <a:ea typeface="HanWang WeiBeiMedium-Gb5" pitchFamily="2" charset="-120"/>
              </a:rPr>
              <a:t>誰知也是各得一錢。</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他們得了，就埋怨家主說：</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我們整天勞苦受熱，那後來的只做了一小時，你竟叫他們和我們一樣嗎？</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家主回答其中的一人說：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朋友，我不虧負你，你與我講定的不是一錢銀子嗎？</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But each one of them also received a denarius. </a:t>
            </a:r>
            <a:r>
              <a:rPr lang="en-US" sz="1800" baseline="30000" dirty="0" smtClean="0">
                <a:solidFill>
                  <a:srgbClr val="FFFF00"/>
                </a:solidFill>
                <a:latin typeface="Arial Narrow" pitchFamily="34" charset="0"/>
              </a:rPr>
              <a:t>11</a:t>
            </a:r>
            <a:r>
              <a:rPr lang="en-US" sz="1800" dirty="0" smtClean="0">
                <a:solidFill>
                  <a:srgbClr val="FFFF00"/>
                </a:solidFill>
                <a:latin typeface="Arial Narrow" pitchFamily="34" charset="0"/>
              </a:rPr>
              <a:t> When they received it, they began to grumble against the landowner. </a:t>
            </a:r>
            <a:r>
              <a:rPr lang="en-US" sz="1800" baseline="30000" dirty="0" smtClean="0">
                <a:solidFill>
                  <a:srgbClr val="FFFF00"/>
                </a:solidFill>
                <a:latin typeface="Arial Narrow" pitchFamily="34" charset="0"/>
              </a:rPr>
              <a:t>12</a:t>
            </a:r>
            <a:r>
              <a:rPr lang="en-US" sz="1800" dirty="0" smtClean="0">
                <a:solidFill>
                  <a:srgbClr val="FFFF00"/>
                </a:solidFill>
                <a:latin typeface="Arial Narrow" pitchFamily="34" charset="0"/>
              </a:rPr>
              <a:t> ‘These who were hired last worked only one hour,’ they said, ‘and you have made them equal to us who have borne the burden of the work and the heat of the day.’ </a:t>
            </a:r>
            <a:r>
              <a:rPr lang="en-US" sz="1800" baseline="30000" dirty="0" smtClean="0">
                <a:solidFill>
                  <a:srgbClr val="FFFF00"/>
                </a:solidFill>
                <a:latin typeface="Arial Narrow" pitchFamily="34" charset="0"/>
              </a:rPr>
              <a:t>13</a:t>
            </a:r>
            <a:r>
              <a:rPr lang="en-US" sz="1800" dirty="0" smtClean="0">
                <a:solidFill>
                  <a:srgbClr val="FFFF00"/>
                </a:solidFill>
                <a:latin typeface="Arial Narrow" pitchFamily="34" charset="0"/>
              </a:rPr>
              <a:t> “But he answered one of them, ‘I am not being unfair to you, friend. Didn’t you agree to work for a denarius?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拿你的走吧！我給那後來的和給你一樣，這是我願意的。</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我的東西難道不可隨我的意思用嗎？因為我作好人，你就紅了眼嗎？</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這樣，那在後的，將要在前；在前的，將要在後了。」 </a:t>
            </a:r>
          </a:p>
          <a:p>
            <a:pPr marL="0" indent="0">
              <a:buNone/>
            </a:pP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9</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14</a:t>
            </a:r>
            <a:r>
              <a:rPr lang="en-US" sz="1800" dirty="0" smtClean="0">
                <a:solidFill>
                  <a:srgbClr val="FFFF00"/>
                </a:solidFill>
                <a:latin typeface="Arial Narrow" pitchFamily="34" charset="0"/>
              </a:rPr>
              <a:t> Take your pay and go. I want to give the one who was hired last the same as I gave you. </a:t>
            </a:r>
            <a:r>
              <a:rPr lang="en-US" sz="1800" baseline="30000" dirty="0" smtClean="0">
                <a:solidFill>
                  <a:srgbClr val="FFFF00"/>
                </a:solidFill>
                <a:latin typeface="Arial Narrow" pitchFamily="34" charset="0"/>
              </a:rPr>
              <a:t>15</a:t>
            </a:r>
            <a:r>
              <a:rPr lang="en-US" sz="1800" dirty="0" smtClean="0">
                <a:solidFill>
                  <a:srgbClr val="FFFF00"/>
                </a:solidFill>
                <a:latin typeface="Arial Narrow" pitchFamily="34" charset="0"/>
              </a:rPr>
              <a:t> Don’t I have the right to do what I want with my own money? Or are you envious because I am generous?’ </a:t>
            </a:r>
            <a:r>
              <a:rPr lang="en-US" sz="1800" baseline="30000" dirty="0" smtClean="0">
                <a:solidFill>
                  <a:srgbClr val="FFFF00"/>
                </a:solidFill>
                <a:latin typeface="Arial Narrow" pitchFamily="34" charset="0"/>
              </a:rPr>
              <a:t>16</a:t>
            </a:r>
            <a:r>
              <a:rPr lang="en-US" sz="1800" dirty="0" smtClean="0">
                <a:solidFill>
                  <a:srgbClr val="FFFF00"/>
                </a:solidFill>
                <a:latin typeface="Arial Narrow" pitchFamily="34" charset="0"/>
              </a:rPr>
              <a:t> “So the last will be first, and the first will be last.” </a:t>
            </a:r>
          </a:p>
          <a:p>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112989</TotalTime>
  <Words>3345</Words>
  <Application>Microsoft Office PowerPoint</Application>
  <PresentationFormat>Custom</PresentationFormat>
  <Paragraphs>144</Paragraphs>
  <Slides>36</Slides>
  <Notes>12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Diseño predeterminado</vt:lpstr>
      <vt:lpstr>馬太福音 Matthew 19:16-20:16</vt:lpstr>
      <vt:lpstr>Slide 2</vt:lpstr>
      <vt:lpstr>Slide 3</vt:lpstr>
      <vt:lpstr>Slide 4</vt:lpstr>
      <vt:lpstr>Slide 5</vt:lpstr>
      <vt:lpstr>Slide 6</vt:lpstr>
      <vt:lpstr>Slide 7</vt:lpstr>
      <vt:lpstr>Slide 8</vt:lpstr>
      <vt:lpstr>Slide 9</vt:lpstr>
      <vt:lpstr>斤斤計較 Tit For Tat</vt:lpstr>
      <vt:lpstr>Slide 11</vt:lpstr>
      <vt:lpstr>Slide 12</vt:lpstr>
      <vt:lpstr>馬太福音 Matthew 19:16-20:16</vt:lpstr>
      <vt:lpstr>Slide 14</vt:lpstr>
      <vt:lpstr>Slide 15</vt:lpstr>
      <vt:lpstr>Slide 16</vt:lpstr>
      <vt:lpstr>1. 我要犧牲多少才得永生？  How much do I pay for eternal life?</vt:lpstr>
      <vt:lpstr>Slide 18</vt:lpstr>
      <vt:lpstr>Slide 19</vt:lpstr>
      <vt:lpstr>Slide 20</vt:lpstr>
      <vt:lpstr>Slide 21</vt:lpstr>
      <vt:lpstr>Slide 22</vt:lpstr>
      <vt:lpstr>2. 我的犧牲帶給我甚麼回報？ How much do I get for my sacrifice?</vt:lpstr>
      <vt:lpstr>Slide 24</vt:lpstr>
      <vt:lpstr>Slide 25</vt:lpstr>
      <vt:lpstr>戴德生 Hudson Taylor</vt:lpstr>
      <vt:lpstr>3. 對斤斤計較的人的警告  Warning for the tit-for-tat people</vt:lpstr>
      <vt:lpstr>Slide 28</vt:lpstr>
      <vt:lpstr>第一類：上午六時 1st Group: 6am</vt:lpstr>
      <vt:lpstr>第二類：上午九時到下午三時 2nd Group: 9am-3pm</vt:lpstr>
      <vt:lpstr>第三類：下午五時 3rd Group: 5pm</vt:lpstr>
      <vt:lpstr>Slide 32</vt:lpstr>
      <vt:lpstr>Slide 33</vt:lpstr>
      <vt:lpstr>Slide 34</vt:lpstr>
      <vt:lpstr>Slide 35</vt:lpstr>
      <vt:lpstr>Slide 36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2260</cp:revision>
  <dcterms:created xsi:type="dcterms:W3CDTF">2010-05-23T14:28:12Z</dcterms:created>
  <dcterms:modified xsi:type="dcterms:W3CDTF">2018-03-24T18:24:02Z</dcterms:modified>
</cp:coreProperties>
</file>