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9" r:id="rId2"/>
    <p:sldId id="258" r:id="rId3"/>
    <p:sldId id="260" r:id="rId4"/>
    <p:sldId id="261" r:id="rId5"/>
    <p:sldId id="256" r:id="rId6"/>
    <p:sldId id="257" r:id="rId7"/>
    <p:sldId id="262" r:id="rId8"/>
    <p:sldId id="263" r:id="rId9"/>
    <p:sldId id="264" r:id="rId10"/>
    <p:sldId id="265" r:id="rId11"/>
    <p:sldId id="266" r:id="rId12"/>
  </p:sldIdLst>
  <p:sldSz cx="9144000" cy="5715000" type="screen16x1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0" d="100"/>
          <a:sy n="100" d="100"/>
        </p:scale>
        <p:origin x="-946" y="-72"/>
      </p:cViewPr>
      <p:guideLst>
        <p:guide orient="horz" pos="180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299915"/>
            <a:ext cx="7406640" cy="1226820"/>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541720"/>
            <a:ext cx="7406640" cy="14605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0E9E026F-4E68-4D61-A2C0-491FEBFF6CD3}" type="datetimeFigureOut">
              <a:rPr lang="en-US" smtClean="0"/>
              <a:t>5/13/2018</a:t>
            </a:fld>
            <a:endParaRPr lang="en-US"/>
          </a:p>
        </p:txBody>
      </p:sp>
      <p:sp>
        <p:nvSpPr>
          <p:cNvPr id="20" name="Footer Placeholder 19"/>
          <p:cNvSpPr>
            <a:spLocks noGrp="1"/>
          </p:cNvSpPr>
          <p:nvPr>
            <p:ph type="ftr" sz="quarter" idx="11"/>
          </p:nvPr>
        </p:nvSpPr>
        <p:spPr/>
        <p:txBody>
          <a:bodyPr/>
          <a:lstStyle>
            <a:extLst/>
          </a:lstStyle>
          <a:p>
            <a:endParaRPr lang="en-US"/>
          </a:p>
        </p:txBody>
      </p:sp>
      <p:sp>
        <p:nvSpPr>
          <p:cNvPr id="10" name="Slide Number Placeholder 9"/>
          <p:cNvSpPr>
            <a:spLocks noGrp="1"/>
          </p:cNvSpPr>
          <p:nvPr>
            <p:ph type="sldNum" sz="quarter" idx="12"/>
          </p:nvPr>
        </p:nvSpPr>
        <p:spPr/>
        <p:txBody>
          <a:bodyPr/>
          <a:lstStyle>
            <a:extLst/>
          </a:lstStyle>
          <a:p>
            <a:fld id="{224D279C-3D38-4597-8A22-69EEFA9E9EBC}" type="slidenum">
              <a:rPr lang="en-US" smtClean="0"/>
              <a:t>‹#›</a:t>
            </a:fld>
            <a:endParaRPr lang="en-US"/>
          </a:p>
        </p:txBody>
      </p:sp>
      <p:sp>
        <p:nvSpPr>
          <p:cNvPr id="8" name="Oval 7"/>
          <p:cNvSpPr/>
          <p:nvPr/>
        </p:nvSpPr>
        <p:spPr>
          <a:xfrm>
            <a:off x="921433" y="1178168"/>
            <a:ext cx="210312" cy="175260"/>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120847"/>
            <a:ext cx="64008" cy="53340"/>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E9E026F-4E68-4D61-A2C0-491FEBFF6CD3}" type="datetimeFigureOut">
              <a:rPr lang="en-US" smtClean="0"/>
              <a:t>5/13/2018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224D279C-3D38-4597-8A22-69EEFA9E9EBC}"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28866"/>
            <a:ext cx="1828800" cy="487627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28867"/>
            <a:ext cx="5562600" cy="48762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E9E026F-4E68-4D61-A2C0-491FEBFF6CD3}" type="datetimeFigureOut">
              <a:rPr lang="en-US" smtClean="0"/>
              <a:t>5/13/2018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224D279C-3D38-4597-8A22-69EEFA9E9EBC}"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E9E026F-4E68-4D61-A2C0-491FEBFF6CD3}" type="datetimeFigureOut">
              <a:rPr lang="en-US" smtClean="0"/>
              <a:t>5/13/2018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224D279C-3D38-4597-8A22-69EEFA9E9EBC}"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45"/>
            <a:ext cx="6858000" cy="5715045"/>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166937"/>
            <a:ext cx="6400800" cy="1905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889000"/>
            <a:ext cx="6400800" cy="1258093"/>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0E9E026F-4E68-4D61-A2C0-491FEBFF6CD3}" type="datetimeFigureOut">
              <a:rPr lang="en-US" smtClean="0"/>
              <a:t>5/13/2018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224D279C-3D38-4597-8A22-69EEFA9E9EBC}" type="slidenum">
              <a:rPr lang="en-US" smtClean="0"/>
              <a:t>‹#›</a:t>
            </a:fld>
            <a:endParaRPr lang="en-US"/>
          </a:p>
        </p:txBody>
      </p:sp>
      <p:sp>
        <p:nvSpPr>
          <p:cNvPr id="10" name="Rectangle 9"/>
          <p:cNvSpPr/>
          <p:nvPr/>
        </p:nvSpPr>
        <p:spPr bwMode="invGray">
          <a:xfrm>
            <a:off x="2286000" y="0"/>
            <a:ext cx="76200" cy="5715045"/>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345547"/>
            <a:ext cx="210312" cy="175260"/>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288225"/>
            <a:ext cx="64008" cy="53340"/>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28600"/>
            <a:ext cx="7498080" cy="9525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270000"/>
            <a:ext cx="3657600" cy="388620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270000"/>
            <a:ext cx="3657600" cy="388620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0E9E026F-4E68-4D61-A2C0-491FEBFF6CD3}" type="datetimeFigureOut">
              <a:rPr lang="en-US" smtClean="0"/>
              <a:t>5/13/2018</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224D279C-3D38-4597-8A22-69EEFA9E9EBC}"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4300280"/>
            <a:ext cx="8229600" cy="9525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273565"/>
            <a:ext cx="4023360" cy="53340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273565"/>
            <a:ext cx="4023360" cy="53340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807780"/>
            <a:ext cx="4023360" cy="34290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807780"/>
            <a:ext cx="4023360" cy="34290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0E9E026F-4E68-4D61-A2C0-491FEBFF6CD3}" type="datetimeFigureOut">
              <a:rPr lang="en-US" smtClean="0"/>
              <a:t>5/13/2018</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224D279C-3D38-4597-8A22-69EEFA9E9EBC}"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28600"/>
            <a:ext cx="7498080" cy="9525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0E9E026F-4E68-4D61-A2C0-491FEBFF6CD3}" type="datetimeFigureOut">
              <a:rPr lang="en-US" smtClean="0"/>
              <a:t>5/13/2018</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224D279C-3D38-4597-8A22-69EEFA9E9EBC}"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5715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0E9E026F-4E68-4D61-A2C0-491FEBFF6CD3}" type="datetimeFigureOut">
              <a:rPr lang="en-US" smtClean="0"/>
              <a:t>5/13/2018</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224D279C-3D38-4597-8A22-69EEFA9E9EBC}" type="slidenum">
              <a:rPr lang="en-US" smtClean="0"/>
              <a:t>‹#›</a:t>
            </a:fld>
            <a:endParaRPr lang="en-US"/>
          </a:p>
        </p:txBody>
      </p:sp>
      <p:sp>
        <p:nvSpPr>
          <p:cNvPr id="6" name="Rectangle 5"/>
          <p:cNvSpPr/>
          <p:nvPr/>
        </p:nvSpPr>
        <p:spPr bwMode="invGray">
          <a:xfrm>
            <a:off x="1014984" y="-45"/>
            <a:ext cx="73152" cy="5715045"/>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80648"/>
            <a:ext cx="3810000" cy="968375"/>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172470"/>
            <a:ext cx="3810000" cy="582083"/>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1778000"/>
            <a:ext cx="8153400" cy="3327136"/>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0E9E026F-4E68-4D61-A2C0-491FEBFF6CD3}" type="datetimeFigureOut">
              <a:rPr lang="en-US" smtClean="0"/>
              <a:t>5/13/2018</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224D279C-3D38-4597-8A22-69EEFA9E9EBC}"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889000"/>
            <a:ext cx="2743200" cy="16510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0E9E026F-4E68-4D61-A2C0-491FEBFF6CD3}" type="datetimeFigureOut">
              <a:rPr lang="en-US" smtClean="0"/>
              <a:t>5/13/2018</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224D279C-3D38-4597-8A22-69EEFA9E9EBC}" type="slidenum">
              <a:rPr lang="en-US" smtClean="0"/>
              <a:t>‹#›</a:t>
            </a:fld>
            <a:endParaRPr lang="en-US"/>
          </a:p>
        </p:txBody>
      </p:sp>
      <p:sp>
        <p:nvSpPr>
          <p:cNvPr id="8" name="Rectangle 7"/>
          <p:cNvSpPr/>
          <p:nvPr/>
        </p:nvSpPr>
        <p:spPr>
          <a:xfrm>
            <a:off x="762000" y="889000"/>
            <a:ext cx="4572000" cy="3810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952503"/>
            <a:ext cx="4419600" cy="2928776"/>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795284"/>
            <a:ext cx="685800" cy="170258"/>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780655"/>
            <a:ext cx="649224" cy="170258"/>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000500"/>
            <a:ext cx="4419600" cy="635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679935"/>
            <a:ext cx="1638887" cy="1365739"/>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7" y="17585"/>
            <a:ext cx="1702191" cy="1418493"/>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2" y="879231"/>
            <a:ext cx="1125717" cy="918853"/>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4" y="-45"/>
            <a:ext cx="8131127" cy="5715045"/>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28865"/>
            <a:ext cx="7498080" cy="9525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206500"/>
            <a:ext cx="7498080" cy="40005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5254625"/>
            <a:ext cx="2133600" cy="396875"/>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0E9E026F-4E68-4D61-A2C0-491FEBFF6CD3}" type="datetimeFigureOut">
              <a:rPr lang="en-US" smtClean="0"/>
              <a:t>5/13/2018</a:t>
            </a:fld>
            <a:endParaRPr lang="en-US"/>
          </a:p>
        </p:txBody>
      </p:sp>
      <p:sp>
        <p:nvSpPr>
          <p:cNvPr id="10" name="Footer Placeholder 9"/>
          <p:cNvSpPr>
            <a:spLocks noGrp="1"/>
          </p:cNvSpPr>
          <p:nvPr>
            <p:ph type="ftr" sz="quarter" idx="3"/>
          </p:nvPr>
        </p:nvSpPr>
        <p:spPr>
          <a:xfrm>
            <a:off x="5715000" y="5254625"/>
            <a:ext cx="2895600" cy="396875"/>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8613648" y="5254625"/>
            <a:ext cx="457200" cy="396875"/>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224D279C-3D38-4597-8A22-69EEFA9E9EBC}" type="slidenum">
              <a:rPr lang="en-US" smtClean="0"/>
              <a:t>‹#›</a:t>
            </a:fld>
            <a:endParaRPr lang="en-US"/>
          </a:p>
        </p:txBody>
      </p:sp>
      <p:sp>
        <p:nvSpPr>
          <p:cNvPr id="15" name="Rectangle 14"/>
          <p:cNvSpPr/>
          <p:nvPr/>
        </p:nvSpPr>
        <p:spPr bwMode="invGray">
          <a:xfrm>
            <a:off x="1014984" y="-45"/>
            <a:ext cx="73152" cy="5715045"/>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152400" y="495300"/>
            <a:ext cx="4572000" cy="4154984"/>
          </a:xfrm>
          <a:prstGeom prst="rect">
            <a:avLst/>
          </a:prstGeom>
        </p:spPr>
        <p:txBody>
          <a:bodyPr>
            <a:spAutoFit/>
          </a:bodyPr>
          <a:lstStyle/>
          <a:p>
            <a:r>
              <a:rPr lang="en-US" sz="2400" b="1" baseline="30000" dirty="0">
                <a:solidFill>
                  <a:schemeClr val="bg1"/>
                </a:solidFill>
              </a:rPr>
              <a:t>3 </a:t>
            </a:r>
            <a:r>
              <a:rPr lang="en-US" sz="2400" dirty="0">
                <a:solidFill>
                  <a:schemeClr val="bg1"/>
                </a:solidFill>
              </a:rPr>
              <a:t>Praise be to the God and Father of our Lord Jesus Christ, who has blessed us in the heavenly realms with every spiritual blessing in Christ.</a:t>
            </a:r>
            <a:r>
              <a:rPr lang="en-US" sz="2400" b="1" baseline="30000" dirty="0">
                <a:solidFill>
                  <a:schemeClr val="bg1"/>
                </a:solidFill>
              </a:rPr>
              <a:t>4 </a:t>
            </a:r>
            <a:r>
              <a:rPr lang="en-US" sz="2400" dirty="0">
                <a:solidFill>
                  <a:schemeClr val="bg1"/>
                </a:solidFill>
              </a:rPr>
              <a:t>For he chose us in him before the creation of the world to be holy and blameless in his sight. In love </a:t>
            </a:r>
            <a:r>
              <a:rPr lang="en-US" sz="2400" b="1" baseline="30000" dirty="0">
                <a:solidFill>
                  <a:schemeClr val="bg1"/>
                </a:solidFill>
              </a:rPr>
              <a:t>5 </a:t>
            </a:r>
            <a:r>
              <a:rPr lang="en-US" sz="2400" dirty="0" smtClean="0">
                <a:solidFill>
                  <a:schemeClr val="bg1"/>
                </a:solidFill>
              </a:rPr>
              <a:t>he</a:t>
            </a:r>
            <a:r>
              <a:rPr lang="en-US" sz="2400" dirty="0">
                <a:solidFill>
                  <a:schemeClr val="bg1"/>
                </a:solidFill>
              </a:rPr>
              <a:t> predestined us for adoption to </a:t>
            </a:r>
            <a:r>
              <a:rPr lang="en-US" sz="2400" dirty="0" err="1" smtClean="0">
                <a:solidFill>
                  <a:schemeClr val="bg1"/>
                </a:solidFill>
              </a:rPr>
              <a:t>sonship</a:t>
            </a:r>
            <a:r>
              <a:rPr lang="en-US" sz="2400" dirty="0">
                <a:solidFill>
                  <a:schemeClr val="bg1"/>
                </a:solidFill>
              </a:rPr>
              <a:t> through Jesus Christ, in accordance with his pleasure and will— </a:t>
            </a:r>
          </a:p>
        </p:txBody>
      </p:sp>
      <p:sp>
        <p:nvSpPr>
          <p:cNvPr id="5" name="Rectangle 4"/>
          <p:cNvSpPr/>
          <p:nvPr/>
        </p:nvSpPr>
        <p:spPr>
          <a:xfrm>
            <a:off x="4572000" y="571500"/>
            <a:ext cx="4572000" cy="4401205"/>
          </a:xfrm>
          <a:prstGeom prst="rect">
            <a:avLst/>
          </a:prstGeom>
        </p:spPr>
        <p:txBody>
          <a:bodyPr>
            <a:spAutoFit/>
          </a:bodyPr>
          <a:lstStyle/>
          <a:p>
            <a:r>
              <a:rPr lang="en-US" altLang="zh-CN" sz="2800" b="1" baseline="30000" dirty="0">
                <a:solidFill>
                  <a:srgbClr val="FFFF00"/>
                </a:solidFill>
                <a:latin typeface="DFKai-SB" panose="03000509000000000000" pitchFamily="65" charset="-120"/>
                <a:ea typeface="DFKai-SB" panose="03000509000000000000" pitchFamily="65" charset="-120"/>
              </a:rPr>
              <a:t>3 </a:t>
            </a:r>
            <a:r>
              <a:rPr lang="zh-CN" altLang="en-US" sz="2800" dirty="0">
                <a:solidFill>
                  <a:srgbClr val="FFFF00"/>
                </a:solidFill>
                <a:latin typeface="DFKai-SB" panose="03000509000000000000" pitchFamily="65" charset="-120"/>
                <a:ea typeface="DFKai-SB" panose="03000509000000000000" pitchFamily="65" charset="-120"/>
              </a:rPr>
              <a:t>愿颂赞归于我们主耶稣基督的父神！他在基督里曾赐给我们天上各样属灵的福气，</a:t>
            </a:r>
            <a:r>
              <a:rPr lang="en-US" altLang="zh-CN" sz="2800" b="1" baseline="30000" dirty="0">
                <a:solidFill>
                  <a:srgbClr val="FFFF00"/>
                </a:solidFill>
                <a:latin typeface="DFKai-SB" panose="03000509000000000000" pitchFamily="65" charset="-120"/>
                <a:ea typeface="DFKai-SB" panose="03000509000000000000" pitchFamily="65" charset="-120"/>
              </a:rPr>
              <a:t>4 </a:t>
            </a:r>
            <a:r>
              <a:rPr lang="zh-CN" altLang="en-US" sz="2800" dirty="0">
                <a:solidFill>
                  <a:srgbClr val="FFFF00"/>
                </a:solidFill>
                <a:latin typeface="DFKai-SB" panose="03000509000000000000" pitchFamily="65" charset="-120"/>
                <a:ea typeface="DFKai-SB" panose="03000509000000000000" pitchFamily="65" charset="-120"/>
              </a:rPr>
              <a:t>就如神从创立世界以前在基督里拣选了我们，使我们在他面前成为圣洁，无有瑕疵； </a:t>
            </a:r>
            <a:r>
              <a:rPr lang="en-US" altLang="zh-CN" sz="2800" b="1" baseline="30000" dirty="0">
                <a:solidFill>
                  <a:srgbClr val="FFFF00"/>
                </a:solidFill>
                <a:latin typeface="DFKai-SB" panose="03000509000000000000" pitchFamily="65" charset="-120"/>
                <a:ea typeface="DFKai-SB" panose="03000509000000000000" pitchFamily="65" charset="-120"/>
              </a:rPr>
              <a:t>5 </a:t>
            </a:r>
            <a:r>
              <a:rPr lang="zh-CN" altLang="en-US" sz="2800" dirty="0">
                <a:solidFill>
                  <a:srgbClr val="FFFF00"/>
                </a:solidFill>
                <a:latin typeface="DFKai-SB" panose="03000509000000000000" pitchFamily="65" charset="-120"/>
                <a:ea typeface="DFKai-SB" panose="03000509000000000000" pitchFamily="65" charset="-120"/>
              </a:rPr>
              <a:t>又因爱我们，就按着自己意旨所喜悦的，预定我们借着耶稣基督得儿子的名分， </a:t>
            </a:r>
            <a:endParaRPr lang="en-US" sz="2800" dirty="0">
              <a:solidFill>
                <a:srgbClr val="FFFF00"/>
              </a:solidFill>
              <a:latin typeface="DFKai-SB" panose="03000509000000000000" pitchFamily="65" charset="-120"/>
              <a:ea typeface="DFKai-SB" panose="03000509000000000000" pitchFamily="65" charset="-120"/>
            </a:endParaRPr>
          </a:p>
        </p:txBody>
      </p:sp>
    </p:spTree>
    <p:extLst>
      <p:ext uri="{BB962C8B-B14F-4D97-AF65-F5344CB8AC3E}">
        <p14:creationId xmlns:p14="http://schemas.microsoft.com/office/powerpoint/2010/main" val="5121733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47800" y="647700"/>
            <a:ext cx="7239000" cy="3354765"/>
          </a:xfrm>
          <a:prstGeom prst="rect">
            <a:avLst/>
          </a:prstGeom>
        </p:spPr>
        <p:txBody>
          <a:bodyPr wrap="square">
            <a:spAutoFit/>
          </a:bodyPr>
          <a:lstStyle/>
          <a:p>
            <a:pPr lvl="0"/>
            <a:r>
              <a:rPr lang="en-US" sz="2400" b="1" dirty="0" smtClean="0"/>
              <a:t>MN 2017 Reason for </a:t>
            </a:r>
            <a:r>
              <a:rPr lang="en-US" sz="2400" b="1" dirty="0"/>
              <a:t>E</a:t>
            </a:r>
            <a:r>
              <a:rPr lang="en-US" sz="2400" b="1" dirty="0" smtClean="0"/>
              <a:t>ntering </a:t>
            </a:r>
            <a:r>
              <a:rPr lang="en-US" sz="2400" b="1" dirty="0"/>
              <a:t>F</a:t>
            </a:r>
            <a:r>
              <a:rPr lang="en-US" sz="2400" b="1" dirty="0" smtClean="0"/>
              <a:t>oster </a:t>
            </a:r>
            <a:r>
              <a:rPr lang="en-US" sz="2400" b="1" dirty="0"/>
              <a:t>C</a:t>
            </a:r>
            <a:r>
              <a:rPr lang="en-US" sz="2400" b="1" dirty="0" smtClean="0"/>
              <a:t>are </a:t>
            </a:r>
          </a:p>
          <a:p>
            <a:pPr lvl="0"/>
            <a:endParaRPr lang="en-US" sz="2400" dirty="0"/>
          </a:p>
          <a:p>
            <a:pPr lvl="0"/>
            <a:r>
              <a:rPr lang="en-US" sz="2400" dirty="0" smtClean="0"/>
              <a:t>29 </a:t>
            </a:r>
            <a:r>
              <a:rPr lang="en-US" sz="2400" dirty="0"/>
              <a:t>percent due to parental drug abuse </a:t>
            </a:r>
            <a:r>
              <a:rPr lang="en-US" sz="2400" dirty="0" smtClean="0"/>
              <a:t>(mostly methamphetamine </a:t>
            </a:r>
            <a:r>
              <a:rPr lang="en-US" sz="2400" dirty="0"/>
              <a:t>and opioid use)</a:t>
            </a:r>
          </a:p>
          <a:p>
            <a:pPr lvl="0"/>
            <a:r>
              <a:rPr lang="en-US" sz="2400" dirty="0"/>
              <a:t>23 percent due to allegations of neglect </a:t>
            </a:r>
          </a:p>
          <a:p>
            <a:pPr lvl="0"/>
            <a:r>
              <a:rPr lang="en-US" sz="2400" dirty="0"/>
              <a:t>9 percent due to allegations of physical abuse.</a:t>
            </a:r>
          </a:p>
          <a:p>
            <a:endParaRPr lang="en-US" sz="2400" dirty="0" smtClean="0"/>
          </a:p>
          <a:p>
            <a:endParaRPr lang="en-US" sz="2400" dirty="0"/>
          </a:p>
          <a:p>
            <a:r>
              <a:rPr lang="en-US" dirty="0" smtClean="0"/>
              <a:t>https</a:t>
            </a:r>
            <a:r>
              <a:rPr lang="en-US" dirty="0"/>
              <a:t>://edocs.dhs.state.mn.us/lfserver/Public/DHS-4760-ENG</a:t>
            </a:r>
          </a:p>
        </p:txBody>
      </p:sp>
    </p:spTree>
    <p:extLst>
      <p:ext uri="{BB962C8B-B14F-4D97-AF65-F5344CB8AC3E}">
        <p14:creationId xmlns:p14="http://schemas.microsoft.com/office/powerpoint/2010/main" val="23797997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19200" y="190500"/>
            <a:ext cx="7315200" cy="5478423"/>
          </a:xfrm>
          <a:prstGeom prst="rect">
            <a:avLst/>
          </a:prstGeom>
        </p:spPr>
        <p:txBody>
          <a:bodyPr wrap="square">
            <a:spAutoFit/>
          </a:bodyPr>
          <a:lstStyle/>
          <a:p>
            <a:r>
              <a:rPr lang="en-US" sz="2400" i="1" dirty="0" smtClean="0"/>
              <a:t>Child </a:t>
            </a:r>
            <a:r>
              <a:rPr lang="en-US" sz="2400" i="1" dirty="0"/>
              <a:t>advocates review written materials about the child’s situation. They visit the child and talk to family members, foster parents and caseworkers who have information about the child’s needs. Along with other professionals involved in the case, they attend court hearings and give the judge an opinion about the recommendations being made for the child and family. After the court makes a decision, the advocate follows-up the progress of the case to make sure the child and family are receiving needed services….</a:t>
            </a:r>
          </a:p>
          <a:p>
            <a:r>
              <a:rPr lang="en-US" sz="2400" i="1" dirty="0"/>
              <a:t>Child advocates accept case assignments as their time and interest allow. Once the initial case review is complete, you can expect to spend about ten hours each month on each case you are assigned. You must be able to attend court hearings which are held during business hours</a:t>
            </a:r>
            <a:r>
              <a:rPr lang="en-US" sz="2400" i="1" dirty="0" smtClean="0"/>
              <a:t>.</a:t>
            </a:r>
            <a:endParaRPr lang="en-US" dirty="0"/>
          </a:p>
          <a:p>
            <a:r>
              <a:rPr lang="en-US" sz="1400" dirty="0" smtClean="0"/>
              <a:t>https</a:t>
            </a:r>
            <a:r>
              <a:rPr lang="en-US" sz="1400" dirty="0"/>
              <a:t>://mn.gov/guardian-ad-litem/employment-and-volunteering/becoming-a-volunteer.jsp</a:t>
            </a:r>
          </a:p>
        </p:txBody>
      </p:sp>
    </p:spTree>
    <p:extLst>
      <p:ext uri="{BB962C8B-B14F-4D97-AF65-F5344CB8AC3E}">
        <p14:creationId xmlns:p14="http://schemas.microsoft.com/office/powerpoint/2010/main" val="34842122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152400" y="495300"/>
            <a:ext cx="4572000" cy="4401205"/>
          </a:xfrm>
          <a:prstGeom prst="rect">
            <a:avLst/>
          </a:prstGeom>
        </p:spPr>
        <p:txBody>
          <a:bodyPr>
            <a:spAutoFit/>
          </a:bodyPr>
          <a:lstStyle/>
          <a:p>
            <a:r>
              <a:rPr lang="en-US" sz="2000" dirty="0">
                <a:solidFill>
                  <a:schemeClr val="bg1"/>
                </a:solidFill>
              </a:rPr>
              <a:t> </a:t>
            </a:r>
            <a:r>
              <a:rPr lang="en-US" sz="2000" b="1" baseline="30000" dirty="0">
                <a:solidFill>
                  <a:schemeClr val="bg1"/>
                </a:solidFill>
              </a:rPr>
              <a:t>6 </a:t>
            </a:r>
            <a:r>
              <a:rPr lang="en-US" sz="2000" dirty="0">
                <a:solidFill>
                  <a:schemeClr val="bg1"/>
                </a:solidFill>
              </a:rPr>
              <a:t>to the praise of his glorious grace, which he has freely given us in the One he loves. </a:t>
            </a:r>
            <a:r>
              <a:rPr lang="en-US" sz="2000" b="1" baseline="30000" dirty="0">
                <a:solidFill>
                  <a:schemeClr val="bg1"/>
                </a:solidFill>
              </a:rPr>
              <a:t>7 </a:t>
            </a:r>
            <a:r>
              <a:rPr lang="en-US" sz="2000" dirty="0">
                <a:solidFill>
                  <a:schemeClr val="bg1"/>
                </a:solidFill>
              </a:rPr>
              <a:t>In him we have redemption through his blood, the forgiveness of sins, in accordance with the riches of God’s grace </a:t>
            </a:r>
            <a:r>
              <a:rPr lang="en-US" sz="2000" b="1" baseline="30000" dirty="0">
                <a:solidFill>
                  <a:schemeClr val="bg1"/>
                </a:solidFill>
              </a:rPr>
              <a:t>8 </a:t>
            </a:r>
            <a:r>
              <a:rPr lang="en-US" sz="2000" dirty="0">
                <a:solidFill>
                  <a:schemeClr val="bg1"/>
                </a:solidFill>
              </a:rPr>
              <a:t>that he lavished on us. With all wisdom and understanding, </a:t>
            </a:r>
            <a:r>
              <a:rPr lang="en-US" sz="2000" b="1" baseline="30000" dirty="0">
                <a:solidFill>
                  <a:schemeClr val="bg1"/>
                </a:solidFill>
              </a:rPr>
              <a:t>9 </a:t>
            </a:r>
            <a:r>
              <a:rPr lang="en-US" sz="2000" dirty="0" smtClean="0">
                <a:solidFill>
                  <a:schemeClr val="bg1"/>
                </a:solidFill>
              </a:rPr>
              <a:t>he</a:t>
            </a:r>
            <a:r>
              <a:rPr lang="en-US" sz="2000" baseline="30000" dirty="0">
                <a:solidFill>
                  <a:schemeClr val="bg1"/>
                </a:solidFill>
              </a:rPr>
              <a:t> </a:t>
            </a:r>
            <a:r>
              <a:rPr lang="en-US" sz="2000" dirty="0" smtClean="0">
                <a:solidFill>
                  <a:schemeClr val="bg1"/>
                </a:solidFill>
              </a:rPr>
              <a:t>made </a:t>
            </a:r>
            <a:r>
              <a:rPr lang="en-US" sz="2000" dirty="0">
                <a:solidFill>
                  <a:schemeClr val="bg1"/>
                </a:solidFill>
              </a:rPr>
              <a:t>known to us the mystery of his will according to his good pleasure, which he purposed in Christ, </a:t>
            </a:r>
            <a:r>
              <a:rPr lang="en-US" sz="2000" b="1" baseline="30000" dirty="0">
                <a:solidFill>
                  <a:schemeClr val="bg1"/>
                </a:solidFill>
              </a:rPr>
              <a:t>10 </a:t>
            </a:r>
            <a:r>
              <a:rPr lang="en-US" sz="2000" dirty="0">
                <a:solidFill>
                  <a:schemeClr val="bg1"/>
                </a:solidFill>
              </a:rPr>
              <a:t>to be put into effect when the times reach their fulfillment—to bring unity to all things in heaven and on earth under Christ</a:t>
            </a:r>
            <a:r>
              <a:rPr lang="en-US" sz="2000" dirty="0" smtClean="0">
                <a:solidFill>
                  <a:schemeClr val="bg1"/>
                </a:solidFill>
              </a:rPr>
              <a:t>.</a:t>
            </a:r>
            <a:endParaRPr lang="en-US" sz="2000" dirty="0">
              <a:solidFill>
                <a:schemeClr val="bg1"/>
              </a:solidFill>
            </a:endParaRPr>
          </a:p>
        </p:txBody>
      </p:sp>
      <p:sp>
        <p:nvSpPr>
          <p:cNvPr id="5" name="Rectangle 4"/>
          <p:cNvSpPr/>
          <p:nvPr/>
        </p:nvSpPr>
        <p:spPr>
          <a:xfrm>
            <a:off x="4572000" y="571500"/>
            <a:ext cx="4572000" cy="4524315"/>
          </a:xfrm>
          <a:prstGeom prst="rect">
            <a:avLst/>
          </a:prstGeom>
        </p:spPr>
        <p:txBody>
          <a:bodyPr>
            <a:spAutoFit/>
          </a:bodyPr>
          <a:lstStyle/>
          <a:p>
            <a:r>
              <a:rPr lang="en-US" altLang="zh-CN" sz="2400" b="1" baseline="30000" dirty="0" smtClean="0">
                <a:solidFill>
                  <a:srgbClr val="FFFF00"/>
                </a:solidFill>
                <a:latin typeface="DFKai-SB" panose="03000509000000000000" pitchFamily="65" charset="-120"/>
                <a:ea typeface="DFKai-SB" panose="03000509000000000000" pitchFamily="65" charset="-120"/>
              </a:rPr>
              <a:t>6</a:t>
            </a:r>
            <a:r>
              <a:rPr lang="en-US" altLang="zh-CN" sz="2400" b="1" baseline="30000" dirty="0">
                <a:solidFill>
                  <a:srgbClr val="FFFF00"/>
                </a:solidFill>
                <a:latin typeface="DFKai-SB" panose="03000509000000000000" pitchFamily="65" charset="-120"/>
                <a:ea typeface="DFKai-SB" panose="03000509000000000000" pitchFamily="65" charset="-120"/>
              </a:rPr>
              <a:t> </a:t>
            </a:r>
            <a:r>
              <a:rPr lang="zh-CN" altLang="en-US" sz="2400" dirty="0">
                <a:solidFill>
                  <a:srgbClr val="FFFF00"/>
                </a:solidFill>
                <a:latin typeface="DFKai-SB" panose="03000509000000000000" pitchFamily="65" charset="-120"/>
                <a:ea typeface="DFKai-SB" panose="03000509000000000000" pitchFamily="65" charset="-120"/>
              </a:rPr>
              <a:t>使他荣耀的恩典得着称赞。这恩典是他在爱子里所赐给我们的。 </a:t>
            </a:r>
            <a:r>
              <a:rPr lang="en-US" altLang="zh-CN" sz="2400" b="1" baseline="30000" dirty="0">
                <a:solidFill>
                  <a:srgbClr val="FFFF00"/>
                </a:solidFill>
                <a:latin typeface="DFKai-SB" panose="03000509000000000000" pitchFamily="65" charset="-120"/>
                <a:ea typeface="DFKai-SB" panose="03000509000000000000" pitchFamily="65" charset="-120"/>
              </a:rPr>
              <a:t>7 </a:t>
            </a:r>
            <a:r>
              <a:rPr lang="zh-CN" altLang="en-US" sz="2400" dirty="0">
                <a:solidFill>
                  <a:srgbClr val="FFFF00"/>
                </a:solidFill>
                <a:latin typeface="DFKai-SB" panose="03000509000000000000" pitchFamily="65" charset="-120"/>
                <a:ea typeface="DFKai-SB" panose="03000509000000000000" pitchFamily="65" charset="-120"/>
              </a:rPr>
              <a:t>我们借这爱子的血得蒙救赎，过犯得以赦免，乃是照他丰富的恩典。 </a:t>
            </a:r>
            <a:r>
              <a:rPr lang="en-US" altLang="zh-CN" sz="2400" b="1" baseline="30000" dirty="0">
                <a:solidFill>
                  <a:srgbClr val="FFFF00"/>
                </a:solidFill>
                <a:latin typeface="DFKai-SB" panose="03000509000000000000" pitchFamily="65" charset="-120"/>
                <a:ea typeface="DFKai-SB" panose="03000509000000000000" pitchFamily="65" charset="-120"/>
              </a:rPr>
              <a:t>8 </a:t>
            </a:r>
            <a:r>
              <a:rPr lang="zh-CN" altLang="en-US" sz="2400" dirty="0">
                <a:solidFill>
                  <a:srgbClr val="FFFF00"/>
                </a:solidFill>
                <a:latin typeface="DFKai-SB" panose="03000509000000000000" pitchFamily="65" charset="-120"/>
                <a:ea typeface="DFKai-SB" panose="03000509000000000000" pitchFamily="65" charset="-120"/>
              </a:rPr>
              <a:t>这恩典是神用诸般智慧聪明，充充足足赏给我们的， </a:t>
            </a:r>
            <a:r>
              <a:rPr lang="en-US" altLang="zh-CN" sz="2400" b="1" baseline="30000" dirty="0">
                <a:solidFill>
                  <a:srgbClr val="FFFF00"/>
                </a:solidFill>
                <a:latin typeface="DFKai-SB" panose="03000509000000000000" pitchFamily="65" charset="-120"/>
                <a:ea typeface="DFKai-SB" panose="03000509000000000000" pitchFamily="65" charset="-120"/>
              </a:rPr>
              <a:t>9 </a:t>
            </a:r>
            <a:r>
              <a:rPr lang="zh-CN" altLang="en-US" sz="2400" dirty="0">
                <a:solidFill>
                  <a:srgbClr val="FFFF00"/>
                </a:solidFill>
                <a:latin typeface="DFKai-SB" panose="03000509000000000000" pitchFamily="65" charset="-120"/>
                <a:ea typeface="DFKai-SB" panose="03000509000000000000" pitchFamily="65" charset="-120"/>
              </a:rPr>
              <a:t>都是照他自己所预定的美意，叫我们知道他旨意的奥秘， </a:t>
            </a:r>
            <a:r>
              <a:rPr lang="en-US" altLang="zh-CN" sz="2400" b="1" baseline="30000" dirty="0">
                <a:solidFill>
                  <a:srgbClr val="FFFF00"/>
                </a:solidFill>
                <a:latin typeface="DFKai-SB" panose="03000509000000000000" pitchFamily="65" charset="-120"/>
                <a:ea typeface="DFKai-SB" panose="03000509000000000000" pitchFamily="65" charset="-120"/>
              </a:rPr>
              <a:t>10 </a:t>
            </a:r>
            <a:r>
              <a:rPr lang="zh-CN" altLang="en-US" sz="2400" dirty="0">
                <a:solidFill>
                  <a:srgbClr val="FFFF00"/>
                </a:solidFill>
                <a:latin typeface="DFKai-SB" panose="03000509000000000000" pitchFamily="65" charset="-120"/>
                <a:ea typeface="DFKai-SB" panose="03000509000000000000" pitchFamily="65" charset="-120"/>
              </a:rPr>
              <a:t>要照所安排的，在日期满足的时候，使天上、地上一切所有的，都在基督里面同归于一。 </a:t>
            </a:r>
            <a:endParaRPr lang="en-US" sz="2400" dirty="0">
              <a:solidFill>
                <a:srgbClr val="FFFF00"/>
              </a:solidFill>
              <a:latin typeface="DFKai-SB" panose="03000509000000000000" pitchFamily="65" charset="-120"/>
              <a:ea typeface="DFKai-SB" panose="03000509000000000000" pitchFamily="65" charset="-120"/>
            </a:endParaRPr>
          </a:p>
        </p:txBody>
      </p:sp>
    </p:spTree>
    <p:extLst>
      <p:ext uri="{BB962C8B-B14F-4D97-AF65-F5344CB8AC3E}">
        <p14:creationId xmlns:p14="http://schemas.microsoft.com/office/powerpoint/2010/main" val="27889296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152400" y="495300"/>
            <a:ext cx="4572000" cy="4401205"/>
          </a:xfrm>
          <a:prstGeom prst="rect">
            <a:avLst/>
          </a:prstGeom>
        </p:spPr>
        <p:txBody>
          <a:bodyPr>
            <a:spAutoFit/>
          </a:bodyPr>
          <a:lstStyle/>
          <a:p>
            <a:r>
              <a:rPr lang="en-US" sz="2800" b="1" baseline="30000" dirty="0" smtClean="0">
                <a:solidFill>
                  <a:srgbClr val="FFFF00"/>
                </a:solidFill>
              </a:rPr>
              <a:t>11</a:t>
            </a:r>
            <a:r>
              <a:rPr lang="en-US" sz="2800" b="1" baseline="30000" dirty="0">
                <a:solidFill>
                  <a:srgbClr val="FFFF00"/>
                </a:solidFill>
              </a:rPr>
              <a:t> </a:t>
            </a:r>
            <a:r>
              <a:rPr lang="en-US" sz="2800" dirty="0">
                <a:solidFill>
                  <a:srgbClr val="FFFF00"/>
                </a:solidFill>
              </a:rPr>
              <a:t>In him we were also chosen</a:t>
            </a:r>
            <a:r>
              <a:rPr lang="en-US" sz="2800" dirty="0" smtClean="0">
                <a:solidFill>
                  <a:srgbClr val="FFFF00"/>
                </a:solidFill>
              </a:rPr>
              <a:t>,</a:t>
            </a:r>
            <a:r>
              <a:rPr lang="en-US" sz="2800" dirty="0">
                <a:solidFill>
                  <a:srgbClr val="FFFF00"/>
                </a:solidFill>
              </a:rPr>
              <a:t> having been predestined according to the plan of him who works out everything in conformity with the </a:t>
            </a:r>
            <a:r>
              <a:rPr lang="en-US" sz="2800" dirty="0" smtClean="0">
                <a:solidFill>
                  <a:srgbClr val="FFFF00"/>
                </a:solidFill>
              </a:rPr>
              <a:t>purpose of </a:t>
            </a:r>
            <a:r>
              <a:rPr lang="en-US" sz="2800" dirty="0">
                <a:solidFill>
                  <a:srgbClr val="FFFF00"/>
                </a:solidFill>
              </a:rPr>
              <a:t>his will, </a:t>
            </a:r>
            <a:r>
              <a:rPr lang="en-US" sz="2800" b="1" baseline="30000" dirty="0">
                <a:solidFill>
                  <a:srgbClr val="FFFF00"/>
                </a:solidFill>
              </a:rPr>
              <a:t>12 </a:t>
            </a:r>
            <a:r>
              <a:rPr lang="en-US" sz="2800" dirty="0">
                <a:solidFill>
                  <a:srgbClr val="FFFF00"/>
                </a:solidFill>
              </a:rPr>
              <a:t>in order that we, who were the first to put our hope in Christ, might be for the praise of his glory. </a:t>
            </a:r>
          </a:p>
        </p:txBody>
      </p:sp>
      <p:sp>
        <p:nvSpPr>
          <p:cNvPr id="5" name="Rectangle 4"/>
          <p:cNvSpPr/>
          <p:nvPr/>
        </p:nvSpPr>
        <p:spPr>
          <a:xfrm>
            <a:off x="4572000" y="571500"/>
            <a:ext cx="4572000" cy="2677656"/>
          </a:xfrm>
          <a:prstGeom prst="rect">
            <a:avLst/>
          </a:prstGeom>
        </p:spPr>
        <p:txBody>
          <a:bodyPr>
            <a:spAutoFit/>
          </a:bodyPr>
          <a:lstStyle/>
          <a:p>
            <a:r>
              <a:rPr lang="en-US" altLang="zh-CN" sz="2800" b="1" baseline="30000" dirty="0" smtClean="0">
                <a:solidFill>
                  <a:schemeClr val="bg1"/>
                </a:solidFill>
                <a:latin typeface="DFKai-SB" panose="03000509000000000000" pitchFamily="65" charset="-120"/>
                <a:ea typeface="DFKai-SB" panose="03000509000000000000" pitchFamily="65" charset="-120"/>
              </a:rPr>
              <a:t>11</a:t>
            </a:r>
            <a:r>
              <a:rPr lang="en-US" altLang="zh-CN" sz="2800" b="1" baseline="30000" dirty="0">
                <a:solidFill>
                  <a:schemeClr val="bg1"/>
                </a:solidFill>
                <a:latin typeface="DFKai-SB" panose="03000509000000000000" pitchFamily="65" charset="-120"/>
                <a:ea typeface="DFKai-SB" panose="03000509000000000000" pitchFamily="65" charset="-120"/>
              </a:rPr>
              <a:t> </a:t>
            </a:r>
            <a:r>
              <a:rPr lang="zh-CN" altLang="en-US" sz="2800" dirty="0">
                <a:solidFill>
                  <a:schemeClr val="bg1"/>
                </a:solidFill>
                <a:latin typeface="DFKai-SB" panose="03000509000000000000" pitchFamily="65" charset="-120"/>
                <a:ea typeface="DFKai-SB" panose="03000509000000000000" pitchFamily="65" charset="-120"/>
              </a:rPr>
              <a:t>我们也在他里面</a:t>
            </a:r>
            <a:r>
              <a:rPr lang="zh-CN" altLang="en-US" sz="2800" dirty="0" smtClean="0">
                <a:solidFill>
                  <a:schemeClr val="bg1"/>
                </a:solidFill>
                <a:latin typeface="DFKai-SB" panose="03000509000000000000" pitchFamily="65" charset="-120"/>
                <a:ea typeface="DFKai-SB" panose="03000509000000000000" pitchFamily="65" charset="-120"/>
              </a:rPr>
              <a:t>得了</a:t>
            </a:r>
            <a:r>
              <a:rPr lang="zh-CN" altLang="en-US" sz="2800" dirty="0">
                <a:solidFill>
                  <a:schemeClr val="bg1"/>
                </a:solidFill>
                <a:latin typeface="DFKai-SB" panose="03000509000000000000" pitchFamily="65" charset="-120"/>
                <a:ea typeface="DFKai-SB" panose="03000509000000000000" pitchFamily="65" charset="-120"/>
              </a:rPr>
              <a:t>基业，这原是那位随己意行做万事的，照着他旨意所预定的， </a:t>
            </a:r>
            <a:r>
              <a:rPr lang="en-US" altLang="zh-CN" sz="2800" b="1" baseline="30000" dirty="0">
                <a:solidFill>
                  <a:schemeClr val="bg1"/>
                </a:solidFill>
                <a:latin typeface="DFKai-SB" panose="03000509000000000000" pitchFamily="65" charset="-120"/>
                <a:ea typeface="DFKai-SB" panose="03000509000000000000" pitchFamily="65" charset="-120"/>
              </a:rPr>
              <a:t>12 </a:t>
            </a:r>
            <a:r>
              <a:rPr lang="zh-CN" altLang="en-US" sz="2800" dirty="0">
                <a:solidFill>
                  <a:schemeClr val="bg1"/>
                </a:solidFill>
                <a:latin typeface="DFKai-SB" panose="03000509000000000000" pitchFamily="65" charset="-120"/>
                <a:ea typeface="DFKai-SB" panose="03000509000000000000" pitchFamily="65" charset="-120"/>
              </a:rPr>
              <a:t>叫他的荣耀从我们这首先在基督里有盼望的人，可以得着称赞。 </a:t>
            </a:r>
            <a:endParaRPr lang="en-US" sz="2800" dirty="0">
              <a:solidFill>
                <a:schemeClr val="bg1"/>
              </a:solidFill>
              <a:latin typeface="DFKai-SB" panose="03000509000000000000" pitchFamily="65" charset="-120"/>
              <a:ea typeface="DFKai-SB" panose="03000509000000000000" pitchFamily="65" charset="-120"/>
            </a:endParaRPr>
          </a:p>
        </p:txBody>
      </p:sp>
    </p:spTree>
    <p:extLst>
      <p:ext uri="{BB962C8B-B14F-4D97-AF65-F5344CB8AC3E}">
        <p14:creationId xmlns:p14="http://schemas.microsoft.com/office/powerpoint/2010/main" val="29941220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152400" y="495300"/>
            <a:ext cx="4572000" cy="5262979"/>
          </a:xfrm>
          <a:prstGeom prst="rect">
            <a:avLst/>
          </a:prstGeom>
        </p:spPr>
        <p:txBody>
          <a:bodyPr>
            <a:spAutoFit/>
          </a:bodyPr>
          <a:lstStyle/>
          <a:p>
            <a:r>
              <a:rPr lang="en-US" sz="2800" b="1" baseline="30000" dirty="0" smtClean="0">
                <a:solidFill>
                  <a:srgbClr val="FFFF00"/>
                </a:solidFill>
              </a:rPr>
              <a:t>13</a:t>
            </a:r>
            <a:r>
              <a:rPr lang="en-US" sz="2800" b="1" baseline="30000" dirty="0">
                <a:solidFill>
                  <a:srgbClr val="FFFF00"/>
                </a:solidFill>
              </a:rPr>
              <a:t> </a:t>
            </a:r>
            <a:r>
              <a:rPr lang="en-US" sz="2800" dirty="0">
                <a:solidFill>
                  <a:srgbClr val="FFFF00"/>
                </a:solidFill>
              </a:rPr>
              <a:t>And you also were included in Christ when you heard the message of truth, the gospel of your salvation. When you believed, you were marked in him with a seal, the promised Holy Spirit, </a:t>
            </a:r>
            <a:r>
              <a:rPr lang="en-US" sz="2800" b="1" baseline="30000" dirty="0">
                <a:solidFill>
                  <a:srgbClr val="FFFF00"/>
                </a:solidFill>
              </a:rPr>
              <a:t>14 </a:t>
            </a:r>
            <a:r>
              <a:rPr lang="en-US" sz="2800" dirty="0">
                <a:solidFill>
                  <a:srgbClr val="FFFF00"/>
                </a:solidFill>
              </a:rPr>
              <a:t>who is a deposit guaranteeing our </a:t>
            </a:r>
            <a:r>
              <a:rPr lang="en-US" sz="2800" dirty="0" err="1">
                <a:solidFill>
                  <a:srgbClr val="FFFF00"/>
                </a:solidFill>
              </a:rPr>
              <a:t>inheritanceuntil</a:t>
            </a:r>
            <a:r>
              <a:rPr lang="en-US" sz="2800" dirty="0">
                <a:solidFill>
                  <a:srgbClr val="FFFF00"/>
                </a:solidFill>
              </a:rPr>
              <a:t> the redemption of those who are God’s possession—to the praise of his glory.</a:t>
            </a:r>
          </a:p>
        </p:txBody>
      </p:sp>
      <p:sp>
        <p:nvSpPr>
          <p:cNvPr id="5" name="Rectangle 4"/>
          <p:cNvSpPr/>
          <p:nvPr/>
        </p:nvSpPr>
        <p:spPr>
          <a:xfrm>
            <a:off x="4572000" y="571500"/>
            <a:ext cx="4572000" cy="3108543"/>
          </a:xfrm>
          <a:prstGeom prst="rect">
            <a:avLst/>
          </a:prstGeom>
        </p:spPr>
        <p:txBody>
          <a:bodyPr>
            <a:spAutoFit/>
          </a:bodyPr>
          <a:lstStyle/>
          <a:p>
            <a:r>
              <a:rPr lang="zh-CN" altLang="en-US" sz="2800" dirty="0">
                <a:solidFill>
                  <a:schemeClr val="bg1"/>
                </a:solidFill>
                <a:latin typeface="DFKai-SB" panose="03000509000000000000" pitchFamily="65" charset="-120"/>
                <a:ea typeface="DFKai-SB" panose="03000509000000000000" pitchFamily="65" charset="-120"/>
              </a:rPr>
              <a:t> </a:t>
            </a:r>
            <a:r>
              <a:rPr lang="en-US" altLang="zh-CN" sz="2800" b="1" baseline="30000" dirty="0">
                <a:solidFill>
                  <a:schemeClr val="bg1"/>
                </a:solidFill>
                <a:latin typeface="DFKai-SB" panose="03000509000000000000" pitchFamily="65" charset="-120"/>
                <a:ea typeface="DFKai-SB" panose="03000509000000000000" pitchFamily="65" charset="-120"/>
              </a:rPr>
              <a:t>13 </a:t>
            </a:r>
            <a:r>
              <a:rPr lang="zh-CN" altLang="en-US" sz="2800" dirty="0">
                <a:solidFill>
                  <a:schemeClr val="bg1"/>
                </a:solidFill>
                <a:latin typeface="DFKai-SB" panose="03000509000000000000" pitchFamily="65" charset="-120"/>
                <a:ea typeface="DFKai-SB" panose="03000509000000000000" pitchFamily="65" charset="-120"/>
              </a:rPr>
              <a:t>你们既听见真理的道，就是那叫你们得救的福音，也信了基督，既然信他，就受了所应许的圣灵为印记。 </a:t>
            </a:r>
            <a:r>
              <a:rPr lang="en-US" altLang="zh-CN" sz="2800" b="1" baseline="30000" dirty="0">
                <a:solidFill>
                  <a:schemeClr val="bg1"/>
                </a:solidFill>
                <a:latin typeface="DFKai-SB" panose="03000509000000000000" pitchFamily="65" charset="-120"/>
                <a:ea typeface="DFKai-SB" panose="03000509000000000000" pitchFamily="65" charset="-120"/>
              </a:rPr>
              <a:t>14 </a:t>
            </a:r>
            <a:r>
              <a:rPr lang="zh-CN" altLang="en-US" sz="2800" dirty="0">
                <a:solidFill>
                  <a:schemeClr val="bg1"/>
                </a:solidFill>
                <a:latin typeface="DFKai-SB" panose="03000509000000000000" pitchFamily="65" charset="-120"/>
                <a:ea typeface="DFKai-SB" panose="03000509000000000000" pitchFamily="65" charset="-120"/>
              </a:rPr>
              <a:t>这圣灵是我们得基业的凭</a:t>
            </a:r>
            <a:r>
              <a:rPr lang="zh-CN" altLang="en-US" sz="2800" dirty="0" smtClean="0">
                <a:solidFill>
                  <a:schemeClr val="bg1"/>
                </a:solidFill>
                <a:latin typeface="DFKai-SB" panose="03000509000000000000" pitchFamily="65" charset="-120"/>
                <a:ea typeface="DFKai-SB" panose="03000509000000000000" pitchFamily="65" charset="-120"/>
              </a:rPr>
              <a:t>据，</a:t>
            </a:r>
            <a:r>
              <a:rPr lang="zh-CN" altLang="en-US" sz="2800" dirty="0">
                <a:solidFill>
                  <a:schemeClr val="bg1"/>
                </a:solidFill>
                <a:latin typeface="DFKai-SB" panose="03000509000000000000" pitchFamily="65" charset="-120"/>
                <a:ea typeface="DFKai-SB" panose="03000509000000000000" pitchFamily="65" charset="-120"/>
              </a:rPr>
              <a:t>直等到神之</a:t>
            </a:r>
            <a:r>
              <a:rPr lang="zh-CN" altLang="en-US" sz="2800" dirty="0" smtClean="0">
                <a:solidFill>
                  <a:schemeClr val="bg1"/>
                </a:solidFill>
                <a:latin typeface="DFKai-SB" panose="03000509000000000000" pitchFamily="65" charset="-120"/>
                <a:ea typeface="DFKai-SB" panose="03000509000000000000" pitchFamily="65" charset="-120"/>
              </a:rPr>
              <a:t>民</a:t>
            </a:r>
            <a:r>
              <a:rPr lang="en-US" altLang="zh-CN" sz="2800" baseline="30000" dirty="0">
                <a:solidFill>
                  <a:schemeClr val="bg1"/>
                </a:solidFill>
                <a:latin typeface="DFKai-SB" panose="03000509000000000000" pitchFamily="65" charset="-120"/>
                <a:ea typeface="DFKai-SB" panose="03000509000000000000" pitchFamily="65" charset="-120"/>
              </a:rPr>
              <a:t> </a:t>
            </a:r>
            <a:r>
              <a:rPr lang="zh-CN" altLang="en-US" sz="2800" dirty="0" smtClean="0">
                <a:solidFill>
                  <a:schemeClr val="bg1"/>
                </a:solidFill>
                <a:latin typeface="DFKai-SB" panose="03000509000000000000" pitchFamily="65" charset="-120"/>
                <a:ea typeface="DFKai-SB" panose="03000509000000000000" pitchFamily="65" charset="-120"/>
              </a:rPr>
              <a:t>被</a:t>
            </a:r>
            <a:r>
              <a:rPr lang="zh-CN" altLang="en-US" sz="2800" dirty="0">
                <a:solidFill>
                  <a:schemeClr val="bg1"/>
                </a:solidFill>
                <a:latin typeface="DFKai-SB" panose="03000509000000000000" pitchFamily="65" charset="-120"/>
                <a:ea typeface="DFKai-SB" panose="03000509000000000000" pitchFamily="65" charset="-120"/>
              </a:rPr>
              <a:t>赎，使他的荣耀得着称赞。</a:t>
            </a:r>
            <a:endParaRPr lang="en-US" sz="2800" dirty="0">
              <a:solidFill>
                <a:schemeClr val="bg1"/>
              </a:solidFill>
              <a:latin typeface="DFKai-SB" panose="03000509000000000000" pitchFamily="65" charset="-120"/>
              <a:ea typeface="DFKai-SB" panose="03000509000000000000" pitchFamily="65" charset="-120"/>
            </a:endParaRPr>
          </a:p>
        </p:txBody>
      </p:sp>
    </p:spTree>
    <p:extLst>
      <p:ext uri="{BB962C8B-B14F-4D97-AF65-F5344CB8AC3E}">
        <p14:creationId xmlns:p14="http://schemas.microsoft.com/office/powerpoint/2010/main" val="29392568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In the Family of God</a:t>
            </a:r>
            <a:endParaRPr lang="en-US" dirty="0"/>
          </a:p>
        </p:txBody>
      </p:sp>
      <p:sp>
        <p:nvSpPr>
          <p:cNvPr id="3" name="Subtitle 2"/>
          <p:cNvSpPr>
            <a:spLocks noGrp="1"/>
          </p:cNvSpPr>
          <p:nvPr>
            <p:ph type="subTitle" idx="1"/>
          </p:nvPr>
        </p:nvSpPr>
        <p:spPr/>
        <p:txBody>
          <a:bodyPr/>
          <a:lstStyle/>
          <a:p>
            <a:r>
              <a:rPr lang="en-US" dirty="0" err="1" smtClean="0"/>
              <a:t>Eph</a:t>
            </a:r>
            <a:r>
              <a:rPr lang="en-US" dirty="0" smtClean="0"/>
              <a:t> 1:3-14</a:t>
            </a:r>
          </a:p>
          <a:p>
            <a:r>
              <a:rPr lang="en-US" dirty="0" smtClean="0"/>
              <a:t>Psalm 68:5-6a</a:t>
            </a:r>
            <a:endParaRPr lang="en-US" dirty="0"/>
          </a:p>
        </p:txBody>
      </p:sp>
    </p:spTree>
    <p:extLst>
      <p:ext uri="{BB962C8B-B14F-4D97-AF65-F5344CB8AC3E}">
        <p14:creationId xmlns:p14="http://schemas.microsoft.com/office/powerpoint/2010/main" val="20470856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143000" y="952500"/>
            <a:ext cx="7848600" cy="3970318"/>
          </a:xfrm>
          <a:prstGeom prst="rect">
            <a:avLst/>
          </a:prstGeom>
        </p:spPr>
        <p:txBody>
          <a:bodyPr wrap="square">
            <a:spAutoFit/>
          </a:bodyPr>
          <a:lstStyle/>
          <a:p>
            <a:r>
              <a:rPr lang="en-US" sz="2800" b="1" baseline="30000" dirty="0"/>
              <a:t>8 </a:t>
            </a:r>
            <a:r>
              <a:rPr lang="en-US" sz="2800" dirty="0"/>
              <a:t>For it is by grace you have been saved, through faith—and this is not from yourselves, it is the gift of God— </a:t>
            </a:r>
            <a:r>
              <a:rPr lang="en-US" sz="2800" b="1" baseline="30000" dirty="0"/>
              <a:t>9 </a:t>
            </a:r>
            <a:r>
              <a:rPr lang="en-US" sz="2800" dirty="0"/>
              <a:t>not by works, so that no one can boast</a:t>
            </a:r>
            <a:r>
              <a:rPr lang="en-US" sz="2800" dirty="0" smtClean="0"/>
              <a:t>.</a:t>
            </a:r>
          </a:p>
          <a:p>
            <a:endParaRPr lang="en-US" sz="2800" dirty="0"/>
          </a:p>
          <a:p>
            <a:r>
              <a:rPr lang="en-US" altLang="zh-CN" sz="2800" b="1" baseline="30000" dirty="0">
                <a:latin typeface="DFKai-SB" panose="03000509000000000000" pitchFamily="65" charset="-120"/>
                <a:ea typeface="DFKai-SB" panose="03000509000000000000" pitchFamily="65" charset="-120"/>
              </a:rPr>
              <a:t>8 </a:t>
            </a:r>
            <a:r>
              <a:rPr lang="zh-CN" altLang="en-US" sz="2800" dirty="0">
                <a:latin typeface="DFKai-SB" panose="03000509000000000000" pitchFamily="65" charset="-120"/>
                <a:ea typeface="DFKai-SB" panose="03000509000000000000" pitchFamily="65" charset="-120"/>
              </a:rPr>
              <a:t>你们得救是本乎恩，也因着信。这并不是出于自己，乃是神所赐的；</a:t>
            </a:r>
            <a:r>
              <a:rPr lang="en-US" altLang="zh-CN" sz="2800" b="1" baseline="30000" dirty="0">
                <a:latin typeface="DFKai-SB" panose="03000509000000000000" pitchFamily="65" charset="-120"/>
                <a:ea typeface="DFKai-SB" panose="03000509000000000000" pitchFamily="65" charset="-120"/>
              </a:rPr>
              <a:t>9 </a:t>
            </a:r>
            <a:r>
              <a:rPr lang="zh-CN" altLang="en-US" sz="2800" dirty="0">
                <a:latin typeface="DFKai-SB" panose="03000509000000000000" pitchFamily="65" charset="-120"/>
                <a:ea typeface="DFKai-SB" panose="03000509000000000000" pitchFamily="65" charset="-120"/>
              </a:rPr>
              <a:t>也不是出于行为，免得有人自</a:t>
            </a:r>
            <a:r>
              <a:rPr lang="zh-CN" altLang="en-US" sz="2800" dirty="0" smtClean="0">
                <a:latin typeface="DFKai-SB" panose="03000509000000000000" pitchFamily="65" charset="-120"/>
                <a:ea typeface="DFKai-SB" panose="03000509000000000000" pitchFamily="65" charset="-120"/>
              </a:rPr>
              <a:t>夸</a:t>
            </a:r>
            <a:endParaRPr lang="en-US" altLang="zh-CN" sz="2800" dirty="0" smtClean="0">
              <a:latin typeface="DFKai-SB" panose="03000509000000000000" pitchFamily="65" charset="-120"/>
              <a:ea typeface="DFKai-SB" panose="03000509000000000000" pitchFamily="65" charset="-120"/>
            </a:endParaRPr>
          </a:p>
          <a:p>
            <a:endParaRPr lang="en-US" sz="2800" dirty="0"/>
          </a:p>
          <a:p>
            <a:r>
              <a:rPr lang="en-US" sz="2800" dirty="0" smtClean="0"/>
              <a:t>Ephesians 2:8-9</a:t>
            </a:r>
            <a:endParaRPr lang="en-US" sz="2800" dirty="0"/>
          </a:p>
        </p:txBody>
      </p:sp>
    </p:spTree>
    <p:extLst>
      <p:ext uri="{BB962C8B-B14F-4D97-AF65-F5344CB8AC3E}">
        <p14:creationId xmlns:p14="http://schemas.microsoft.com/office/powerpoint/2010/main" val="3210642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295400" y="266700"/>
            <a:ext cx="7239000" cy="4893647"/>
          </a:xfrm>
          <a:prstGeom prst="rect">
            <a:avLst/>
          </a:prstGeom>
        </p:spPr>
        <p:txBody>
          <a:bodyPr wrap="square">
            <a:spAutoFit/>
          </a:bodyPr>
          <a:lstStyle/>
          <a:p>
            <a:r>
              <a:rPr lang="en-US" sz="2400" b="1" baseline="30000" dirty="0"/>
              <a:t>4 </a:t>
            </a:r>
            <a:r>
              <a:rPr lang="en-US" sz="2400" dirty="0"/>
              <a:t>Sing to God, sing in praise of his name,</a:t>
            </a:r>
            <a:r>
              <a:rPr lang="en-US" sz="2400" dirty="0" smtClean="0"/>
              <a:t/>
            </a:r>
            <a:br>
              <a:rPr lang="en-US" sz="2400" dirty="0" smtClean="0"/>
            </a:br>
            <a:r>
              <a:rPr lang="en-US" sz="2400" dirty="0"/>
              <a:t>    extol him who rides on the </a:t>
            </a:r>
            <a:r>
              <a:rPr lang="en-US" sz="2400" dirty="0" smtClean="0"/>
              <a:t>clouds;</a:t>
            </a:r>
            <a:br>
              <a:rPr lang="en-US" sz="2400" dirty="0" smtClean="0"/>
            </a:br>
            <a:r>
              <a:rPr lang="en-US" sz="2400" dirty="0"/>
              <a:t>    rejoice before him—his name is the </a:t>
            </a:r>
            <a:r>
              <a:rPr lang="en-US" sz="2400" cap="small" dirty="0"/>
              <a:t>Lord</a:t>
            </a:r>
            <a:r>
              <a:rPr lang="en-US" sz="2400" dirty="0"/>
              <a:t>.</a:t>
            </a:r>
            <a:r>
              <a:rPr lang="en-US" sz="2400" dirty="0" smtClean="0"/>
              <a:t/>
            </a:r>
            <a:br>
              <a:rPr lang="en-US" sz="2400" dirty="0" smtClean="0"/>
            </a:br>
            <a:r>
              <a:rPr lang="en-US" sz="2400" b="1" baseline="30000" dirty="0"/>
              <a:t>5 </a:t>
            </a:r>
            <a:r>
              <a:rPr lang="en-US" sz="2400" dirty="0"/>
              <a:t>A father to the fatherless, a defender of widows,</a:t>
            </a:r>
            <a:r>
              <a:rPr lang="en-US" sz="2400" dirty="0" smtClean="0"/>
              <a:t/>
            </a:r>
            <a:br>
              <a:rPr lang="en-US" sz="2400" dirty="0" smtClean="0"/>
            </a:br>
            <a:r>
              <a:rPr lang="en-US" sz="2400" dirty="0"/>
              <a:t>    is God in his holy dwelling.</a:t>
            </a:r>
            <a:r>
              <a:rPr lang="en-US" sz="2400" dirty="0" smtClean="0"/>
              <a:t/>
            </a:r>
            <a:br>
              <a:rPr lang="en-US" sz="2400" dirty="0" smtClean="0"/>
            </a:br>
            <a:r>
              <a:rPr lang="en-US" sz="2400" b="1" baseline="30000" dirty="0"/>
              <a:t>6 </a:t>
            </a:r>
            <a:r>
              <a:rPr lang="en-US" sz="2400" dirty="0"/>
              <a:t>God sets the lonely in families</a:t>
            </a:r>
            <a:r>
              <a:rPr lang="en-US" sz="2400" dirty="0" smtClean="0"/>
              <a:t>,</a:t>
            </a:r>
          </a:p>
          <a:p>
            <a:endParaRPr lang="en-US" sz="2400" dirty="0">
              <a:latin typeface="DFKai-SB" panose="03000509000000000000" pitchFamily="65" charset="-120"/>
              <a:ea typeface="DFKai-SB" panose="03000509000000000000" pitchFamily="65" charset="-120"/>
            </a:endParaRPr>
          </a:p>
          <a:p>
            <a:r>
              <a:rPr lang="en-US" altLang="zh-CN" sz="2400" b="1" baseline="30000" dirty="0">
                <a:latin typeface="DFKai-SB" panose="03000509000000000000" pitchFamily="65" charset="-120"/>
                <a:ea typeface="DFKai-SB" panose="03000509000000000000" pitchFamily="65" charset="-120"/>
              </a:rPr>
              <a:t>4 </a:t>
            </a:r>
            <a:r>
              <a:rPr lang="zh-CN" altLang="en-US" sz="2400" dirty="0">
                <a:latin typeface="DFKai-SB" panose="03000509000000000000" pitchFamily="65" charset="-120"/>
                <a:ea typeface="DFKai-SB" panose="03000509000000000000" pitchFamily="65" charset="-120"/>
              </a:rPr>
              <a:t>你们当向神唱诗，歌颂他的名，为那坐车行过旷野的修平大路</a:t>
            </a:r>
            <a:r>
              <a:rPr lang="en-US" altLang="zh-CN" sz="2400" dirty="0">
                <a:latin typeface="DFKai-SB" panose="03000509000000000000" pitchFamily="65" charset="-120"/>
                <a:ea typeface="DFKai-SB" panose="03000509000000000000" pitchFamily="65" charset="-120"/>
              </a:rPr>
              <a:t>——</a:t>
            </a:r>
            <a:r>
              <a:rPr lang="zh-CN" altLang="en-US" sz="2400" dirty="0">
                <a:latin typeface="DFKai-SB" panose="03000509000000000000" pitchFamily="65" charset="-120"/>
                <a:ea typeface="DFKai-SB" panose="03000509000000000000" pitchFamily="65" charset="-120"/>
              </a:rPr>
              <a:t>他的名是耶和华，要在他面前欢乐！</a:t>
            </a:r>
            <a:r>
              <a:rPr lang="zh-CN" altLang="en-US" sz="2400" dirty="0" smtClean="0">
                <a:latin typeface="DFKai-SB" panose="03000509000000000000" pitchFamily="65" charset="-120"/>
                <a:ea typeface="DFKai-SB" panose="03000509000000000000" pitchFamily="65" charset="-120"/>
              </a:rPr>
              <a:t/>
            </a:r>
            <a:br>
              <a:rPr lang="zh-CN" altLang="en-US" sz="2400" dirty="0" smtClean="0">
                <a:latin typeface="DFKai-SB" panose="03000509000000000000" pitchFamily="65" charset="-120"/>
                <a:ea typeface="DFKai-SB" panose="03000509000000000000" pitchFamily="65" charset="-120"/>
              </a:rPr>
            </a:br>
            <a:r>
              <a:rPr lang="en-US" altLang="zh-CN" sz="2400" b="1" baseline="30000" dirty="0">
                <a:latin typeface="DFKai-SB" panose="03000509000000000000" pitchFamily="65" charset="-120"/>
                <a:ea typeface="DFKai-SB" panose="03000509000000000000" pitchFamily="65" charset="-120"/>
              </a:rPr>
              <a:t>5 </a:t>
            </a:r>
            <a:r>
              <a:rPr lang="zh-CN" altLang="en-US" sz="2400" dirty="0">
                <a:latin typeface="DFKai-SB" panose="03000509000000000000" pitchFamily="65" charset="-120"/>
                <a:ea typeface="DFKai-SB" panose="03000509000000000000" pitchFamily="65" charset="-120"/>
              </a:rPr>
              <a:t>神在他的圣所做孤儿的父，做寡妇的申冤者。</a:t>
            </a:r>
            <a:r>
              <a:rPr lang="zh-CN" altLang="en-US" sz="2400" dirty="0" smtClean="0">
                <a:latin typeface="DFKai-SB" panose="03000509000000000000" pitchFamily="65" charset="-120"/>
                <a:ea typeface="DFKai-SB" panose="03000509000000000000" pitchFamily="65" charset="-120"/>
              </a:rPr>
              <a:t/>
            </a:r>
            <a:br>
              <a:rPr lang="zh-CN" altLang="en-US" sz="2400" dirty="0" smtClean="0">
                <a:latin typeface="DFKai-SB" panose="03000509000000000000" pitchFamily="65" charset="-120"/>
                <a:ea typeface="DFKai-SB" panose="03000509000000000000" pitchFamily="65" charset="-120"/>
              </a:rPr>
            </a:br>
            <a:r>
              <a:rPr lang="en-US" altLang="zh-CN" sz="2400" b="1" baseline="30000" dirty="0">
                <a:latin typeface="DFKai-SB" panose="03000509000000000000" pitchFamily="65" charset="-120"/>
                <a:ea typeface="DFKai-SB" panose="03000509000000000000" pitchFamily="65" charset="-120"/>
              </a:rPr>
              <a:t>6 </a:t>
            </a:r>
            <a:r>
              <a:rPr lang="zh-CN" altLang="en-US" sz="2400" dirty="0">
                <a:latin typeface="DFKai-SB" panose="03000509000000000000" pitchFamily="65" charset="-120"/>
                <a:ea typeface="DFKai-SB" panose="03000509000000000000" pitchFamily="65" charset="-120"/>
              </a:rPr>
              <a:t>神叫孤独的有</a:t>
            </a:r>
            <a:r>
              <a:rPr lang="zh-CN" altLang="en-US" sz="2400" dirty="0" smtClean="0">
                <a:latin typeface="DFKai-SB" panose="03000509000000000000" pitchFamily="65" charset="-120"/>
                <a:ea typeface="DFKai-SB" panose="03000509000000000000" pitchFamily="65" charset="-120"/>
              </a:rPr>
              <a:t>家</a:t>
            </a:r>
            <a:endParaRPr lang="en-US" altLang="zh-CN" sz="2400" dirty="0" smtClean="0">
              <a:latin typeface="DFKai-SB" panose="03000509000000000000" pitchFamily="65" charset="-120"/>
              <a:ea typeface="DFKai-SB" panose="03000509000000000000" pitchFamily="65" charset="-120"/>
            </a:endParaRPr>
          </a:p>
          <a:p>
            <a:endParaRPr lang="en-US" sz="2400" dirty="0">
              <a:latin typeface="DFKai-SB" panose="03000509000000000000" pitchFamily="65" charset="-120"/>
              <a:ea typeface="DFKai-SB" panose="03000509000000000000" pitchFamily="65" charset="-120"/>
            </a:endParaRPr>
          </a:p>
          <a:p>
            <a:r>
              <a:rPr lang="en-US" sz="2400" dirty="0" smtClean="0">
                <a:latin typeface="+mj-lt"/>
                <a:ea typeface="DFKai-SB" panose="03000509000000000000" pitchFamily="65" charset="-120"/>
              </a:rPr>
              <a:t>Psalm 68:4-6a</a:t>
            </a:r>
            <a:endParaRPr lang="en-US" sz="2400" dirty="0">
              <a:latin typeface="+mj-lt"/>
              <a:ea typeface="DFKai-SB" panose="03000509000000000000" pitchFamily="65" charset="-120"/>
            </a:endParaRPr>
          </a:p>
        </p:txBody>
      </p:sp>
    </p:spTree>
    <p:extLst>
      <p:ext uri="{BB962C8B-B14F-4D97-AF65-F5344CB8AC3E}">
        <p14:creationId xmlns:p14="http://schemas.microsoft.com/office/powerpoint/2010/main" val="36893744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43000" y="342900"/>
            <a:ext cx="7696200" cy="4401205"/>
          </a:xfrm>
          <a:prstGeom prst="rect">
            <a:avLst/>
          </a:prstGeom>
        </p:spPr>
        <p:txBody>
          <a:bodyPr wrap="square">
            <a:spAutoFit/>
          </a:bodyPr>
          <a:lstStyle/>
          <a:p>
            <a:r>
              <a:rPr lang="en-US" sz="2800" b="1" baseline="30000" dirty="0"/>
              <a:t>27 </a:t>
            </a:r>
            <a:r>
              <a:rPr lang="en-US" sz="2800" dirty="0"/>
              <a:t>Religion that God our Father accepts as pure and faultless is this: to look after orphans and widows in their distress and to keep oneself from being polluted by the world</a:t>
            </a:r>
            <a:r>
              <a:rPr lang="en-US" sz="2800" dirty="0" smtClean="0"/>
              <a:t>.</a:t>
            </a:r>
          </a:p>
          <a:p>
            <a:endParaRPr lang="en-US" sz="2800" dirty="0" smtClean="0"/>
          </a:p>
          <a:p>
            <a:r>
              <a:rPr lang="en-US" altLang="zh-CN" sz="2800" b="1" baseline="30000" dirty="0">
                <a:latin typeface="DFKai-SB" panose="03000509000000000000" pitchFamily="65" charset="-120"/>
                <a:ea typeface="DFKai-SB" panose="03000509000000000000" pitchFamily="65" charset="-120"/>
              </a:rPr>
              <a:t>27 </a:t>
            </a:r>
            <a:r>
              <a:rPr lang="zh-CN" altLang="en-US" sz="2800" dirty="0">
                <a:latin typeface="DFKai-SB" panose="03000509000000000000" pitchFamily="65" charset="-120"/>
                <a:ea typeface="DFKai-SB" panose="03000509000000000000" pitchFamily="65" charset="-120"/>
              </a:rPr>
              <a:t>在神我们的父面前，那清洁没有玷污的虔诚就是看顾在患难中的孤儿寡妇，并且保守自己不沾染世</a:t>
            </a:r>
            <a:r>
              <a:rPr lang="zh-CN" altLang="en-US" sz="2800" dirty="0" smtClean="0">
                <a:latin typeface="DFKai-SB" panose="03000509000000000000" pitchFamily="65" charset="-120"/>
                <a:ea typeface="DFKai-SB" panose="03000509000000000000" pitchFamily="65" charset="-120"/>
              </a:rPr>
              <a:t>俗</a:t>
            </a:r>
            <a:endParaRPr lang="en-US" altLang="zh-CN" sz="2800" dirty="0" smtClean="0">
              <a:latin typeface="DFKai-SB" panose="03000509000000000000" pitchFamily="65" charset="-120"/>
              <a:ea typeface="DFKai-SB" panose="03000509000000000000" pitchFamily="65" charset="-120"/>
            </a:endParaRPr>
          </a:p>
          <a:p>
            <a:endParaRPr lang="en-US" sz="2800" dirty="0"/>
          </a:p>
          <a:p>
            <a:r>
              <a:rPr lang="en-US" sz="2800" dirty="0" smtClean="0"/>
              <a:t>James 1:27</a:t>
            </a:r>
            <a:endParaRPr lang="en-US" sz="2800" dirty="0"/>
          </a:p>
        </p:txBody>
      </p:sp>
    </p:spTree>
    <p:extLst>
      <p:ext uri="{BB962C8B-B14F-4D97-AF65-F5344CB8AC3E}">
        <p14:creationId xmlns:p14="http://schemas.microsoft.com/office/powerpoint/2010/main" val="11877048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43000" y="342900"/>
            <a:ext cx="7620000" cy="3539430"/>
          </a:xfrm>
          <a:prstGeom prst="rect">
            <a:avLst/>
          </a:prstGeom>
        </p:spPr>
        <p:txBody>
          <a:bodyPr wrap="square">
            <a:spAutoFit/>
          </a:bodyPr>
          <a:lstStyle/>
          <a:p>
            <a:r>
              <a:rPr lang="en-US" sz="2800" b="1" baseline="30000" dirty="0"/>
              <a:t>4 </a:t>
            </a:r>
            <a:r>
              <a:rPr lang="en-US" sz="2800" dirty="0"/>
              <a:t>Fathers</a:t>
            </a:r>
            <a:r>
              <a:rPr lang="en-US" sz="2800" dirty="0" smtClean="0"/>
              <a:t>,</a:t>
            </a:r>
            <a:r>
              <a:rPr lang="en-US" sz="2800" dirty="0"/>
              <a:t> do not exasperate your children; instead, bring them up in the training and instruction of the Lord</a:t>
            </a:r>
            <a:r>
              <a:rPr lang="en-US" sz="2800" dirty="0" smtClean="0"/>
              <a:t>.</a:t>
            </a:r>
          </a:p>
          <a:p>
            <a:endParaRPr lang="en-US" sz="2800" dirty="0"/>
          </a:p>
          <a:p>
            <a:r>
              <a:rPr lang="en-US" altLang="zh-CN" sz="2800" b="1" baseline="30000" dirty="0">
                <a:latin typeface="DFKai-SB" panose="03000509000000000000" pitchFamily="65" charset="-120"/>
                <a:ea typeface="DFKai-SB" panose="03000509000000000000" pitchFamily="65" charset="-120"/>
              </a:rPr>
              <a:t>4 </a:t>
            </a:r>
            <a:r>
              <a:rPr lang="zh-CN" altLang="en-US" sz="2800" dirty="0">
                <a:latin typeface="DFKai-SB" panose="03000509000000000000" pitchFamily="65" charset="-120"/>
                <a:ea typeface="DFKai-SB" panose="03000509000000000000" pitchFamily="65" charset="-120"/>
              </a:rPr>
              <a:t>你们做父亲的，不要惹儿女的气，只要照着主的教训和警戒养育他们</a:t>
            </a:r>
            <a:r>
              <a:rPr lang="zh-CN" altLang="en-US" sz="2800" dirty="0" smtClean="0">
                <a:latin typeface="DFKai-SB" panose="03000509000000000000" pitchFamily="65" charset="-120"/>
                <a:ea typeface="DFKai-SB" panose="03000509000000000000" pitchFamily="65" charset="-120"/>
              </a:rPr>
              <a:t>。</a:t>
            </a:r>
            <a:endParaRPr lang="en-US" altLang="zh-CN" sz="2800" dirty="0" smtClean="0">
              <a:latin typeface="DFKai-SB" panose="03000509000000000000" pitchFamily="65" charset="-120"/>
              <a:ea typeface="DFKai-SB" panose="03000509000000000000" pitchFamily="65" charset="-120"/>
            </a:endParaRPr>
          </a:p>
          <a:p>
            <a:endParaRPr lang="en-US" sz="2800" dirty="0"/>
          </a:p>
          <a:p>
            <a:r>
              <a:rPr lang="en-US" sz="2800" dirty="0" smtClean="0"/>
              <a:t>Ephesians 6:4</a:t>
            </a:r>
            <a:endParaRPr lang="en-US" sz="2800" dirty="0"/>
          </a:p>
        </p:txBody>
      </p:sp>
    </p:spTree>
    <p:extLst>
      <p:ext uri="{BB962C8B-B14F-4D97-AF65-F5344CB8AC3E}">
        <p14:creationId xmlns:p14="http://schemas.microsoft.com/office/powerpoint/2010/main" val="1617725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20</TotalTime>
  <Words>203</Words>
  <Application>Microsoft Office PowerPoint</Application>
  <PresentationFormat>On-screen Show (16:10)</PresentationFormat>
  <Paragraphs>42</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Solstice</vt:lpstr>
      <vt:lpstr>PowerPoint Presentation</vt:lpstr>
      <vt:lpstr>PowerPoint Presentation</vt:lpstr>
      <vt:lpstr>PowerPoint Presentation</vt:lpstr>
      <vt:lpstr>PowerPoint Presentation</vt:lpstr>
      <vt:lpstr>In the Family of God</vt:lpstr>
      <vt:lpstr>PowerPoint Presentation</vt:lpstr>
      <vt:lpstr>PowerPoint Presentation</vt:lpstr>
      <vt:lpstr>PowerPoint Presentation</vt:lpstr>
      <vt:lpstr>PowerPoint Presentation</vt:lpstr>
      <vt:lpstr>PowerPoint Presentation</vt:lpstr>
      <vt:lpstr>PowerPoint Presentation</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Simon Huang</dc:creator>
  <cp:lastModifiedBy>Simon Huang</cp:lastModifiedBy>
  <cp:revision>2</cp:revision>
  <dcterms:created xsi:type="dcterms:W3CDTF">2018-05-13T08:56:26Z</dcterms:created>
  <dcterms:modified xsi:type="dcterms:W3CDTF">2018-05-13T09:16:28Z</dcterms:modified>
</cp:coreProperties>
</file>