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90" r:id="rId3"/>
    <p:sldId id="289" r:id="rId4"/>
    <p:sldId id="285" r:id="rId5"/>
    <p:sldId id="277" r:id="rId6"/>
    <p:sldId id="291" r:id="rId7"/>
    <p:sldId id="292" r:id="rId8"/>
    <p:sldId id="295" r:id="rId9"/>
    <p:sldId id="296" r:id="rId10"/>
    <p:sldId id="29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4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Christian Worship – </a:t>
            </a:r>
            <a:br>
              <a:rPr lang="en-US" dirty="0" smtClean="0"/>
            </a:br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Acts 2:38-47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ros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3" y="556837"/>
            <a:ext cx="7213600" cy="547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3" y="5461000"/>
            <a:ext cx="4876800" cy="70788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900" dirty="0"/>
              <a:t>Look back to the cross:  Confession of sins </a:t>
            </a:r>
          </a:p>
          <a:p>
            <a:r>
              <a:rPr lang="en-US" sz="1900" dirty="0"/>
              <a:t>v23-25, 28-32</a:t>
            </a:r>
            <a:endParaRPr lang="en-US" sz="19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2" y="279400"/>
            <a:ext cx="3149601" cy="10002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900" dirty="0"/>
              <a:t>Look forward: proclaim  in Hope </a:t>
            </a:r>
          </a:p>
          <a:p>
            <a:r>
              <a:rPr lang="en-US" sz="1900" dirty="0"/>
              <a:t>v26</a:t>
            </a:r>
            <a:endParaRPr lang="en-US" sz="19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3" y="2028563"/>
            <a:ext cx="2844799" cy="70788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900" dirty="0"/>
              <a:t>Separate from unbelievers</a:t>
            </a:r>
          </a:p>
          <a:p>
            <a:r>
              <a:rPr lang="en-US" sz="1900" dirty="0"/>
              <a:t> v 19</a:t>
            </a:r>
            <a:endParaRPr lang="en-US" sz="19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2" y="1905000"/>
            <a:ext cx="2844799" cy="70788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900" dirty="0"/>
              <a:t>Unity with believers  17-22, 33-24</a:t>
            </a:r>
            <a:endParaRPr lang="en-US" sz="19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89603" y="1498600"/>
            <a:ext cx="0" cy="375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76801" y="2717800"/>
            <a:ext cx="254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4003" y="2802485"/>
            <a:ext cx="2743200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900" dirty="0"/>
              <a:t>Horizontal – with people</a:t>
            </a:r>
            <a:endParaRPr lang="en-US" sz="19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247643" y="3733880"/>
            <a:ext cx="2278287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900" dirty="0"/>
              <a:t>Vertical – with God</a:t>
            </a:r>
            <a:endParaRPr lang="en-US" sz="19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 rot="16200000">
            <a:off x="-1665862" y="2878357"/>
            <a:ext cx="5366110" cy="1627977"/>
          </a:xfrm>
        </p:spPr>
        <p:txBody>
          <a:bodyPr>
            <a:noAutofit/>
          </a:bodyPr>
          <a:lstStyle/>
          <a:p>
            <a:r>
              <a:rPr lang="en-US" b="1" dirty="0"/>
              <a:t>Vertical and Horizontal relationships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203201" y="310616"/>
            <a:ext cx="2704159" cy="61555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200" b="1" dirty="0"/>
              <a:t>1 </a:t>
            </a:r>
            <a:r>
              <a:rPr lang="en-US" sz="3200" b="1" dirty="0" err="1"/>
              <a:t>Cor</a:t>
            </a:r>
            <a:r>
              <a:rPr lang="en-US" sz="3200" b="1" dirty="0"/>
              <a:t> 11:17-34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4480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2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94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But Different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76421"/>
              </p:ext>
            </p:extLst>
          </p:nvPr>
        </p:nvGraphicFramePr>
        <p:xfrm>
          <a:off x="286008" y="158852"/>
          <a:ext cx="11376906" cy="661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2878"/>
                <a:gridCol w="8054028"/>
              </a:tblGrid>
              <a:tr h="187833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LEVITICUS</a:t>
                      </a:r>
                      <a:r>
                        <a:rPr lang="en-US" sz="1800" b="1" baseline="0" dirty="0" smtClean="0">
                          <a:effectLst/>
                        </a:rPr>
                        <a:t> 23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56672" marR="566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8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NAME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56672" marR="56672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SIGNIFICANCE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56672" marR="56672" marT="0" marB="0" anchor="ctr"/>
                </a:tc>
              </a:tr>
              <a:tr h="3756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Passover (Pesach)</a:t>
                      </a:r>
                      <a:endParaRPr lang="en-US" sz="2400" b="1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56672" marR="56672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Remembrance of God’s deliverance of Israel out of Egypt. Looks forward to the blood of Christ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56672" marR="56672" marT="0" marB="0" anchor="ctr"/>
                </a:tc>
              </a:tr>
              <a:tr h="4384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Feast of Unleavened </a:t>
                      </a:r>
                      <a:r>
                        <a:rPr lang="en-US" sz="2400" b="1" dirty="0" smtClean="0">
                          <a:effectLst/>
                        </a:rPr>
                        <a:t>Bread (Hag </a:t>
                      </a:r>
                      <a:r>
                        <a:rPr lang="en-US" sz="2400" b="1" dirty="0" err="1" smtClean="0">
                          <a:effectLst/>
                        </a:rPr>
                        <a:t>HaMatzot</a:t>
                      </a:r>
                      <a:r>
                        <a:rPr lang="en-US" sz="2400" b="1" dirty="0" smtClean="0">
                          <a:effectLst/>
                        </a:rPr>
                        <a:t>)</a:t>
                      </a:r>
                      <a:endParaRPr lang="en-US" sz="2400" b="1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56672" marR="56672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Remembrance God’s deliverance of Israel out of Egypt.  Looks forward to the sufferings and death of Christ. 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56672" marR="56672" marT="0" marB="0" anchor="ctr"/>
                </a:tc>
              </a:tr>
              <a:tr h="3756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Feast of First </a:t>
                      </a:r>
                      <a:r>
                        <a:rPr lang="en-US" sz="2400" b="1" dirty="0" smtClean="0">
                          <a:effectLst/>
                        </a:rPr>
                        <a:t>Fruits (</a:t>
                      </a:r>
                      <a:r>
                        <a:rPr lang="en-US" sz="2400" b="1" dirty="0" err="1" smtClean="0">
                          <a:effectLst/>
                        </a:rPr>
                        <a:t>Reishit</a:t>
                      </a:r>
                      <a:r>
                        <a:rPr lang="en-US" sz="2400" b="1" dirty="0" smtClean="0">
                          <a:effectLst/>
                        </a:rPr>
                        <a:t>)</a:t>
                      </a:r>
                      <a:endParaRPr lang="en-US" sz="2400" b="1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56672" marR="56672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Day of First fruits for the barley harvest. Looks forward to Jesus being the first fruit </a:t>
                      </a:r>
                      <a:r>
                        <a:rPr lang="en-US" sz="2000" dirty="0" smtClean="0">
                          <a:effectLst/>
                        </a:rPr>
                        <a:t>of </a:t>
                      </a:r>
                      <a:r>
                        <a:rPr lang="en-US" sz="2000" dirty="0">
                          <a:effectLst/>
                        </a:rPr>
                        <a:t>the resurrection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56672" marR="56672" marT="0" marB="0" anchor="ctr"/>
                </a:tc>
              </a:tr>
              <a:tr h="5634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Feast of Weeks, or Harvest </a:t>
                      </a:r>
                      <a:r>
                        <a:rPr lang="en-US" sz="2400" b="1" dirty="0" smtClean="0">
                          <a:effectLst/>
                        </a:rPr>
                        <a:t>or</a:t>
                      </a:r>
                      <a:r>
                        <a:rPr lang="en-US" sz="2400" b="1" baseline="0" dirty="0" smtClean="0">
                          <a:effectLst/>
                        </a:rPr>
                        <a:t> </a:t>
                      </a:r>
                      <a:r>
                        <a:rPr lang="en-US" sz="2400" b="1" dirty="0" smtClean="0">
                          <a:effectLst/>
                        </a:rPr>
                        <a:t>Pentecost (Shavuot)</a:t>
                      </a:r>
                      <a:endParaRPr lang="en-US" sz="2400" b="1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56672" marR="56672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Day of First fruits for the wheat harvest. And remembrance of </a:t>
                      </a:r>
                      <a:r>
                        <a:rPr lang="en-US" sz="2000" dirty="0" smtClean="0">
                          <a:effectLst/>
                        </a:rPr>
                        <a:t>the giving </a:t>
                      </a:r>
                      <a:r>
                        <a:rPr lang="en-US" sz="2000" dirty="0">
                          <a:effectLst/>
                        </a:rPr>
                        <a:t>of the Law. Looks forward to the coming of the Holy Spirit- a new law written on our hearts at Pentecost in Acts 2.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56672" marR="56672" marT="0" marB="0" anchor="ctr"/>
                </a:tc>
              </a:tr>
              <a:tr h="711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Feast of Trumpets (Rosh </a:t>
                      </a:r>
                      <a:r>
                        <a:rPr lang="en-US" sz="2400" b="1" dirty="0" err="1">
                          <a:effectLst/>
                        </a:rPr>
                        <a:t>HaShanah</a:t>
                      </a:r>
                      <a:r>
                        <a:rPr lang="en-US" sz="2400" b="1" dirty="0">
                          <a:effectLst/>
                        </a:rPr>
                        <a:t>)</a:t>
                      </a:r>
                      <a:endParaRPr lang="en-US" sz="2400" b="1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56672" marR="56672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Day of the blowing of the trumpets to signal the beginning of the civil new year. Signals a gathering of God’s people. Perhaps prophetic to the last trumpet to gather the people of God/Rapture. 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56672" marR="56672" marT="0" marB="0" anchor="ctr"/>
                </a:tc>
              </a:tr>
              <a:tr h="5308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Day of Atonement (Yom Kippur)</a:t>
                      </a:r>
                      <a:endParaRPr lang="en-US" sz="2400" b="1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56672" marR="56672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On this day the high priest makes atonement for the nation’s sin. Also a day of fasting. Looks forward to power of Jesus over </a:t>
                      </a:r>
                      <a:r>
                        <a:rPr lang="en-US" sz="2000" dirty="0" smtClean="0">
                          <a:effectLst/>
                        </a:rPr>
                        <a:t>sin.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56672" marR="56672" marT="0" marB="0" anchor="ctr"/>
                </a:tc>
              </a:tr>
              <a:tr h="711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Feast of Booths (</a:t>
                      </a:r>
                      <a:r>
                        <a:rPr lang="en-US" sz="2400" b="1" dirty="0" smtClean="0">
                          <a:effectLst/>
                        </a:rPr>
                        <a:t>tents)</a:t>
                      </a:r>
                      <a:r>
                        <a:rPr lang="en-US" sz="2400" b="1" baseline="0" dirty="0" smtClean="0">
                          <a:effectLst/>
                        </a:rPr>
                        <a:t> or</a:t>
                      </a:r>
                      <a:r>
                        <a:rPr lang="en-US" sz="2400" b="1" dirty="0" smtClean="0">
                          <a:effectLst/>
                        </a:rPr>
                        <a:t> </a:t>
                      </a:r>
                      <a:r>
                        <a:rPr lang="en-US" sz="2400" b="1" dirty="0">
                          <a:effectLst/>
                        </a:rPr>
                        <a:t>Tabernacles (Sukkot)</a:t>
                      </a:r>
                      <a:endParaRPr lang="en-US" sz="2400" b="1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56672" marR="56672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Remembrance of the forty years of wilderness wandering, </a:t>
                      </a:r>
                      <a:r>
                        <a:rPr lang="en-US" sz="2000" dirty="0" smtClean="0">
                          <a:effectLst/>
                        </a:rPr>
                        <a:t>also a </a:t>
                      </a:r>
                      <a:r>
                        <a:rPr lang="en-US" sz="2000" dirty="0">
                          <a:effectLst/>
                        </a:rPr>
                        <a:t>harvest festival. Looks forward to God’s </a:t>
                      </a:r>
                      <a:r>
                        <a:rPr lang="en-US" sz="2000" dirty="0" smtClean="0">
                          <a:effectLst/>
                        </a:rPr>
                        <a:t>protection,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presence</a:t>
                      </a:r>
                      <a:r>
                        <a:rPr lang="en-US" sz="2000" dirty="0">
                          <a:effectLst/>
                        </a:rPr>
                        <a:t>, and the crowning of Jesus as King (e.g. Palm Sunday). </a:t>
                      </a:r>
                      <a:r>
                        <a:rPr lang="en-US" sz="2000" dirty="0" smtClean="0">
                          <a:effectLst/>
                        </a:rPr>
                        <a:t>Ultimately it is God </a:t>
                      </a:r>
                      <a:r>
                        <a:rPr lang="en-US" sz="2000" dirty="0">
                          <a:effectLst/>
                        </a:rPr>
                        <a:t>dwelling with </a:t>
                      </a:r>
                      <a:r>
                        <a:rPr lang="en-US" sz="2000" dirty="0" smtClean="0">
                          <a:effectLst/>
                        </a:rPr>
                        <a:t>us in heaven. 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56672" marR="5667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5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of the Apostles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0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Fellowship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8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1434" y="733246"/>
            <a:ext cx="9678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/>
              <a:t>Love One Another</a:t>
            </a:r>
          </a:p>
          <a:p>
            <a:pPr lvl="0"/>
            <a:r>
              <a:rPr lang="en-US" sz="2800" b="1" i="1" dirty="0" smtClean="0"/>
              <a:t>John </a:t>
            </a:r>
            <a:r>
              <a:rPr lang="en-US" sz="2800" b="1" i="1" dirty="0"/>
              <a:t>13:34-35 – the mark of a true disciple. Also 1 John 3:23 </a:t>
            </a:r>
          </a:p>
          <a:p>
            <a:pPr lvl="0"/>
            <a:r>
              <a:rPr lang="en-US" sz="2800" b="1" i="1" dirty="0"/>
              <a:t>John 15:12-17 – the extant of love</a:t>
            </a:r>
          </a:p>
          <a:p>
            <a:pPr lvl="0"/>
            <a:r>
              <a:rPr lang="en-US" sz="2800" b="1" i="1" dirty="0"/>
              <a:t>Rom 12:10- with brotherly affection</a:t>
            </a:r>
          </a:p>
          <a:p>
            <a:pPr lvl="0"/>
            <a:r>
              <a:rPr lang="en-US" sz="2800" b="1" i="1" dirty="0"/>
              <a:t>Rom 13:8-19 – fulfills the law toward our neighbors</a:t>
            </a:r>
          </a:p>
          <a:p>
            <a:pPr lvl="0"/>
            <a:r>
              <a:rPr lang="en-US" sz="2800" b="1" i="1" dirty="0"/>
              <a:t>1 Peter 1:22-23 – because we are born again. We have God’s word in us </a:t>
            </a:r>
          </a:p>
          <a:p>
            <a:pPr lvl="0"/>
            <a:r>
              <a:rPr lang="en-US" sz="2800" b="1" i="1" dirty="0"/>
              <a:t>1 John 3:11-18 – love one another not in talk but with deeds</a:t>
            </a:r>
          </a:p>
          <a:p>
            <a:pPr lvl="0"/>
            <a:r>
              <a:rPr lang="en-US" sz="2800" b="1" i="1" dirty="0"/>
              <a:t>1 John 4:7-21 – because God is love</a:t>
            </a:r>
          </a:p>
        </p:txBody>
      </p:sp>
    </p:spTree>
    <p:extLst>
      <p:ext uri="{BB962C8B-B14F-4D97-AF65-F5344CB8AC3E}">
        <p14:creationId xmlns:p14="http://schemas.microsoft.com/office/powerpoint/2010/main" val="342217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9969" y="877359"/>
            <a:ext cx="95724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Greet one </a:t>
            </a:r>
            <a:r>
              <a:rPr lang="en-US" sz="2800" dirty="0" smtClean="0"/>
              <a:t>another</a:t>
            </a:r>
          </a:p>
          <a:p>
            <a:r>
              <a:rPr lang="en-US" sz="2800" dirty="0" smtClean="0"/>
              <a:t>be </a:t>
            </a:r>
            <a:r>
              <a:rPr lang="en-US" sz="2800" dirty="0"/>
              <a:t>hospitable to one another without </a:t>
            </a:r>
            <a:r>
              <a:rPr lang="en-US" sz="2800" dirty="0" smtClean="0"/>
              <a:t>grumbling</a:t>
            </a:r>
          </a:p>
          <a:p>
            <a:r>
              <a:rPr lang="en-US" sz="2800" dirty="0" smtClean="0"/>
              <a:t>encourage </a:t>
            </a:r>
            <a:r>
              <a:rPr lang="en-US" sz="2800" dirty="0"/>
              <a:t>one </a:t>
            </a:r>
            <a:r>
              <a:rPr lang="en-US" sz="2800" dirty="0" smtClean="0"/>
              <a:t>another</a:t>
            </a:r>
          </a:p>
          <a:p>
            <a:r>
              <a:rPr lang="en-US" sz="2800" dirty="0" smtClean="0"/>
              <a:t>live </a:t>
            </a:r>
            <a:r>
              <a:rPr lang="en-US" sz="2800" dirty="0"/>
              <a:t>in harmony with one </a:t>
            </a:r>
            <a:r>
              <a:rPr lang="en-US" sz="2800" dirty="0" smtClean="0"/>
              <a:t>another</a:t>
            </a:r>
          </a:p>
          <a:p>
            <a:r>
              <a:rPr lang="en-US" sz="2800" dirty="0" smtClean="0"/>
              <a:t>bear </a:t>
            </a:r>
            <a:r>
              <a:rPr lang="en-US" sz="2800" dirty="0"/>
              <a:t>with one another in </a:t>
            </a:r>
            <a:r>
              <a:rPr lang="en-US" sz="2800" dirty="0" smtClean="0"/>
              <a:t>humility</a:t>
            </a:r>
          </a:p>
          <a:p>
            <a:r>
              <a:rPr lang="en-US" sz="2800" dirty="0" smtClean="0"/>
              <a:t>forgive </a:t>
            </a:r>
            <a:r>
              <a:rPr lang="en-US" sz="2800" dirty="0"/>
              <a:t>one another, serve one </a:t>
            </a:r>
            <a:r>
              <a:rPr lang="en-US" sz="2800" dirty="0" smtClean="0"/>
              <a:t>another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ubmit </a:t>
            </a:r>
            <a:r>
              <a:rPr lang="en-US" sz="2800" dirty="0"/>
              <a:t>to one </a:t>
            </a:r>
            <a:r>
              <a:rPr lang="en-US" sz="2800" dirty="0" smtClean="0"/>
              <a:t>another</a:t>
            </a:r>
          </a:p>
          <a:p>
            <a:r>
              <a:rPr lang="en-US" sz="2800" dirty="0" smtClean="0"/>
              <a:t>teach </a:t>
            </a:r>
            <a:r>
              <a:rPr lang="en-US" sz="2800" dirty="0"/>
              <a:t>one </a:t>
            </a:r>
            <a:r>
              <a:rPr lang="en-US" sz="2800" dirty="0" smtClean="0"/>
              <a:t>another</a:t>
            </a:r>
          </a:p>
          <a:p>
            <a:r>
              <a:rPr lang="en-US" sz="2800" dirty="0" smtClean="0"/>
              <a:t>admonish </a:t>
            </a:r>
            <a:r>
              <a:rPr lang="en-US" sz="2800" dirty="0"/>
              <a:t>one </a:t>
            </a:r>
            <a:r>
              <a:rPr lang="en-US" sz="2800" dirty="0" smtClean="0"/>
              <a:t>another</a:t>
            </a:r>
          </a:p>
          <a:p>
            <a:r>
              <a:rPr lang="en-US" sz="2800" dirty="0" smtClean="0"/>
              <a:t>be </a:t>
            </a:r>
            <a:r>
              <a:rPr lang="en-US" sz="2800" dirty="0"/>
              <a:t>kind to one </a:t>
            </a:r>
            <a:r>
              <a:rPr lang="en-US" sz="2800" dirty="0" smtClean="0"/>
              <a:t>another</a:t>
            </a:r>
          </a:p>
          <a:p>
            <a:r>
              <a:rPr lang="en-US" sz="2800" dirty="0" smtClean="0"/>
              <a:t>bear </a:t>
            </a:r>
            <a:r>
              <a:rPr lang="en-US" sz="2800" dirty="0"/>
              <a:t>one another’s </a:t>
            </a:r>
            <a:r>
              <a:rPr lang="en-US" sz="2800" dirty="0" smtClean="0"/>
              <a:t>burdens</a:t>
            </a:r>
          </a:p>
          <a:p>
            <a:r>
              <a:rPr lang="en-US" sz="2800" dirty="0" smtClean="0"/>
              <a:t>do </a:t>
            </a:r>
            <a:r>
              <a:rPr lang="en-US" sz="2800" dirty="0"/>
              <a:t>good to </a:t>
            </a:r>
            <a:r>
              <a:rPr lang="en-US" sz="2800" dirty="0" smtClean="0"/>
              <a:t>on3 another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9349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674</TotalTime>
  <Words>455</Words>
  <Application>Microsoft Office PowerPoint</Application>
  <PresentationFormat>Custom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Celestial</vt:lpstr>
      <vt:lpstr>Christian Worship –  Part 1</vt:lpstr>
      <vt:lpstr>PowerPoint Presentation</vt:lpstr>
      <vt:lpstr>PowerPoint Presentation</vt:lpstr>
      <vt:lpstr>Same But Different</vt:lpstr>
      <vt:lpstr>PowerPoint Presentation</vt:lpstr>
      <vt:lpstr>Teaching of the Apostles</vt:lpstr>
      <vt:lpstr>Fellowship</vt:lpstr>
      <vt:lpstr>PowerPoint Presentation</vt:lpstr>
      <vt:lpstr>PowerPoint Presentation</vt:lpstr>
      <vt:lpstr>Vertical and Horizontal relationships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tiff_simon huang</dc:creator>
  <cp:lastModifiedBy>Simon Huang</cp:lastModifiedBy>
  <cp:revision>16</cp:revision>
  <dcterms:created xsi:type="dcterms:W3CDTF">2014-09-12T02:08:24Z</dcterms:created>
  <dcterms:modified xsi:type="dcterms:W3CDTF">2018-06-03T09:13:48Z</dcterms:modified>
</cp:coreProperties>
</file>