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783" r:id="rId2"/>
    <p:sldId id="991" r:id="rId3"/>
    <p:sldId id="948" r:id="rId4"/>
    <p:sldId id="992" r:id="rId5"/>
    <p:sldId id="993" r:id="rId6"/>
    <p:sldId id="650" r:id="rId7"/>
    <p:sldId id="994" r:id="rId8"/>
    <p:sldId id="995" r:id="rId9"/>
    <p:sldId id="1000" r:id="rId10"/>
    <p:sldId id="996" r:id="rId11"/>
    <p:sldId id="997" r:id="rId12"/>
    <p:sldId id="998" r:id="rId13"/>
    <p:sldId id="999" r:id="rId14"/>
    <p:sldId id="1002" r:id="rId15"/>
    <p:sldId id="1001" r:id="rId16"/>
    <p:sldId id="1003" r:id="rId17"/>
    <p:sldId id="1005" r:id="rId18"/>
    <p:sldId id="1006" r:id="rId19"/>
    <p:sldId id="1012" r:id="rId20"/>
    <p:sldId id="1008" r:id="rId21"/>
    <p:sldId id="1010" r:id="rId22"/>
    <p:sldId id="1009" r:id="rId23"/>
    <p:sldId id="1011" r:id="rId24"/>
  </p:sldIdLst>
  <p:sldSz cx="5761038" cy="3240088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C16"/>
    <a:srgbClr val="0C788E"/>
    <a:srgbClr val="006666"/>
    <a:srgbClr val="0099CC"/>
    <a:srgbClr val="E0C0A0"/>
    <a:srgbClr val="DDDDDD"/>
    <a:srgbClr val="361800"/>
    <a:srgbClr val="33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50" autoAdjust="0"/>
    <p:restoredTop sz="91039" autoAdjust="0"/>
  </p:normalViewPr>
  <p:slideViewPr>
    <p:cSldViewPr>
      <p:cViewPr>
        <p:scale>
          <a:sx n="130" d="100"/>
          <a:sy n="130" d="100"/>
        </p:scale>
        <p:origin x="-1248" y="-114"/>
      </p:cViewPr>
      <p:guideLst>
        <p:guide orient="horz" pos="1021"/>
        <p:guide pos="181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5016CE-C476-4FDA-A571-E8981C2B4074}" type="datetimeFigureOut">
              <a:rPr lang="en-US" smtClean="0"/>
              <a:pPr/>
              <a:t>6/16/2018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AC23B-4CA4-4E5B-BA78-A8C7B41E8D5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AC23B-4CA4-4E5B-BA78-A8C7B41E8D5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AC23B-4CA4-4E5B-BA78-A8C7B41E8D5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AC23B-4CA4-4E5B-BA78-A8C7B41E8D5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AC23B-4CA4-4E5B-BA78-A8C7B41E8D5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AC23B-4CA4-4E5B-BA78-A8C7B41E8D5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AC23B-4CA4-4E5B-BA78-A8C7B41E8D5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https://www.npr.org/sections/thetwo-way/2018/06/01/616092288/30-year-old-leaves-the-nest-after-parents-win-court-ordered-eviction</a:t>
            </a:r>
          </a:p>
          <a:p>
            <a:r>
              <a:rPr lang="en-US" dirty="0" smtClean="0"/>
              <a:t>https://www.npr.org/sections/thetwo-way/2018/05/23/613616315/judge-backs-n-y-parents-saying-their-30-year-old-son-must-move-out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AC23B-4CA4-4E5B-BA78-A8C7B41E8D5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800" y="1006475"/>
            <a:ext cx="4897438" cy="6953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600" y="1836738"/>
            <a:ext cx="4033838" cy="8270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BF1E56-B46C-4860-A8A2-43B3B7CFBA2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713" y="2268538"/>
            <a:ext cx="3457575" cy="2667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28713" y="288925"/>
            <a:ext cx="3457575" cy="19446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713" y="2535238"/>
            <a:ext cx="3457575" cy="381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97F9BB-E9B1-4C79-8563-9CF53484674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EA7C35-FDB0-42BD-B0AE-EFB7C47452C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78300" y="130175"/>
            <a:ext cx="1295400" cy="2763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7338" y="130175"/>
            <a:ext cx="3738562" cy="2763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74A236-BB74-4BE0-B024-1EB8579C827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8810B-06D7-4E30-B019-6880925171F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38" y="107876"/>
            <a:ext cx="5186362" cy="2786137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8810B-06D7-4E30-B019-6880925171F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082800"/>
            <a:ext cx="4895850" cy="64293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5613" y="1373188"/>
            <a:ext cx="4895850" cy="70961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B4A100-C7B2-41E1-B34F-D9091FD2A19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7338" y="755650"/>
            <a:ext cx="2516187" cy="213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55925" y="755650"/>
            <a:ext cx="2517775" cy="213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EA4511-492D-401A-93C5-E65CD8E5B5C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7338" y="725488"/>
            <a:ext cx="2546350" cy="301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7338" y="1027113"/>
            <a:ext cx="2546350" cy="18669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63" y="725488"/>
            <a:ext cx="2547937" cy="301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63" y="1027113"/>
            <a:ext cx="2547937" cy="18669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7E3D23-4B8D-4E5B-B46C-AD19BD2E7D5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8E840D-314E-4C39-B781-13A60CEAE67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726DD6-E10B-455A-8847-22580AC42F8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38" y="128588"/>
            <a:ext cx="1895475" cy="5492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2663" y="128588"/>
            <a:ext cx="3221037" cy="2765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7338" y="677863"/>
            <a:ext cx="1895475" cy="2216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7F610C-CED4-4CD7-B29B-E7D926BC0BC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7338" y="130175"/>
            <a:ext cx="5186362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1435" tIns="25718" rIns="51435" bIns="2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755650"/>
            <a:ext cx="5186362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87338" y="2951163"/>
            <a:ext cx="1344612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>
            <a:lvl1pPr defTabSz="514350">
              <a:defRPr sz="8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68500" y="2951163"/>
            <a:ext cx="1824038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>
            <a:lvl1pPr algn="ctr" defTabSz="514350">
              <a:defRPr sz="8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29088" y="2951163"/>
            <a:ext cx="1344612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>
            <a:lvl1pPr algn="r" defTabSz="514350">
              <a:defRPr sz="800"/>
            </a:lvl1pPr>
          </a:lstStyle>
          <a:p>
            <a:fld id="{E110A0D7-0ED2-4766-B2D7-93E8C0918B95}" type="slidenum">
              <a:rPr lang="es-ES"/>
              <a:pPr/>
              <a:t>‹#›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/>
  <p:hf hdr="0" ftr="0" dt="0"/>
  <p:txStyles>
    <p:titleStyle>
      <a:lvl1pPr algn="ctr" defTabSz="514350" rtl="0" fontAlgn="base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+mj-lt"/>
          <a:ea typeface="+mj-ea"/>
          <a:cs typeface="+mj-cs"/>
        </a:defRPr>
      </a:lvl1pPr>
      <a:lvl2pPr algn="ctr" defTabSz="514350" rtl="0" fontAlgn="base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charset="0"/>
          <a:cs typeface="Arial" charset="0"/>
        </a:defRPr>
      </a:lvl2pPr>
      <a:lvl3pPr algn="ctr" defTabSz="514350" rtl="0" fontAlgn="base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charset="0"/>
          <a:cs typeface="Arial" charset="0"/>
        </a:defRPr>
      </a:lvl3pPr>
      <a:lvl4pPr algn="ctr" defTabSz="514350" rtl="0" fontAlgn="base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charset="0"/>
          <a:cs typeface="Arial" charset="0"/>
        </a:defRPr>
      </a:lvl4pPr>
      <a:lvl5pPr algn="ctr" defTabSz="514350" rtl="0" fontAlgn="base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charset="0"/>
          <a:cs typeface="Arial" charset="0"/>
        </a:defRPr>
      </a:lvl5pPr>
      <a:lvl6pPr marL="457200" algn="ctr" defTabSz="514350" rtl="0" fontAlgn="base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charset="0"/>
          <a:cs typeface="Arial" charset="0"/>
        </a:defRPr>
      </a:lvl6pPr>
      <a:lvl7pPr marL="914400" algn="ctr" defTabSz="514350" rtl="0" fontAlgn="base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charset="0"/>
          <a:cs typeface="Arial" charset="0"/>
        </a:defRPr>
      </a:lvl7pPr>
      <a:lvl8pPr marL="1371600" algn="ctr" defTabSz="514350" rtl="0" fontAlgn="base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charset="0"/>
          <a:cs typeface="Arial" charset="0"/>
        </a:defRPr>
      </a:lvl8pPr>
      <a:lvl9pPr marL="1828800" algn="ctr" defTabSz="514350" rtl="0" fontAlgn="base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193675" indent="-193675" algn="l" defTabSz="514350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17513" indent="-160338" algn="l" defTabSz="514350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642938" indent="-128588" algn="l" defTabSz="514350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cs typeface="+mn-cs"/>
        </a:defRPr>
      </a:lvl3pPr>
      <a:lvl4pPr marL="900113" indent="-128588" algn="l" defTabSz="514350" rtl="0" fontAlgn="base">
        <a:spcBef>
          <a:spcPct val="20000"/>
        </a:spcBef>
        <a:spcAft>
          <a:spcPct val="0"/>
        </a:spcAft>
        <a:buChar char="–"/>
        <a:defRPr sz="1100">
          <a:solidFill>
            <a:schemeClr val="tx1"/>
          </a:solidFill>
          <a:latin typeface="+mn-lt"/>
          <a:cs typeface="+mn-cs"/>
        </a:defRPr>
      </a:lvl4pPr>
      <a:lvl5pPr marL="1157288" indent="-128588" algn="l" defTabSz="514350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cs typeface="+mn-cs"/>
        </a:defRPr>
      </a:lvl5pPr>
      <a:lvl6pPr marL="1614488" indent="-128588" algn="l" defTabSz="514350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cs typeface="+mn-cs"/>
        </a:defRPr>
      </a:lvl6pPr>
      <a:lvl7pPr marL="2071688" indent="-128588" algn="l" defTabSz="514350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cs typeface="+mn-cs"/>
        </a:defRPr>
      </a:lvl7pPr>
      <a:lvl8pPr marL="2528888" indent="-128588" algn="l" defTabSz="514350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cs typeface="+mn-cs"/>
        </a:defRPr>
      </a:lvl8pPr>
      <a:lvl9pPr marL="2986088" indent="-128588" algn="l" defTabSz="514350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87338" y="72182"/>
            <a:ext cx="5186362" cy="539750"/>
          </a:xfrm>
        </p:spPr>
        <p:txBody>
          <a:bodyPr/>
          <a:lstStyle/>
          <a:p>
            <a:r>
              <a:rPr lang="zh-TW" altLang="en-US" sz="2400" dirty="0" smtClean="0">
                <a:solidFill>
                  <a:schemeClr val="tx1"/>
                </a:solidFill>
                <a:latin typeface="HanWang WeiBeiMedium-Gb5" pitchFamily="2" charset="-120"/>
                <a:ea typeface="HanWang WeiBeiMedium-Gb5" pitchFamily="2" charset="-120"/>
              </a:rPr>
              <a:t>馬太福音 </a:t>
            </a:r>
            <a:r>
              <a:rPr lang="en-US" altLang="zh-TW" sz="2400" dirty="0" smtClean="0">
                <a:solidFill>
                  <a:schemeClr val="tx1"/>
                </a:solidFill>
                <a:latin typeface="+mn-ea"/>
                <a:ea typeface="+mn-ea"/>
              </a:rPr>
              <a:t>Matthew </a:t>
            </a:r>
            <a:r>
              <a:rPr lang="en-US" sz="2400" dirty="0" smtClean="0">
                <a:solidFill>
                  <a:schemeClr val="tx1"/>
                </a:solidFill>
              </a:rPr>
              <a:t>21:33-46</a:t>
            </a:r>
            <a:endParaRPr lang="en-US" altLang="zh-CN" sz="2400" dirty="0" smtClean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4215" y="467916"/>
            <a:ext cx="2376264" cy="2138363"/>
          </a:xfrm>
        </p:spPr>
        <p:txBody>
          <a:bodyPr/>
          <a:lstStyle/>
          <a:p>
            <a:pPr marL="0" indent="0">
              <a:buNone/>
            </a:pPr>
            <a:r>
              <a:rPr lang="en-US" altLang="zh-TW" baseline="30000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33</a:t>
            </a:r>
            <a:r>
              <a:rPr lang="zh-TW" altLang="en-US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 「你們再聽一個比喻：有個家主栽了一個葡萄園，周圍圈上籬笆，裏面挖了一個壓酒池，蓋了一座樓，租給園戶，就往外國去了。</a:t>
            </a:r>
            <a:r>
              <a:rPr lang="en-US" altLang="zh-TW" baseline="30000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34</a:t>
            </a:r>
            <a:r>
              <a:rPr lang="zh-TW" altLang="en-US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 收果子的時候近了，就打發僕人到園戶那裏去收果子。</a:t>
            </a:r>
            <a:endParaRPr lang="zh-TW" altLang="en-US" dirty="0">
              <a:latin typeface="HanWang WeiBeiMedium-Gb5" pitchFamily="2" charset="-120"/>
              <a:ea typeface="HanWang WeiBeiMedium-Gb5" pitchFamily="2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1</a:t>
            </a:fld>
            <a:endParaRPr lang="es-ES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 bwMode="auto">
          <a:xfrm>
            <a:off x="2592487" y="467916"/>
            <a:ext cx="3168551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r>
              <a:rPr lang="en-US" sz="1800" baseline="30000" dirty="0" smtClean="0">
                <a:latin typeface="Arial Narrow" pitchFamily="34" charset="0"/>
              </a:rPr>
              <a:t>33</a:t>
            </a:r>
            <a:r>
              <a:rPr lang="en-US" sz="1800" dirty="0" smtClean="0">
                <a:latin typeface="Arial Narrow" pitchFamily="34" charset="0"/>
              </a:rPr>
              <a:t> “Listen to another parable: There was a landowner who planted a vineyard. He put a wall around it, dug a winepress in it and built a watchtower. Then he rented the vineyard to some farmers and moved to another place. </a:t>
            </a:r>
            <a:r>
              <a:rPr lang="en-US" sz="1800" baseline="30000" dirty="0" smtClean="0">
                <a:latin typeface="Arial Narrow" pitchFamily="34" charset="0"/>
              </a:rPr>
              <a:t>34</a:t>
            </a:r>
            <a:r>
              <a:rPr lang="en-US" sz="1800" dirty="0" smtClean="0">
                <a:latin typeface="Arial Narrow" pitchFamily="34" charset="0"/>
              </a:rPr>
              <a:t> When the harvest time approached, he sent his servants to the tenants to collect his fruit. </a:t>
            </a:r>
            <a:endParaRPr lang="en-US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1. </a:t>
            </a:r>
            <a:r>
              <a:rPr lang="zh-TW" altLang="en-US" dirty="0" smtClean="0">
                <a:solidFill>
                  <a:schemeClr val="tx1"/>
                </a:solidFill>
                <a:latin typeface="HanWang WeiBeiMedium-Gb5" pitchFamily="2" charset="-120"/>
                <a:ea typeface="HanWang WeiBeiMedium-Gb5" pitchFamily="2" charset="-120"/>
              </a:rPr>
              <a:t>租客以為自己是主人</a:t>
            </a:r>
            <a:r>
              <a:rPr lang="zh-TW" altLang="en-US" dirty="0" smtClean="0">
                <a:solidFill>
                  <a:schemeClr val="tx1"/>
                </a:solidFill>
              </a:rPr>
              <a:t> </a:t>
            </a:r>
            <a:r>
              <a:rPr lang="en-US" altLang="zh-TW" dirty="0" smtClean="0">
                <a:solidFill>
                  <a:schemeClr val="tx1"/>
                </a:solidFill>
              </a:rPr>
              <a:t>(33-35)</a:t>
            </a:r>
            <a:br>
              <a:rPr lang="en-US" altLang="zh-TW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Tenant Treats Himself as an Owner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11</a:t>
            </a:fld>
            <a:endParaRPr lang="es-ES"/>
          </a:p>
        </p:txBody>
      </p:sp>
      <p:pic>
        <p:nvPicPr>
          <p:cNvPr id="5" name="Picture 4" descr="IMG_31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207" y="179884"/>
            <a:ext cx="1776459" cy="2664296"/>
          </a:xfrm>
          <a:prstGeom prst="rect">
            <a:avLst/>
          </a:prstGeom>
        </p:spPr>
      </p:pic>
      <p:pic>
        <p:nvPicPr>
          <p:cNvPr id="6" name="Picture 5" descr="IMG_31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44415" y="179884"/>
            <a:ext cx="1728192" cy="2592288"/>
          </a:xfrm>
          <a:prstGeom prst="rect">
            <a:avLst/>
          </a:prstGeom>
        </p:spPr>
      </p:pic>
      <p:pic>
        <p:nvPicPr>
          <p:cNvPr id="7" name="Picture 6" descr="IMG_3130.jpg"/>
          <p:cNvPicPr>
            <a:picLocks noChangeAspect="1"/>
          </p:cNvPicPr>
          <p:nvPr/>
        </p:nvPicPr>
        <p:blipFill>
          <a:blip r:embed="rId4" cstate="print"/>
          <a:srcRect l="7230" r="25288"/>
          <a:stretch>
            <a:fillRect/>
          </a:stretch>
        </p:blipFill>
        <p:spPr>
          <a:xfrm>
            <a:off x="3744615" y="492088"/>
            <a:ext cx="2016423" cy="199205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26DD6-E10B-455A-8847-22580AC42F8F}" type="slidenum">
              <a:rPr lang="es-ES" smtClean="0"/>
              <a:pPr/>
              <a:t>12</a:t>
            </a:fld>
            <a:endParaRPr lang="es-ES"/>
          </a:p>
        </p:txBody>
      </p:sp>
      <p:pic>
        <p:nvPicPr>
          <p:cNvPr id="3" name="Picture 2" descr="IMG_20180613_1027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0460" y="0"/>
            <a:ext cx="4320117" cy="324008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38" y="107876"/>
            <a:ext cx="2593181" cy="2786137"/>
          </a:xfrm>
        </p:spPr>
        <p:txBody>
          <a:bodyPr/>
          <a:lstStyle/>
          <a:p>
            <a:r>
              <a:rPr lang="en-US" altLang="zh-TW" dirty="0" smtClean="0"/>
              <a:t>Deuteronomy 6:7</a:t>
            </a:r>
            <a:r>
              <a:rPr lang="zh-TW" altLang="en-US" dirty="0" smtClean="0"/>
              <a:t> 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也要殷勤教訓你的兒女。無論你坐在家裏，行在路上，躺下，起來，都要談論。 </a:t>
            </a:r>
          </a:p>
          <a:p>
            <a:r>
              <a:rPr lang="en-US" baseline="30000" dirty="0" smtClean="0">
                <a:latin typeface="Arial Narrow" pitchFamily="34" charset="0"/>
              </a:rPr>
              <a:t>7</a:t>
            </a:r>
            <a:r>
              <a:rPr lang="en-US" dirty="0" smtClean="0">
                <a:latin typeface="Arial Narrow" pitchFamily="34" charset="0"/>
              </a:rPr>
              <a:t> Impress them on your children. Talk about them when you sit at home and when you walk along the road, when you lie down and when you get up. 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26DD6-E10B-455A-8847-22580AC42F8F}" type="slidenum">
              <a:rPr lang="es-ES" smtClean="0"/>
              <a:pPr/>
              <a:t>13</a:t>
            </a:fld>
            <a:endParaRPr lang="es-E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024535" y="107876"/>
            <a:ext cx="2593181" cy="278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z="1800" dirty="0" smtClean="0"/>
              <a:t>Ephesians 6:4</a:t>
            </a:r>
            <a:r>
              <a:rPr lang="zh-TW" altLang="en-US" sz="1800" dirty="0" smtClean="0"/>
              <a:t> </a:t>
            </a:r>
            <a:r>
              <a:rPr lang="en-US" altLang="zh-TW" sz="1800" dirty="0" smtClean="0"/>
              <a:t> </a:t>
            </a:r>
          </a:p>
          <a:p>
            <a:r>
              <a:rPr lang="en-US" altLang="zh-TW" sz="1800" baseline="30000" dirty="0" smtClean="0">
                <a:latin typeface="HanWang WeiBeiMedium-Gb5" pitchFamily="2" charset="-120"/>
                <a:ea typeface="HanWang WeiBeiMedium-Gb5" pitchFamily="2" charset="-120"/>
              </a:rPr>
              <a:t>4</a:t>
            </a:r>
            <a:r>
              <a:rPr lang="zh-TW" altLang="en-US" sz="1800" dirty="0" smtClean="0">
                <a:latin typeface="HanWang WeiBeiMedium-Gb5" pitchFamily="2" charset="-120"/>
                <a:ea typeface="HanWang WeiBeiMedium-Gb5" pitchFamily="2" charset="-120"/>
              </a:rPr>
              <a:t> 你們作父親的</a:t>
            </a:r>
            <a:r>
              <a:rPr lang="en-US" altLang="zh-TW" sz="1800" dirty="0" smtClean="0">
                <a:latin typeface="HanWang WeiBeiMedium-Gb5" pitchFamily="2" charset="-120"/>
                <a:ea typeface="HanWang WeiBeiMedium-Gb5" pitchFamily="2" charset="-120"/>
              </a:rPr>
              <a:t>…</a:t>
            </a:r>
            <a:r>
              <a:rPr lang="zh-TW" altLang="en-US" sz="1800" dirty="0" smtClean="0">
                <a:latin typeface="HanWang WeiBeiMedium-Gb5" pitchFamily="2" charset="-120"/>
                <a:ea typeface="HanWang WeiBeiMedium-Gb5" pitchFamily="2" charset="-120"/>
              </a:rPr>
              <a:t>只要照著主的教訓和警戒養育他們。 </a:t>
            </a:r>
            <a:endParaRPr lang="en-US" altLang="zh-TW" sz="1800" dirty="0" smtClean="0">
              <a:latin typeface="HanWang WeiBeiMedium-Gb5" pitchFamily="2" charset="-120"/>
              <a:ea typeface="HanWang WeiBeiMedium-Gb5" pitchFamily="2" charset="-120"/>
            </a:endParaRPr>
          </a:p>
          <a:p>
            <a:endParaRPr lang="zh-TW" altLang="en-US" sz="1800" dirty="0" smtClean="0">
              <a:latin typeface="HanWang WeiBeiMedium-Gb5" pitchFamily="2" charset="-120"/>
              <a:ea typeface="HanWang WeiBeiMedium-Gb5" pitchFamily="2" charset="-120"/>
            </a:endParaRPr>
          </a:p>
          <a:p>
            <a:r>
              <a:rPr lang="en-US" sz="1800" baseline="30000" dirty="0" smtClean="0"/>
              <a:t>4</a:t>
            </a:r>
            <a:r>
              <a:rPr lang="en-US" sz="1800" dirty="0" smtClean="0"/>
              <a:t> Fathers…bring them up in the training and instruction of the Lord. </a:t>
            </a:r>
          </a:p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Matthew 21:34–36</a:t>
            </a:r>
            <a:r>
              <a:rPr lang="zh-TW" altLang="en-US" dirty="0" smtClean="0"/>
              <a:t> </a:t>
            </a: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34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收果子的時候近了，就打發僕人到園戶那裏去收果子。</a:t>
            </a: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35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園戶拿住僕人，打了一個，殺了一個，用石頭打死一個。</a:t>
            </a: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36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主人又打發別的僕人去，比先前更多；園戶還是照樣待他們。 </a:t>
            </a:r>
          </a:p>
          <a:p>
            <a:r>
              <a:rPr lang="en-US" baseline="30000" dirty="0" smtClean="0"/>
              <a:t>34</a:t>
            </a:r>
            <a:r>
              <a:rPr lang="en-US" dirty="0" smtClean="0"/>
              <a:t> When the harvest time approached, he sent his servants to the tenants to collect his fruit. </a:t>
            </a:r>
            <a:r>
              <a:rPr lang="en-US" baseline="30000" dirty="0" smtClean="0"/>
              <a:t>35</a:t>
            </a:r>
            <a:r>
              <a:rPr lang="en-US" dirty="0" smtClean="0"/>
              <a:t> “The tenants seized his servants; they beat one, killed another, and stoned a third. </a:t>
            </a:r>
            <a:r>
              <a:rPr lang="en-US" baseline="30000" dirty="0" smtClean="0"/>
              <a:t>36</a:t>
            </a:r>
            <a:r>
              <a:rPr lang="en-US" dirty="0" smtClean="0"/>
              <a:t> Then he sent other servants to them, more than the first time, and the tenants treated them the same way.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26DD6-E10B-455A-8847-22580AC42F8F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Matthew 21:37–39 </a:t>
            </a: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37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後來打發他的兒子到他們那裏去，意思說：</a:t>
            </a:r>
            <a:r>
              <a:rPr lang="en-US" altLang="zh-TW" dirty="0" smtClean="0">
                <a:latin typeface="HanWang WeiBeiMedium-Gb5" pitchFamily="2" charset="-120"/>
                <a:ea typeface="HanWang WeiBeiMedium-Gb5" pitchFamily="2" charset="-120"/>
              </a:rPr>
              <a:t>『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他們必尊敬我的兒子。</a:t>
            </a:r>
            <a:r>
              <a:rPr lang="en-US" altLang="zh-TW" dirty="0" smtClean="0">
                <a:latin typeface="HanWang WeiBeiMedium-Gb5" pitchFamily="2" charset="-120"/>
                <a:ea typeface="HanWang WeiBeiMedium-Gb5" pitchFamily="2" charset="-120"/>
              </a:rPr>
              <a:t>』</a:t>
            </a: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38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不料，園戶看見他兒子，就彼此說：</a:t>
            </a:r>
            <a:r>
              <a:rPr lang="en-US" altLang="zh-TW" dirty="0" smtClean="0">
                <a:latin typeface="HanWang WeiBeiMedium-Gb5" pitchFamily="2" charset="-120"/>
                <a:ea typeface="HanWang WeiBeiMedium-Gb5" pitchFamily="2" charset="-120"/>
              </a:rPr>
              <a:t>『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這是承受產業的。來吧，我們殺他，佔他的產業！</a:t>
            </a:r>
            <a:r>
              <a:rPr lang="en-US" altLang="zh-TW" dirty="0" smtClean="0">
                <a:latin typeface="HanWang WeiBeiMedium-Gb5" pitchFamily="2" charset="-120"/>
                <a:ea typeface="HanWang WeiBeiMedium-Gb5" pitchFamily="2" charset="-120"/>
              </a:rPr>
              <a:t>』</a:t>
            </a: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39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他們就拿住他，推出葡萄園外，殺了。 </a:t>
            </a:r>
          </a:p>
          <a:p>
            <a:r>
              <a:rPr lang="en-US" baseline="30000" dirty="0" smtClean="0"/>
              <a:t>37</a:t>
            </a:r>
            <a:r>
              <a:rPr lang="en-US" dirty="0" smtClean="0"/>
              <a:t> Last of all, he sent his son to them. ‘They will respect my son,’ he said. </a:t>
            </a:r>
            <a:r>
              <a:rPr lang="en-US" baseline="30000" dirty="0" smtClean="0"/>
              <a:t>38</a:t>
            </a:r>
            <a:r>
              <a:rPr lang="en-US" dirty="0" smtClean="0"/>
              <a:t> “But when the tenants saw the son, they said to each other, ‘This is the heir. Come, let’s kill him and take his inheritance.’ </a:t>
            </a:r>
            <a:r>
              <a:rPr lang="en-US" baseline="30000" dirty="0" smtClean="0"/>
              <a:t>39</a:t>
            </a:r>
            <a:r>
              <a:rPr lang="en-US" dirty="0" smtClean="0"/>
              <a:t> So they took him and threw him out of the vineyard and killed him. </a:t>
            </a:r>
          </a:p>
          <a:p>
            <a:endParaRPr lang="en-US" dirty="0" smtClean="0"/>
          </a:p>
          <a:p>
            <a:endParaRPr lang="zh-TW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15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tx1"/>
                </a:solidFill>
                <a:latin typeface="HanWang WeiBeiMedium-Gb5" pitchFamily="2" charset="-120"/>
                <a:ea typeface="HanWang WeiBeiMedium-Gb5" pitchFamily="2" charset="-120"/>
              </a:rPr>
              <a:t>2. </a:t>
            </a:r>
            <a:r>
              <a:rPr lang="zh-TW" altLang="en-US" dirty="0" smtClean="0">
                <a:solidFill>
                  <a:schemeClr val="tx1"/>
                </a:solidFill>
                <a:latin typeface="HanWang WeiBeiMedium-Gb5" pitchFamily="2" charset="-120"/>
                <a:ea typeface="HanWang WeiBeiMedium-Gb5" pitchFamily="2" charset="-120"/>
              </a:rPr>
              <a:t>罪人以</a:t>
            </a:r>
            <a:r>
              <a:rPr lang="zh-TW" altLang="en-US" dirty="0" smtClean="0">
                <a:solidFill>
                  <a:schemeClr val="tx1"/>
                </a:solidFill>
                <a:latin typeface="HanWang WeiBeiMedium-Gb5" pitchFamily="2" charset="-120"/>
                <a:ea typeface="HanWang WeiBeiMedium-Gb5" pitchFamily="2" charset="-120"/>
              </a:rPr>
              <a:t>為可以逍遙法外 </a:t>
            </a:r>
            <a:r>
              <a:rPr lang="en-US" altLang="zh-TW" dirty="0" smtClean="0">
                <a:solidFill>
                  <a:schemeClr val="tx1"/>
                </a:solidFill>
                <a:latin typeface="HanWang WeiBeiMedium-Gb5" pitchFamily="2" charset="-120"/>
                <a:ea typeface="HanWang WeiBeiMedium-Gb5" pitchFamily="2" charset="-120"/>
                <a:cs typeface="+mn-cs"/>
              </a:rPr>
              <a:t>(36-38)</a:t>
            </a:r>
            <a:r>
              <a:rPr lang="zh-TW" altLang="en-US" dirty="0" smtClean="0">
                <a:solidFill>
                  <a:schemeClr val="tx1"/>
                </a:solidFill>
                <a:latin typeface="HanWang WeiBeiMedium-Gb5" pitchFamily="2" charset="-120"/>
                <a:ea typeface="HanWang WeiBeiMedium-Gb5" pitchFamily="2" charset="-120"/>
                <a:cs typeface="+mn-cs"/>
              </a:rPr>
              <a:t> </a:t>
            </a:r>
            <a:r>
              <a:rPr lang="en-US" altLang="zh-TW" smtClean="0">
                <a:solidFill>
                  <a:schemeClr val="tx1"/>
                </a:solidFill>
              </a:rPr>
              <a:t/>
            </a:r>
            <a:br>
              <a:rPr lang="en-US" altLang="zh-TW" smtClean="0">
                <a:solidFill>
                  <a:schemeClr val="tx1"/>
                </a:solidFill>
              </a:rPr>
            </a:br>
            <a:r>
              <a:rPr lang="en-US" sz="1800" smtClean="0">
                <a:solidFill>
                  <a:schemeClr val="tx1"/>
                </a:solidFill>
              </a:rPr>
              <a:t>Sinner </a:t>
            </a:r>
            <a:r>
              <a:rPr lang="en-US" sz="1800" dirty="0" smtClean="0">
                <a:solidFill>
                  <a:schemeClr val="tx1"/>
                </a:solidFill>
              </a:rPr>
              <a:t>Thinks He Can Escape from Judgment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altLang="zh-TW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16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Matthew 21:40–41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40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園主來的時候要怎樣處治這些園戶呢？」</a:t>
            </a: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41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他們說：「要下毒手除滅那些惡人，將葡萄園另租給那按著時候交果子的園戶。」 </a:t>
            </a:r>
          </a:p>
          <a:p>
            <a:r>
              <a:rPr lang="en-US" baseline="30000" dirty="0" smtClean="0"/>
              <a:t>40</a:t>
            </a:r>
            <a:r>
              <a:rPr lang="en-US" dirty="0" smtClean="0"/>
              <a:t> “Therefore, when the owner of the vineyard comes, what will he do to those tenants?” </a:t>
            </a:r>
            <a:r>
              <a:rPr lang="en-US" baseline="30000" dirty="0" smtClean="0"/>
              <a:t>41</a:t>
            </a:r>
            <a:r>
              <a:rPr lang="en-US" dirty="0" smtClean="0"/>
              <a:t> “He will bring those wretches to a wretched end,” they replied, “and he will rent the vineyard to other tenants, who will give him his share of the crop at harvest time.” 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17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Matthew 21:42–43</a:t>
            </a:r>
            <a:r>
              <a:rPr lang="zh-TW" altLang="en-US" dirty="0" smtClean="0"/>
              <a:t> </a:t>
            </a: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42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耶穌說：「經上寫著： 匠人所棄的石頭 已作了房角的頭塊石頭。 這是主所做的， 在我們眼中看為希奇。 這經你們沒有念過嗎？</a:t>
            </a: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43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所以我告訴你們，上帝的國必從你們奪去，賜給那能結果子的百姓。 </a:t>
            </a:r>
          </a:p>
          <a:p>
            <a:r>
              <a:rPr lang="en-US" baseline="30000" dirty="0" smtClean="0">
                <a:latin typeface="Arial Narrow" pitchFamily="34" charset="0"/>
              </a:rPr>
              <a:t>42</a:t>
            </a:r>
            <a:r>
              <a:rPr lang="en-US" dirty="0" smtClean="0">
                <a:latin typeface="Arial Narrow" pitchFamily="34" charset="0"/>
              </a:rPr>
              <a:t> Jesus said to them, “Have you never read in the Scriptures: “ ‘The stone the builders rejected has become the cornerstone; the Lord has done this, and it is marvelous in our eyes’? </a:t>
            </a:r>
            <a:r>
              <a:rPr lang="en-US" baseline="30000" dirty="0" smtClean="0">
                <a:latin typeface="Arial Narrow" pitchFamily="34" charset="0"/>
              </a:rPr>
              <a:t>43</a:t>
            </a:r>
            <a:r>
              <a:rPr lang="en-US" dirty="0" smtClean="0">
                <a:latin typeface="Arial Narrow" pitchFamily="34" charset="0"/>
              </a:rPr>
              <a:t> “Therefore I tell you that the kingdom of God will be taken away from you and given to a people who will produce its fruit. </a:t>
            </a:r>
          </a:p>
          <a:p>
            <a:endParaRPr lang="en-US" dirty="0">
              <a:latin typeface="Arial Narrow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18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Matthew 21:44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44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誰掉在這石頭上，必要跌碎；這石頭掉在誰的身上，就要把誰砸得稀爛。」 </a:t>
            </a:r>
          </a:p>
          <a:p>
            <a:r>
              <a:rPr lang="en-US" baseline="30000" dirty="0" smtClean="0"/>
              <a:t>44</a:t>
            </a:r>
            <a:r>
              <a:rPr lang="en-US" dirty="0" smtClean="0"/>
              <a:t> Anyone who falls on this stone will be broken to pieces; anyone on whom it falls will be crushed.” 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19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2207" y="35868"/>
            <a:ext cx="2448272" cy="2570411"/>
          </a:xfrm>
        </p:spPr>
        <p:txBody>
          <a:bodyPr/>
          <a:lstStyle/>
          <a:p>
            <a:pPr marL="0" indent="0">
              <a:buNone/>
            </a:pPr>
            <a:r>
              <a:rPr lang="en-US" altLang="zh-TW" baseline="30000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35</a:t>
            </a:r>
            <a:r>
              <a:rPr lang="zh-TW" altLang="en-US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 園戶拿住僕人，打了一個，殺了一個，用石頭打死一個。</a:t>
            </a:r>
            <a:r>
              <a:rPr lang="en-US" altLang="zh-TW" baseline="30000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36</a:t>
            </a:r>
            <a:r>
              <a:rPr lang="zh-TW" altLang="en-US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 主人又打發別的僕人去，比先前更多；園戶還是照樣待他們。</a:t>
            </a:r>
            <a:r>
              <a:rPr lang="en-US" altLang="zh-TW" baseline="30000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37</a:t>
            </a:r>
            <a:r>
              <a:rPr lang="zh-TW" altLang="en-US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 後來打發他的兒子到他們那裏去，意思說：</a:t>
            </a:r>
            <a:r>
              <a:rPr lang="en-US" altLang="zh-TW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『</a:t>
            </a:r>
            <a:r>
              <a:rPr lang="zh-TW" altLang="en-US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他們必尊敬我的兒子。</a:t>
            </a:r>
            <a:r>
              <a:rPr lang="en-US" altLang="zh-TW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』</a:t>
            </a:r>
            <a:r>
              <a:rPr lang="en-US" altLang="zh-TW" baseline="30000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38</a:t>
            </a:r>
            <a:r>
              <a:rPr lang="zh-TW" altLang="en-US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 不料，園戶看見他兒子，就彼此說：</a:t>
            </a:r>
            <a:endParaRPr lang="zh-TW" altLang="en-US" dirty="0">
              <a:latin typeface="HanWang WeiBeiMedium-Gb5" pitchFamily="2" charset="-120"/>
              <a:ea typeface="HanWang WeiBeiMedium-Gb5" pitchFamily="2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2</a:t>
            </a:fld>
            <a:endParaRPr lang="es-ES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 bwMode="auto">
          <a:xfrm>
            <a:off x="2592487" y="35868"/>
            <a:ext cx="3168551" cy="2498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r>
              <a:rPr lang="en-US" sz="1800" baseline="30000" dirty="0" smtClean="0">
                <a:latin typeface="Arial Narrow" pitchFamily="34" charset="0"/>
              </a:rPr>
              <a:t>35</a:t>
            </a:r>
            <a:r>
              <a:rPr lang="en-US" sz="1800" dirty="0" smtClean="0">
                <a:latin typeface="Arial Narrow" pitchFamily="34" charset="0"/>
              </a:rPr>
              <a:t> “The tenants seized his servants; they beat one, killed another, and stoned a third. </a:t>
            </a:r>
            <a:r>
              <a:rPr lang="en-US" sz="1800" baseline="30000" dirty="0" smtClean="0">
                <a:latin typeface="Arial Narrow" pitchFamily="34" charset="0"/>
              </a:rPr>
              <a:t>36</a:t>
            </a:r>
            <a:r>
              <a:rPr lang="en-US" sz="1800" dirty="0" smtClean="0">
                <a:latin typeface="Arial Narrow" pitchFamily="34" charset="0"/>
              </a:rPr>
              <a:t> Then he sent other servants to them, more than the first time, and the tenants treated them the same way. </a:t>
            </a:r>
            <a:r>
              <a:rPr lang="en-US" sz="1800" baseline="30000" dirty="0" smtClean="0">
                <a:latin typeface="Arial Narrow" pitchFamily="34" charset="0"/>
              </a:rPr>
              <a:t>37</a:t>
            </a:r>
            <a:r>
              <a:rPr lang="en-US" sz="1800" dirty="0" smtClean="0">
                <a:latin typeface="Arial Narrow" pitchFamily="34" charset="0"/>
              </a:rPr>
              <a:t> Last of all, he sent his son to them. ‘They will respect my son,’ he said. </a:t>
            </a:r>
            <a:r>
              <a:rPr lang="en-US" sz="1800" baseline="30000" dirty="0" smtClean="0">
                <a:latin typeface="Arial Narrow" pitchFamily="34" charset="0"/>
              </a:rPr>
              <a:t>38</a:t>
            </a:r>
            <a:r>
              <a:rPr lang="en-US" sz="1800" dirty="0" smtClean="0">
                <a:latin typeface="Arial Narrow" pitchFamily="34" charset="0"/>
              </a:rPr>
              <a:t> “But when the tenants saw the son, they said to each other, </a:t>
            </a:r>
            <a:endParaRPr lang="en-US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3. </a:t>
            </a:r>
            <a:r>
              <a:rPr lang="zh-TW" altLang="en-US" dirty="0" smtClean="0">
                <a:solidFill>
                  <a:schemeClr val="tx1"/>
                </a:solidFill>
                <a:latin typeface="HanWang WeiBeiMedium-Gb5" pitchFamily="2" charset="-120"/>
                <a:ea typeface="HanWang WeiBeiMedium-Gb5" pitchFamily="2" charset="-120"/>
              </a:rPr>
              <a:t>人當結什麼果子呢？</a:t>
            </a:r>
            <a:r>
              <a:rPr lang="en-US" altLang="zh-TW" dirty="0" smtClean="0">
                <a:solidFill>
                  <a:schemeClr val="tx1"/>
                </a:solidFill>
              </a:rPr>
              <a:t/>
            </a:r>
            <a:br>
              <a:rPr lang="en-US" altLang="zh-TW" dirty="0" smtClean="0">
                <a:solidFill>
                  <a:schemeClr val="tx1"/>
                </a:solidFill>
              </a:rPr>
            </a:br>
            <a:r>
              <a:rPr lang="en-US" altLang="zh-TW" dirty="0" smtClean="0">
                <a:solidFill>
                  <a:schemeClr val="tx1"/>
                </a:solidFill>
              </a:rPr>
              <a:t>What Fruit Should I Bear?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20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26DD6-E10B-455A-8847-22580AC42F8F}" type="slidenum">
              <a:rPr lang="es-ES" smtClean="0"/>
              <a:pPr/>
              <a:t>21</a:t>
            </a:fld>
            <a:endParaRPr lang="es-ES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44215" y="114692"/>
          <a:ext cx="5544616" cy="30175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936104"/>
                <a:gridCol w="4608512"/>
              </a:tblGrid>
              <a:tr h="619558">
                <a:tc>
                  <a:txBody>
                    <a:bodyPr/>
                    <a:lstStyle/>
                    <a:p>
                      <a:pPr algn="ctr"/>
                      <a:r>
                        <a:rPr lang="zh-HK" altLang="en-US" b="0" dirty="0" smtClean="0">
                          <a:latin typeface="HanWang WeiBeiMedium-Gb5" pitchFamily="2" charset="-120"/>
                          <a:ea typeface="HanWang WeiBeiMedium-Gb5" pitchFamily="2" charset="-120"/>
                        </a:rPr>
                        <a:t>星期日</a:t>
                      </a:r>
                      <a:endParaRPr lang="en-US" altLang="zh-HK" b="0" dirty="0" smtClean="0">
                        <a:latin typeface="HanWang WeiBeiMedium-Gb5" pitchFamily="2" charset="-120"/>
                        <a:ea typeface="HanWang WeiBeiMedium-Gb5" pitchFamily="2" charset="-120"/>
                      </a:endParaRPr>
                    </a:p>
                    <a:p>
                      <a:pPr algn="ctr"/>
                      <a:r>
                        <a:rPr lang="en-US" altLang="zh-HK" b="0" dirty="0" smtClean="0"/>
                        <a:t>Sun</a:t>
                      </a:r>
                      <a:endParaRPr lang="en-US" b="0" dirty="0">
                        <a:latin typeface="+mn-lt"/>
                        <a:ea typeface="HanWang WeiBeiMedium-Gb5" pitchFamily="2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HK" altLang="en-US" sz="1800" b="0" u="none" strike="noStrike" kern="1200" dirty="0" smtClean="0">
                          <a:latin typeface="HanWang WeiBeiMedium-Gb5" pitchFamily="2" charset="-120"/>
                          <a:ea typeface="HanWang WeiBeiMedium-Gb5" pitchFamily="2" charset="-120"/>
                        </a:rPr>
                        <a:t>凱旋入京</a:t>
                      </a:r>
                      <a:r>
                        <a:rPr lang="en-US" altLang="zh-HK" sz="1800" b="0" u="none" strike="noStrike" kern="1200" dirty="0" smtClean="0">
                          <a:latin typeface="HanWang WeiBeiMedium-Gb5" pitchFamily="2" charset="-120"/>
                          <a:ea typeface="HanWang WeiBeiMedium-Gb5" pitchFamily="2" charset="-120"/>
                        </a:rPr>
                        <a:t>/</a:t>
                      </a:r>
                      <a:r>
                        <a:rPr lang="zh-TW" altLang="en-US" sz="1800" b="0" u="none" strike="noStrike" kern="1200" dirty="0" smtClean="0">
                          <a:latin typeface="HanWang WeiBeiMedium-Gb5" pitchFamily="2" charset="-120"/>
                          <a:ea typeface="HanWang WeiBeiMedium-Gb5" pitchFamily="2" charset="-120"/>
                        </a:rPr>
                        <a:t>離開耶路撒冷</a:t>
                      </a:r>
                      <a:endParaRPr lang="en-US" altLang="zh-TW" sz="1800" b="0" u="none" strike="noStrike" kern="1200" dirty="0" smtClean="0">
                        <a:latin typeface="HanWang WeiBeiMedium-Gb5" pitchFamily="2" charset="-120"/>
                        <a:ea typeface="HanWang WeiBeiMedium-Gb5" pitchFamily="2" charset="-120"/>
                      </a:endParaRPr>
                    </a:p>
                    <a:p>
                      <a:pPr algn="ctr"/>
                      <a:r>
                        <a:rPr lang="en-US" sz="1800" b="0" u="none" strike="noStrike" kern="1200" dirty="0" smtClean="0"/>
                        <a:t>Triumphal</a:t>
                      </a:r>
                      <a:r>
                        <a:rPr lang="en-US" sz="1800" b="0" u="none" strike="noStrike" kern="1200" baseline="0" dirty="0" smtClean="0"/>
                        <a:t> entry/Leave Jerusalem</a:t>
                      </a:r>
                      <a:endParaRPr lang="en-US" b="0" dirty="0">
                        <a:latin typeface="+mn-lt"/>
                        <a:ea typeface="HanWang WeiBeiMedium-Gb5" pitchFamily="2" charset="-120"/>
                      </a:endParaRPr>
                    </a:p>
                  </a:txBody>
                  <a:tcPr/>
                </a:tc>
              </a:tr>
              <a:tr h="358951">
                <a:tc rowSpan="2">
                  <a:txBody>
                    <a:bodyPr/>
                    <a:lstStyle/>
                    <a:p>
                      <a:pPr algn="ctr"/>
                      <a:r>
                        <a:rPr lang="zh-HK" altLang="en-US" dirty="0" smtClean="0">
                          <a:latin typeface="HanWang WeiBeiMedium-Gb5" pitchFamily="2" charset="-120"/>
                          <a:ea typeface="HanWang WeiBeiMedium-Gb5" pitchFamily="2" charset="-120"/>
                        </a:rPr>
                        <a:t>星期一</a:t>
                      </a:r>
                      <a:endParaRPr lang="en-US" altLang="zh-HK" dirty="0" smtClean="0">
                        <a:latin typeface="HanWang WeiBeiMedium-Gb5" pitchFamily="2" charset="-120"/>
                        <a:ea typeface="HanWang WeiBeiMedium-Gb5" pitchFamily="2" charset="-120"/>
                      </a:endParaRPr>
                    </a:p>
                    <a:p>
                      <a:pPr algn="ctr"/>
                      <a:r>
                        <a:rPr lang="en-US" dirty="0" smtClean="0"/>
                        <a:t>Mon</a:t>
                      </a:r>
                      <a:endParaRPr lang="en-US" dirty="0">
                        <a:latin typeface="HanWang WeiBeiMedium-Gb5" pitchFamily="2" charset="-120"/>
                        <a:ea typeface="HanWang WeiBeiMedium-Gb5" pitchFamily="2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u="none" strike="noStrike" kern="1200" dirty="0" smtClean="0">
                          <a:latin typeface="HanWang WeiBeiMedium-Gb5" pitchFamily="2" charset="-120"/>
                          <a:ea typeface="HanWang WeiBeiMedium-Gb5" pitchFamily="2" charset="-120"/>
                        </a:rPr>
                        <a:t>咒詛無花果樹</a:t>
                      </a:r>
                      <a:r>
                        <a:rPr lang="zh-TW" altLang="en-US" sz="1800" u="none" strike="noStrike" kern="1200" dirty="0" smtClean="0"/>
                        <a:t> </a:t>
                      </a:r>
                      <a:r>
                        <a:rPr lang="en-US" altLang="zh-TW" sz="1800" u="none" strike="noStrike" kern="1200" dirty="0" smtClean="0"/>
                        <a:t>Curse</a:t>
                      </a:r>
                      <a:r>
                        <a:rPr lang="en-US" altLang="zh-TW" sz="1800" u="none" strike="noStrike" kern="1200" baseline="0" dirty="0" smtClean="0"/>
                        <a:t> the fig tree</a:t>
                      </a:r>
                      <a:endParaRPr lang="en-US" dirty="0">
                        <a:latin typeface="+mn-lt"/>
                        <a:ea typeface="HanWang WeiBeiMedium-Gb5" pitchFamily="2" charset="-120"/>
                        <a:cs typeface="+mn-cs"/>
                      </a:endParaRPr>
                    </a:p>
                  </a:txBody>
                  <a:tcPr/>
                </a:tc>
              </a:tr>
              <a:tr h="358951">
                <a:tc vMerge="1">
                  <a:txBody>
                    <a:bodyPr/>
                    <a:lstStyle/>
                    <a:p>
                      <a:endParaRPr lang="en-US" dirty="0">
                        <a:latin typeface="HanWang WeiBeiMedium-Gb5" pitchFamily="2" charset="-120"/>
                        <a:ea typeface="HanWang WeiBeiMedium-Gb5" pitchFamily="2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HK" altLang="en-US" sz="1800" u="none" strike="noStrike" kern="1200" dirty="0" smtClean="0">
                          <a:latin typeface="HanWang WeiBeiMedium-Gb5" pitchFamily="2" charset="-120"/>
                          <a:ea typeface="HanWang WeiBeiMedium-Gb5" pitchFamily="2" charset="-120"/>
                        </a:rPr>
                        <a:t>潔淨聖殿</a:t>
                      </a:r>
                      <a:r>
                        <a:rPr lang="en-US" altLang="zh-HK" sz="1800" u="none" strike="noStrike" kern="1200" dirty="0" smtClean="0">
                          <a:latin typeface="HanWang WeiBeiMedium-Gb5" pitchFamily="2" charset="-120"/>
                          <a:ea typeface="HanWang WeiBeiMedium-Gb5" pitchFamily="2" charset="-120"/>
                        </a:rPr>
                        <a:t>/</a:t>
                      </a:r>
                      <a:r>
                        <a:rPr lang="zh-TW" altLang="en-US" sz="1800" u="none" strike="noStrike" kern="1200" dirty="0" smtClean="0">
                          <a:latin typeface="HanWang WeiBeiMedium-Gb5" pitchFamily="2" charset="-120"/>
                          <a:ea typeface="HanWang WeiBeiMedium-Gb5" pitchFamily="2" charset="-120"/>
                        </a:rPr>
                        <a:t>離開耶路撒冷</a:t>
                      </a:r>
                      <a:r>
                        <a:rPr lang="en-US" altLang="zh-TW" sz="1800" u="none" strike="noStrike" kern="1200" dirty="0" smtClean="0"/>
                        <a:t/>
                      </a:r>
                      <a:br>
                        <a:rPr lang="en-US" altLang="zh-TW" sz="1800" u="none" strike="noStrike" kern="1200" dirty="0" smtClean="0"/>
                      </a:br>
                      <a:r>
                        <a:rPr lang="en-US" altLang="zh-TW" sz="1800" u="none" strike="noStrike" kern="1200" dirty="0" smtClean="0"/>
                        <a:t>Cleansing the temple/</a:t>
                      </a:r>
                      <a:r>
                        <a:rPr lang="en-US" sz="1800" u="none" strike="noStrike" kern="1200" baseline="0" dirty="0" smtClean="0"/>
                        <a:t>Leave Jerusalem</a:t>
                      </a:r>
                      <a:endParaRPr lang="en-US" dirty="0">
                        <a:latin typeface="+mn-lt"/>
                        <a:ea typeface="HanWang WeiBeiMedium-Gb5" pitchFamily="2" charset="-120"/>
                      </a:endParaRPr>
                    </a:p>
                  </a:txBody>
                  <a:tcPr/>
                </a:tc>
              </a:tr>
              <a:tr h="358951">
                <a:tc rowSpan="3">
                  <a:txBody>
                    <a:bodyPr/>
                    <a:lstStyle/>
                    <a:p>
                      <a:pPr algn="ctr"/>
                      <a:r>
                        <a:rPr lang="zh-HK" altLang="en-US" dirty="0" smtClean="0">
                          <a:latin typeface="HanWang WeiBeiMedium-Gb5" pitchFamily="2" charset="-120"/>
                          <a:ea typeface="HanWang WeiBeiMedium-Gb5" pitchFamily="2" charset="-120"/>
                        </a:rPr>
                        <a:t>星期二</a:t>
                      </a:r>
                      <a:endParaRPr lang="en-US" altLang="zh-HK" dirty="0" smtClean="0">
                        <a:latin typeface="HanWang WeiBeiMedium-Gb5" pitchFamily="2" charset="-120"/>
                        <a:ea typeface="HanWang WeiBeiMedium-Gb5" pitchFamily="2" charset="-120"/>
                      </a:endParaRPr>
                    </a:p>
                    <a:p>
                      <a:pPr algn="ctr"/>
                      <a:r>
                        <a:rPr lang="en-US" dirty="0" smtClean="0"/>
                        <a:t>Tue</a:t>
                      </a:r>
                      <a:endParaRPr lang="en-US" dirty="0">
                        <a:latin typeface="HanWang WeiBeiMedium-Gb5" pitchFamily="2" charset="-120"/>
                        <a:ea typeface="HanWang WeiBeiMedium-Gb5" pitchFamily="2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u="none" strike="noStrike" kern="1200" dirty="0" smtClean="0">
                          <a:latin typeface="HanWang WeiBeiMedium-Gb5" pitchFamily="2" charset="-120"/>
                          <a:ea typeface="HanWang WeiBeiMedium-Gb5" pitchFamily="2" charset="-120"/>
                        </a:rPr>
                        <a:t>無花果樹枯乾</a:t>
                      </a:r>
                      <a:r>
                        <a:rPr lang="zh-TW" altLang="en-US" sz="1800" u="none" strike="noStrike" kern="1200" dirty="0" smtClean="0"/>
                        <a:t> </a:t>
                      </a:r>
                      <a:r>
                        <a:rPr lang="en-US" altLang="zh-TW" sz="1800" u="none" strike="noStrike" kern="1200" dirty="0" smtClean="0"/>
                        <a:t>The fig tree withered</a:t>
                      </a:r>
                      <a:endParaRPr lang="en-US" dirty="0">
                        <a:latin typeface="+mn-lt"/>
                        <a:ea typeface="HanWang WeiBeiMedium-Gb5" pitchFamily="2" charset="-120"/>
                      </a:endParaRPr>
                    </a:p>
                  </a:txBody>
                  <a:tcPr/>
                </a:tc>
              </a:tr>
              <a:tr h="358951">
                <a:tc vMerge="1">
                  <a:txBody>
                    <a:bodyPr/>
                    <a:lstStyle/>
                    <a:p>
                      <a:endParaRPr lang="en-US" dirty="0">
                        <a:latin typeface="HanWang WeiBeiMedium-Gb5" pitchFamily="2" charset="-120"/>
                        <a:ea typeface="HanWang WeiBeiMedium-Gb5" pitchFamily="2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u="none" strike="noStrike" kern="1200" dirty="0" smtClean="0">
                          <a:latin typeface="HanWang WeiBeiMedium-Gb5" pitchFamily="2" charset="-120"/>
                          <a:ea typeface="HanWang WeiBeiMedium-Gb5" pitchFamily="2" charset="-120"/>
                        </a:rPr>
                        <a:t>質問耶穌的權柄</a:t>
                      </a:r>
                      <a:r>
                        <a:rPr lang="zh-TW" altLang="en-US" sz="1800" u="none" strike="noStrike" kern="1200" dirty="0" smtClean="0"/>
                        <a:t> </a:t>
                      </a:r>
                      <a:r>
                        <a:rPr lang="en-US" altLang="zh-TW" sz="1800" u="none" strike="noStrike" kern="1200" dirty="0" smtClean="0"/>
                        <a:t>Question Jesus’ authority</a:t>
                      </a:r>
                      <a:endParaRPr lang="en-US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358951">
                <a:tc vMerge="1">
                  <a:txBody>
                    <a:bodyPr/>
                    <a:lstStyle/>
                    <a:p>
                      <a:endParaRPr lang="en-US" dirty="0">
                        <a:latin typeface="HanWang WeiBeiMedium-Gb5" pitchFamily="2" charset="-120"/>
                        <a:ea typeface="HanWang WeiBeiMedium-Gb5" pitchFamily="2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u="none" strike="noStrike" kern="1200" dirty="0" smtClean="0">
                          <a:latin typeface="HanWang WeiBeiMedium-Gb5" pitchFamily="2" charset="-120"/>
                          <a:ea typeface="HanWang WeiBeiMedium-Gb5" pitchFamily="2" charset="-120"/>
                        </a:rPr>
                        <a:t>耶穌用三個比喻回答</a:t>
                      </a:r>
                      <a:r>
                        <a:rPr lang="zh-TW" altLang="en-US" sz="1800" u="none" strike="noStrike" kern="1200" dirty="0" smtClean="0"/>
                        <a:t> </a:t>
                      </a:r>
                      <a:endParaRPr lang="en-US" altLang="zh-TW" sz="1800" u="none" strike="noStrike" kern="1200" dirty="0" smtClean="0"/>
                    </a:p>
                    <a:p>
                      <a:pPr algn="ctr"/>
                      <a:r>
                        <a:rPr lang="en-US" altLang="zh-TW" sz="1800" u="none" strike="noStrike" kern="1200" dirty="0" smtClean="0"/>
                        <a:t>Jesus answers in 3 parable</a:t>
                      </a:r>
                      <a:endParaRPr lang="en-US" dirty="0">
                        <a:latin typeface="+mn-lt"/>
                        <a:ea typeface="HanWang WeiBeiMedium-Gb5" pitchFamily="2" charset="-120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Matthew 21:45–46</a:t>
            </a:r>
            <a:r>
              <a:rPr lang="zh-TW" altLang="en-US" dirty="0" smtClean="0"/>
              <a:t> </a:t>
            </a:r>
            <a:r>
              <a:rPr lang="en-US" altLang="zh-TW" dirty="0" smtClean="0"/>
              <a:t> </a:t>
            </a:r>
          </a:p>
          <a:p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45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祭司長和法利賽人聽見他的比喻，就看出他是指著他們說的。</a:t>
            </a: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46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他們想要捉拿他，只是怕眾人，因為眾人以他為先知。 </a:t>
            </a:r>
          </a:p>
          <a:p>
            <a:r>
              <a:rPr lang="en-US" baseline="30000" dirty="0" smtClean="0"/>
              <a:t>45</a:t>
            </a:r>
            <a:r>
              <a:rPr lang="en-US" dirty="0" smtClean="0"/>
              <a:t> When the chief priests and the Pharisees heard Jesus’ parables, they knew he was talking about them. </a:t>
            </a:r>
            <a:r>
              <a:rPr lang="en-US" baseline="30000" dirty="0" smtClean="0"/>
              <a:t>46</a:t>
            </a:r>
            <a:r>
              <a:rPr lang="en-US" dirty="0" smtClean="0"/>
              <a:t> They looked for a way to arrest him, but they were afraid of the crowd because the people held that he was a prophet.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22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1 Peter 2:6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6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因為經上說： 看哪，我把所揀選、 所寶貴的房角石安放在錫安； 信靠他的人必不至於羞愧。 </a:t>
            </a:r>
          </a:p>
          <a:p>
            <a:r>
              <a:rPr lang="en-US" baseline="30000" dirty="0" smtClean="0"/>
              <a:t>6</a:t>
            </a:r>
            <a:r>
              <a:rPr lang="en-US" dirty="0" smtClean="0"/>
              <a:t> For in Scripture it says: “See, I lay a stone in Zion, a chosen and precious cornerstone, and the one who trusts in him will never be put to shame.” 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23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2207" y="35868"/>
            <a:ext cx="2448272" cy="2570411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『</a:t>
            </a:r>
            <a:r>
              <a:rPr lang="zh-TW" altLang="en-US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這是承受產業的。來吧，我們殺他，佔他的產業！</a:t>
            </a:r>
            <a:r>
              <a:rPr lang="en-US" altLang="zh-TW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』</a:t>
            </a:r>
            <a:r>
              <a:rPr lang="en-US" altLang="zh-TW" baseline="30000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39</a:t>
            </a:r>
            <a:r>
              <a:rPr lang="zh-TW" altLang="en-US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 他們就拿住他，推出葡萄園外，殺了。</a:t>
            </a:r>
            <a:r>
              <a:rPr lang="en-US" altLang="zh-TW" baseline="30000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40</a:t>
            </a:r>
            <a:r>
              <a:rPr lang="zh-TW" altLang="en-US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 園主來的時候要怎樣處治這些園戶呢？」</a:t>
            </a: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41</a:t>
            </a:r>
            <a:r>
              <a:rPr lang="zh-TW" altLang="en-US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 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他們說：「要下毒手除滅那些惡人，將葡萄園另租給那按著時候交果子的園戶。」</a:t>
            </a:r>
            <a:endParaRPr lang="zh-TW" altLang="en-US" dirty="0">
              <a:latin typeface="HanWang WeiBeiMedium-Gb5" pitchFamily="2" charset="-120"/>
              <a:ea typeface="HanWang WeiBeiMedium-Gb5" pitchFamily="2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3</a:t>
            </a:fld>
            <a:endParaRPr lang="es-ES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 bwMode="auto">
          <a:xfrm>
            <a:off x="2520479" y="35868"/>
            <a:ext cx="3240559" cy="2498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r>
              <a:rPr lang="en-US" sz="1800" dirty="0" smtClean="0">
                <a:latin typeface="Arial Narrow" pitchFamily="34" charset="0"/>
              </a:rPr>
              <a:t>‘This is the heir. Come, let’s kill him and take his inheritance.’ </a:t>
            </a:r>
            <a:r>
              <a:rPr lang="en-US" sz="1800" baseline="30000" dirty="0" smtClean="0">
                <a:latin typeface="Arial Narrow" pitchFamily="34" charset="0"/>
              </a:rPr>
              <a:t>39</a:t>
            </a:r>
            <a:r>
              <a:rPr lang="en-US" sz="1800" dirty="0" smtClean="0">
                <a:latin typeface="Arial Narrow" pitchFamily="34" charset="0"/>
              </a:rPr>
              <a:t> So they took him and threw him out of the vineyard and killed him. </a:t>
            </a:r>
            <a:r>
              <a:rPr lang="en-US" sz="1800" baseline="30000" dirty="0" smtClean="0">
                <a:latin typeface="Arial Narrow" pitchFamily="34" charset="0"/>
              </a:rPr>
              <a:t>40</a:t>
            </a:r>
            <a:r>
              <a:rPr lang="en-US" sz="1800" dirty="0" smtClean="0">
                <a:latin typeface="Arial Narrow" pitchFamily="34" charset="0"/>
              </a:rPr>
              <a:t> “Therefore, when the owner of the vineyard comes, what will he do to those tenants?” </a:t>
            </a:r>
            <a:r>
              <a:rPr lang="en-US" sz="1800" baseline="30000" dirty="0" smtClean="0">
                <a:solidFill>
                  <a:srgbClr val="FFFF00"/>
                </a:solidFill>
                <a:latin typeface="Arial Narrow" pitchFamily="34" charset="0"/>
              </a:rPr>
              <a:t>41</a:t>
            </a:r>
            <a:r>
              <a:rPr lang="en-US" sz="1800" dirty="0" smtClean="0">
                <a:solidFill>
                  <a:srgbClr val="FFFF00"/>
                </a:solidFill>
                <a:latin typeface="Arial Narrow" pitchFamily="34" charset="0"/>
              </a:rPr>
              <a:t> “He will bring those wretches to a wretched end,” they replied, “and he will rent the vineyard to other tenants, who will give him his share of the crop at harvest time.”</a:t>
            </a:r>
            <a:endParaRPr lang="en-US" sz="1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2207" y="35868"/>
            <a:ext cx="2448272" cy="2570411"/>
          </a:xfrm>
        </p:spPr>
        <p:txBody>
          <a:bodyPr/>
          <a:lstStyle/>
          <a:p>
            <a:pPr marL="0" indent="0">
              <a:buNone/>
            </a:pP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42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耶穌說：「經上寫著： 匠人所棄的石頭 已作了房角的頭塊石頭。 這是主所做的， 在我們眼中看為希奇。 這經你們沒有念過嗎？</a:t>
            </a: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43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所以我告訴你們，上帝的國必從你們奪去，賜給那能結果子的百姓。</a:t>
            </a: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44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誰掉在這石頭上，必要跌碎；</a:t>
            </a:r>
            <a:endParaRPr lang="zh-TW" altLang="en-US" dirty="0">
              <a:latin typeface="HanWang WeiBeiMedium-Gb5" pitchFamily="2" charset="-120"/>
              <a:ea typeface="HanWang WeiBeiMedium-Gb5" pitchFamily="2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4</a:t>
            </a:fld>
            <a:endParaRPr lang="es-ES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 bwMode="auto">
          <a:xfrm>
            <a:off x="2520479" y="35868"/>
            <a:ext cx="3240559" cy="2498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r>
              <a:rPr lang="en-US" sz="1800" baseline="30000" dirty="0" smtClean="0">
                <a:solidFill>
                  <a:srgbClr val="FFFF00"/>
                </a:solidFill>
                <a:latin typeface="Arial Narrow" pitchFamily="34" charset="0"/>
              </a:rPr>
              <a:t>42</a:t>
            </a:r>
            <a:r>
              <a:rPr lang="en-US" sz="1800" dirty="0" smtClean="0">
                <a:solidFill>
                  <a:srgbClr val="FFFF00"/>
                </a:solidFill>
                <a:latin typeface="Arial Narrow" pitchFamily="34" charset="0"/>
              </a:rPr>
              <a:t> Jesus said to them, “Have you never read in the Scriptures: “ ‘The stone the builders rejected has become the cornerstone; the Lord has done this, and it is marvelous in our eyes’? </a:t>
            </a:r>
            <a:r>
              <a:rPr lang="en-US" sz="1800" baseline="30000" dirty="0" smtClean="0">
                <a:solidFill>
                  <a:srgbClr val="FFFF00"/>
                </a:solidFill>
                <a:latin typeface="Arial Narrow" pitchFamily="34" charset="0"/>
              </a:rPr>
              <a:t>43</a:t>
            </a:r>
            <a:r>
              <a:rPr lang="en-US" sz="1800" dirty="0" smtClean="0">
                <a:solidFill>
                  <a:srgbClr val="FFFF00"/>
                </a:solidFill>
                <a:latin typeface="Arial Narrow" pitchFamily="34" charset="0"/>
              </a:rPr>
              <a:t> “Therefore I tell you that the kingdom of God will be taken away from you and given to a people who will produce its fruit. </a:t>
            </a:r>
            <a:r>
              <a:rPr lang="en-US" sz="1800" baseline="30000" dirty="0" smtClean="0">
                <a:solidFill>
                  <a:srgbClr val="FFFF00"/>
                </a:solidFill>
                <a:latin typeface="Arial Narrow" pitchFamily="34" charset="0"/>
              </a:rPr>
              <a:t>44</a:t>
            </a:r>
            <a:r>
              <a:rPr lang="en-US" sz="1800" dirty="0" smtClean="0">
                <a:solidFill>
                  <a:srgbClr val="FFFF00"/>
                </a:solidFill>
                <a:latin typeface="Arial Narrow" pitchFamily="34" charset="0"/>
              </a:rPr>
              <a:t> Anyone who falls on this stone will be broken to pieces; </a:t>
            </a:r>
            <a:endParaRPr lang="en-US" sz="1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2207" y="35868"/>
            <a:ext cx="2448272" cy="257041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這石頭掉在誰的身上，就要把誰砸得稀爛。」</a:t>
            </a: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45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祭司長和法利賽人聽見他的比喻，就看出他是指著他們說的。</a:t>
            </a: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46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他們想要捉拿他，只是怕眾人，因為眾人以他為先知。 </a:t>
            </a:r>
          </a:p>
          <a:p>
            <a:pPr marL="0" indent="0">
              <a:buNone/>
            </a:pPr>
            <a:endParaRPr lang="zh-TW" altLang="en-US" dirty="0">
              <a:latin typeface="HanWang WeiBeiMedium-Gb5" pitchFamily="2" charset="-120"/>
              <a:ea typeface="HanWang WeiBeiMedium-Gb5" pitchFamily="2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5</a:t>
            </a:fld>
            <a:endParaRPr lang="es-ES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 bwMode="auto">
          <a:xfrm>
            <a:off x="2520479" y="35868"/>
            <a:ext cx="3240559" cy="2498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r>
              <a:rPr lang="en-US" sz="1800" dirty="0" smtClean="0">
                <a:solidFill>
                  <a:srgbClr val="FFFF00"/>
                </a:solidFill>
                <a:latin typeface="Arial Narrow" pitchFamily="34" charset="0"/>
              </a:rPr>
              <a:t>anyone on whom it falls will be crushed.” </a:t>
            </a:r>
            <a:r>
              <a:rPr lang="en-US" sz="1800" baseline="30000" dirty="0" smtClean="0">
                <a:solidFill>
                  <a:srgbClr val="FFFF00"/>
                </a:solidFill>
                <a:latin typeface="Arial Narrow" pitchFamily="34" charset="0"/>
              </a:rPr>
              <a:t>45</a:t>
            </a:r>
            <a:r>
              <a:rPr lang="en-US" sz="1800" dirty="0" smtClean="0">
                <a:solidFill>
                  <a:srgbClr val="FFFF00"/>
                </a:solidFill>
                <a:latin typeface="Arial Narrow" pitchFamily="34" charset="0"/>
              </a:rPr>
              <a:t> When the chief priests and the Pharisees heard Jesus’ parables, they knew he was talking about them. </a:t>
            </a:r>
            <a:r>
              <a:rPr lang="en-US" sz="1800" baseline="30000" dirty="0" smtClean="0">
                <a:solidFill>
                  <a:srgbClr val="FFFF00"/>
                </a:solidFill>
                <a:latin typeface="Arial Narrow" pitchFamily="34" charset="0"/>
              </a:rPr>
              <a:t>46</a:t>
            </a:r>
            <a:r>
              <a:rPr lang="en-US" sz="1800" dirty="0" smtClean="0">
                <a:solidFill>
                  <a:srgbClr val="FFFF00"/>
                </a:solidFill>
                <a:latin typeface="Arial Narrow" pitchFamily="34" charset="0"/>
              </a:rPr>
              <a:t> They looked for a way to arrest him, but they were afraid of the crowd because the people held that he was a prophet</a:t>
            </a:r>
            <a:r>
              <a:rPr lang="en-US" sz="1800" dirty="0" smtClean="0">
                <a:solidFill>
                  <a:srgbClr val="FFFF00"/>
                </a:solidFill>
              </a:rPr>
              <a:t>. </a:t>
            </a:r>
            <a:endParaRPr lang="en-US" sz="1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12751"/>
            <a:ext cx="5761038" cy="695325"/>
          </a:xfrm>
        </p:spPr>
        <p:txBody>
          <a:bodyPr/>
          <a:lstStyle/>
          <a:p>
            <a:r>
              <a:rPr lang="zh-TW" altLang="en-US" sz="2800" dirty="0" smtClean="0">
                <a:solidFill>
                  <a:schemeClr val="tx1"/>
                </a:solidFill>
                <a:latin typeface="HanWang WeiBeiMedium-Gb5" pitchFamily="2" charset="-120"/>
                <a:ea typeface="HanWang WeiBeiMedium-Gb5" pitchFamily="2" charset="-120"/>
              </a:rPr>
              <a:t>欠交屋租</a:t>
            </a:r>
            <a:r>
              <a:rPr lang="en-US" altLang="zh-TW" sz="2800" dirty="0" smtClean="0">
                <a:solidFill>
                  <a:schemeClr val="tx1"/>
                </a:solidFill>
                <a:latin typeface="HanWang WeiBeiMedium-Gb5" pitchFamily="2" charset="-120"/>
                <a:ea typeface="HanWang WeiBeiMedium-Gb5" pitchFamily="2" charset="-120"/>
              </a:rPr>
              <a:t/>
            </a:r>
            <a:br>
              <a:rPr lang="en-US" altLang="zh-TW" sz="2800" dirty="0" smtClean="0">
                <a:solidFill>
                  <a:schemeClr val="tx1"/>
                </a:solidFill>
                <a:latin typeface="HanWang WeiBeiMedium-Gb5" pitchFamily="2" charset="-120"/>
                <a:ea typeface="HanWang WeiBeiMedium-Gb5" pitchFamily="2" charset="-120"/>
              </a:rPr>
            </a:br>
            <a:r>
              <a:rPr lang="en-US" b="1" dirty="0" smtClean="0">
                <a:solidFill>
                  <a:schemeClr val="tx1"/>
                </a:solidFill>
              </a:rPr>
              <a:t>Fail to Pay Rent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6303" y="2052092"/>
            <a:ext cx="4032727" cy="576064"/>
          </a:xfrm>
        </p:spPr>
        <p:txBody>
          <a:bodyPr/>
          <a:lstStyle/>
          <a:p>
            <a:r>
              <a:rPr lang="zh-TW" altLang="en-US" sz="2000" dirty="0" smtClean="0">
                <a:latin typeface="HanWang WeiBeiMedium-Gb5" pitchFamily="2" charset="-120"/>
                <a:ea typeface="HanWang WeiBeiMedium-Gb5" pitchFamily="2" charset="-120"/>
              </a:rPr>
              <a:t>馬太福音 </a:t>
            </a:r>
            <a:r>
              <a:rPr lang="en-US" altLang="zh-TW" sz="2000" dirty="0" smtClean="0">
                <a:latin typeface="+mn-ea"/>
              </a:rPr>
              <a:t>Matthew </a:t>
            </a:r>
            <a:r>
              <a:rPr lang="en-US" altLang="zh-TW" sz="2000" dirty="0" smtClean="0"/>
              <a:t>21:33-46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7</a:t>
            </a:fld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0476" t="8358" r="21250" b="42212"/>
          <a:stretch>
            <a:fillRect/>
          </a:stretch>
        </p:blipFill>
        <p:spPr bwMode="auto">
          <a:xfrm>
            <a:off x="199" y="251892"/>
            <a:ext cx="5720104" cy="2628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馬太福音 </a:t>
            </a:r>
            <a:r>
              <a:rPr lang="en-US" altLang="zh-TW" dirty="0" smtClean="0">
                <a:latin typeface="+mn-ea"/>
              </a:rPr>
              <a:t>Matthew </a:t>
            </a:r>
            <a:r>
              <a:rPr lang="en-US" dirty="0" smtClean="0"/>
              <a:t>21:33</a:t>
            </a:r>
          </a:p>
          <a:p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33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「你們再聽一個比喻：有個家主栽了一個葡萄園，周圍圈上籬笆，裏面挖了一個壓酒池，蓋了一座樓，租給園戶，就往外國去了。</a:t>
            </a:r>
            <a:endParaRPr lang="en-US" altLang="zh-TW" dirty="0" smtClean="0">
              <a:latin typeface="HanWang WeiBeiMedium-Gb5" pitchFamily="2" charset="-120"/>
              <a:ea typeface="HanWang WeiBeiMedium-Gb5" pitchFamily="2" charset="-120"/>
            </a:endParaRPr>
          </a:p>
          <a:p>
            <a:r>
              <a:rPr lang="en-US" baseline="30000" dirty="0" smtClean="0">
                <a:latin typeface="Arial Narrow" pitchFamily="34" charset="0"/>
              </a:rPr>
              <a:t>33</a:t>
            </a:r>
            <a:r>
              <a:rPr lang="en-US" dirty="0" smtClean="0">
                <a:latin typeface="Arial Narrow" pitchFamily="34" charset="0"/>
              </a:rPr>
              <a:t> “Listen to another parable: There was a landowner who planted a vineyard. He put a wall around it, dug a winepress in it and built a watchtower. Then he rented the vineyard to some farmers and moved to another place.</a:t>
            </a:r>
            <a:endParaRPr lang="en-US" altLang="zh-TW" dirty="0" smtClean="0">
              <a:solidFill>
                <a:srgbClr val="FFFF00"/>
              </a:solidFill>
              <a:latin typeface="HanWang WeiBeiMedium-Gb5" pitchFamily="2" charset="-120"/>
              <a:ea typeface="HanWang WeiBeiMedium-Gb5" pitchFamily="2" charset="-120"/>
            </a:endParaRP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26DD6-E10B-455A-8847-22580AC42F8F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Matthew 21:34–35</a:t>
            </a:r>
            <a:r>
              <a:rPr lang="zh-TW" altLang="en-US" dirty="0" smtClean="0"/>
              <a:t> </a:t>
            </a: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34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收果子的時候近了，就打發僕人到園戶那裏去收果子。</a:t>
            </a: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35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園戶拿住僕人，打了一個，殺了一個，用石頭打死一個。</a:t>
            </a:r>
          </a:p>
          <a:p>
            <a:r>
              <a:rPr lang="en-US" baseline="30000" dirty="0" smtClean="0"/>
              <a:t>34</a:t>
            </a:r>
            <a:r>
              <a:rPr lang="en-US" dirty="0" smtClean="0"/>
              <a:t> When the harvest time approached, he sent his servants to the tenants to collect his fruit. </a:t>
            </a:r>
            <a:r>
              <a:rPr lang="en-US" baseline="30000" dirty="0" smtClean="0"/>
              <a:t>35</a:t>
            </a:r>
            <a:r>
              <a:rPr lang="en-US" dirty="0" smtClean="0"/>
              <a:t> “The tenants seized his servants; they beat one, killed another, and stoned a third.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26DD6-E10B-455A-8847-22580AC42F8F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5143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5143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122414</TotalTime>
  <Words>2016</Words>
  <Application>Microsoft Office PowerPoint</Application>
  <PresentationFormat>Custom</PresentationFormat>
  <Paragraphs>90</Paragraphs>
  <Slides>23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Diseño predeterminado</vt:lpstr>
      <vt:lpstr>馬太福音 Matthew 21:33-46</vt:lpstr>
      <vt:lpstr>Slide 2</vt:lpstr>
      <vt:lpstr>Slide 3</vt:lpstr>
      <vt:lpstr>Slide 4</vt:lpstr>
      <vt:lpstr>Slide 5</vt:lpstr>
      <vt:lpstr>欠交屋租 Fail to Pay Rent</vt:lpstr>
      <vt:lpstr>Slide 7</vt:lpstr>
      <vt:lpstr>Slide 8</vt:lpstr>
      <vt:lpstr>Slide 9</vt:lpstr>
      <vt:lpstr>1. 租客以為自己是主人 (33-35) Tenant Treats Himself as an Owner</vt:lpstr>
      <vt:lpstr>Slide 11</vt:lpstr>
      <vt:lpstr>Slide 12</vt:lpstr>
      <vt:lpstr>Slide 13</vt:lpstr>
      <vt:lpstr>Slide 14</vt:lpstr>
      <vt:lpstr>Slide 15</vt:lpstr>
      <vt:lpstr>2. 罪人以為可以逍遙法外 (36-38)  Sinner Thinks He Can Escape from Judgment</vt:lpstr>
      <vt:lpstr>Slide 17</vt:lpstr>
      <vt:lpstr>Slide 18</vt:lpstr>
      <vt:lpstr>Slide 19</vt:lpstr>
      <vt:lpstr>3. 人當結什麼果子呢？ What Fruit Should I Bear?</vt:lpstr>
      <vt:lpstr>Slide 21</vt:lpstr>
      <vt:lpstr>Slide 22</vt:lpstr>
      <vt:lpstr>Slide 23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Windows User</cp:lastModifiedBy>
  <cp:revision>2341</cp:revision>
  <dcterms:created xsi:type="dcterms:W3CDTF">2010-05-23T14:28:12Z</dcterms:created>
  <dcterms:modified xsi:type="dcterms:W3CDTF">2018-06-16T15:28:35Z</dcterms:modified>
</cp:coreProperties>
</file>