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10058400" cy="7772400"/>
  <p:notesSz cx="6950075" cy="9167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600"/>
    <a:srgbClr val="BAB864"/>
    <a:srgbClr val="FFFF9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9" autoAdjust="0"/>
    <p:restoredTop sz="50000" autoAdjust="0"/>
  </p:normalViewPr>
  <p:slideViewPr>
    <p:cSldViewPr snapToGrid="0">
      <p:cViewPr varScale="1">
        <p:scale>
          <a:sx n="82" d="100"/>
          <a:sy n="82" d="100"/>
        </p:scale>
        <p:origin x="1530" y="78"/>
      </p:cViewPr>
      <p:guideLst>
        <p:guide orient="horz" pos="2448"/>
        <p:guide pos="3168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5"/>
            <a:ext cx="3017051" cy="455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49" tIns="44771" rIns="89549" bIns="44771" numCol="1" anchor="t" anchorCtr="0" compatLnSpc="1">
            <a:prstTxWarp prst="textNoShape">
              <a:avLst/>
            </a:prstTxWarp>
          </a:bodyPr>
          <a:lstStyle>
            <a:lvl1pPr defTabSz="916214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>
              <a:ea typeface="DFKai-SB" pitchFamily="65" charset="-12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3030" y="5"/>
            <a:ext cx="3017050" cy="455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49" tIns="44771" rIns="89549" bIns="44771" numCol="1" anchor="t" anchorCtr="0" compatLnSpc="1">
            <a:prstTxWarp prst="textNoShape">
              <a:avLst/>
            </a:prstTxWarp>
          </a:bodyPr>
          <a:lstStyle>
            <a:lvl1pPr algn="r" defTabSz="916214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>
              <a:ea typeface="DFKai-SB" pitchFamily="65" charset="-12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712241"/>
            <a:ext cx="3017051" cy="455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49" tIns="44771" rIns="89549" bIns="44771" numCol="1" anchor="b" anchorCtr="0" compatLnSpc="1">
            <a:prstTxWarp prst="textNoShape">
              <a:avLst/>
            </a:prstTxWarp>
          </a:bodyPr>
          <a:lstStyle>
            <a:lvl1pPr defTabSz="916214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>
              <a:ea typeface="DFKai-SB" pitchFamily="65" charset="-120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3030" y="8712241"/>
            <a:ext cx="3017050" cy="455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49" tIns="44771" rIns="89549" bIns="44771" numCol="1" anchor="b" anchorCtr="0" compatLnSpc="1">
            <a:prstTxWarp prst="textNoShape">
              <a:avLst/>
            </a:prstTxWarp>
          </a:bodyPr>
          <a:lstStyle>
            <a:lvl1pPr algn="r" defTabSz="916214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F163F04-14ED-4B76-905B-13956E501AA8}" type="slidenum">
              <a:rPr lang="en-US">
                <a:ea typeface="DFKai-SB" pitchFamily="65" charset="-120"/>
              </a:rPr>
              <a:pPr>
                <a:defRPr/>
              </a:pPr>
              <a:t>‹#›</a:t>
            </a:fld>
            <a:endParaRPr lang="en-US" dirty="0"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8612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12329" cy="45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042" tIns="43520" rIns="87042" bIns="43520" numCol="1" anchor="t" anchorCtr="0" compatLnSpc="1">
            <a:prstTxWarp prst="textNoShape">
              <a:avLst/>
            </a:prstTxWarp>
          </a:bodyPr>
          <a:lstStyle>
            <a:lvl1pPr defTabSz="902096" eaLnBrk="0" hangingPunct="0">
              <a:defRPr sz="1200">
                <a:latin typeface="Neurochrome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177" y="0"/>
            <a:ext cx="3012329" cy="45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042" tIns="43520" rIns="87042" bIns="43520" numCol="1" anchor="t" anchorCtr="0" compatLnSpc="1">
            <a:prstTxWarp prst="textNoShape">
              <a:avLst/>
            </a:prstTxWarp>
          </a:bodyPr>
          <a:lstStyle>
            <a:lvl1pPr algn="r" defTabSz="902096" eaLnBrk="0" hangingPunct="0">
              <a:defRPr sz="1200">
                <a:latin typeface="Neurochrome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fld id="{95E3E39C-3352-47DD-A43C-E916108D8BCC}" type="datetimeFigureOut">
              <a:rPr lang="en-US" smtClean="0"/>
              <a:pPr>
                <a:defRPr/>
              </a:pPr>
              <a:t>11/24/2018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0950" y="688975"/>
            <a:ext cx="4449763" cy="3438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641" y="4355342"/>
            <a:ext cx="5558801" cy="412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042" tIns="43520" rIns="87042" bIns="43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709110"/>
            <a:ext cx="3012329" cy="45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042" tIns="43520" rIns="87042" bIns="43520" numCol="1" anchor="b" anchorCtr="0" compatLnSpc="1">
            <a:prstTxWarp prst="textNoShape">
              <a:avLst/>
            </a:prstTxWarp>
          </a:bodyPr>
          <a:lstStyle>
            <a:lvl1pPr defTabSz="902096" eaLnBrk="0" hangingPunct="0">
              <a:defRPr sz="1200">
                <a:latin typeface="Neurochrome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177" y="8709110"/>
            <a:ext cx="3012329" cy="45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042" tIns="43520" rIns="87042" bIns="43520" numCol="1" anchor="b" anchorCtr="0" compatLnSpc="1">
            <a:prstTxWarp prst="textNoShape">
              <a:avLst/>
            </a:prstTxWarp>
          </a:bodyPr>
          <a:lstStyle>
            <a:lvl1pPr algn="r" defTabSz="902096" eaLnBrk="0" hangingPunct="0">
              <a:defRPr sz="1200">
                <a:latin typeface="Neurochrome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fld id="{A254849C-7CA3-4815-842A-6FDE6AED64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9454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340977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EADCA7-BB50-45F7-9190-20A7A6FC6E03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5070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201CD-71D9-438F-80A8-54DEBA201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7FEDE-F889-46DF-95A3-51F519F6D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7563" y="690563"/>
            <a:ext cx="2136775" cy="6218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063" y="690563"/>
            <a:ext cx="6261100" cy="6218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5AE47-A3DB-4D47-AFDE-CC50ED00F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BAF29-FDF4-4569-BB0F-D37DC17DD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2E576-8F98-4A1E-9969-B77A0B0A4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63" y="2244725"/>
            <a:ext cx="4198937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244725"/>
            <a:ext cx="4198938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F8690-CD3F-4B1B-8037-9A1558F0D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D95F3-A6CC-4DBF-A17A-848D5BC70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DE151-0BED-4104-BE6F-DE6BB42A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2BB2D-BE01-4948-B344-9A547B0FD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E8F2D-5942-42A2-B177-275E3BE9B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D5536-6E1D-418E-A7CE-5EA361172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4063" y="690563"/>
            <a:ext cx="85502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063" y="2244725"/>
            <a:ext cx="855027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4063" y="7081838"/>
            <a:ext cx="209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Times New Roman" pitchFamily="18" charset="0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938" y="7081838"/>
            <a:ext cx="31845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Times New Roman" pitchFamily="18" charset="0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838" y="7081838"/>
            <a:ext cx="209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Times New Roman" pitchFamily="18" charset="0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fld id="{5EFDAC51-0ACA-46C8-BFC7-799F12CBA2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2pPr>
      <a:lvl3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3pPr>
      <a:lvl4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4pPr>
      <a:lvl5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5pPr>
      <a:lvl6pPr marL="457200" algn="ctr" defTabSz="10191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6pPr>
      <a:lvl7pPr marL="914400" algn="ctr" defTabSz="10191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7pPr>
      <a:lvl8pPr marL="1371600" algn="ctr" defTabSz="10191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8pPr>
      <a:lvl9pPr marL="1828800" algn="ctr" defTabSz="10191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9pPr>
    </p:titleStyle>
    <p:bodyStyle>
      <a:lvl1pPr marL="382588" indent="-382588" algn="l" defTabSz="1019175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495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067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639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211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285750" y="260251"/>
            <a:ext cx="4533900" cy="67403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HK" altLang="en-US" sz="1200" dirty="0"/>
              <a:t>世界的末了</a:t>
            </a:r>
            <a:r>
              <a:rPr lang="zh-HK" altLang="en-US" sz="1200" dirty="0"/>
              <a:t>（</a:t>
            </a:r>
            <a:r>
              <a:rPr lang="zh-CN" altLang="en-US" sz="1200" dirty="0"/>
              <a:t>五</a:t>
            </a:r>
            <a:r>
              <a:rPr lang="zh-HK" altLang="en-US" sz="1200" dirty="0"/>
              <a:t>）：</a:t>
            </a:r>
            <a:r>
              <a:rPr lang="zh-CN" altLang="en-US" sz="1200" dirty="0"/>
              <a:t>天生我才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 smtClean="0"/>
              <a:t>The </a:t>
            </a:r>
            <a:r>
              <a:rPr lang="en-US" sz="1200" dirty="0"/>
              <a:t>End of The Ages (5) : You’ve Got Talent</a:t>
            </a:r>
            <a:endParaRPr lang="en-US" sz="1200" dirty="0"/>
          </a:p>
          <a:p>
            <a:pPr algn="ctr"/>
            <a:r>
              <a:rPr lang="zh-HK" altLang="en-US" sz="1200" dirty="0"/>
              <a:t>馬太福音 </a:t>
            </a:r>
            <a:r>
              <a:rPr lang="en-US" sz="1200" dirty="0"/>
              <a:t> Matthew </a:t>
            </a:r>
            <a:r>
              <a:rPr lang="en-US" sz="1200" dirty="0" smtClean="0"/>
              <a:t>25:14-30</a:t>
            </a:r>
            <a:endParaRPr lang="en-US" sz="1200" dirty="0"/>
          </a:p>
          <a:p>
            <a:endParaRPr lang="en-US" altLang="zh-CN" sz="1200" dirty="0" smtClean="0"/>
          </a:p>
          <a:p>
            <a:r>
              <a:rPr lang="zh-CN" altLang="en-US" sz="1200" dirty="0" smtClean="0"/>
              <a:t>大纲</a:t>
            </a:r>
            <a:r>
              <a:rPr lang="zh-CN" altLang="en-US" sz="1200" dirty="0"/>
              <a:t>  </a:t>
            </a:r>
            <a:r>
              <a:rPr lang="en-US" sz="1200" dirty="0"/>
              <a:t>Outline</a:t>
            </a:r>
            <a:r>
              <a:rPr lang="en-US" sz="1200" dirty="0" smtClean="0"/>
              <a:t>:</a:t>
            </a:r>
            <a:endParaRPr lang="en-US" sz="1200" dirty="0"/>
          </a:p>
          <a:p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1. </a:t>
            </a:r>
            <a:r>
              <a:rPr lang="zh-CN" altLang="en-US" sz="1200" dirty="0"/>
              <a:t>你的人生就是你的考試 </a:t>
            </a:r>
            <a:r>
              <a:rPr lang="en-US" sz="1200" dirty="0"/>
              <a:t>Your life is your exam (14-19)</a:t>
            </a:r>
            <a:br>
              <a:rPr lang="en-US" sz="1200" dirty="0"/>
            </a:br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2. </a:t>
            </a:r>
            <a:r>
              <a:rPr lang="zh-CN" altLang="en-US" sz="1200" dirty="0"/>
              <a:t>稱讚是靠忠心，不是靠成就 </a:t>
            </a:r>
            <a:r>
              <a:rPr lang="en-US" sz="1200" dirty="0"/>
              <a:t>Praises are based on faithfulness not on achievement </a:t>
            </a:r>
            <a:r>
              <a:rPr lang="en-US" sz="1200" dirty="0" smtClean="0"/>
              <a:t>(</a:t>
            </a:r>
            <a:r>
              <a:rPr lang="en-US" sz="1200" dirty="0"/>
              <a:t>20-23)</a:t>
            </a:r>
            <a:br>
              <a:rPr lang="en-US" sz="1200" dirty="0"/>
            </a:br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3. </a:t>
            </a:r>
            <a:r>
              <a:rPr lang="zh-CN" altLang="en-US" sz="1200" dirty="0"/>
              <a:t>你對主的印象決定你的表現 </a:t>
            </a:r>
            <a:r>
              <a:rPr lang="en-US" sz="1200" dirty="0"/>
              <a:t>Your impression of the Lord determines your performance </a:t>
            </a:r>
            <a:r>
              <a:rPr lang="en-US" sz="1200" dirty="0" smtClean="0"/>
              <a:t>(</a:t>
            </a:r>
            <a:r>
              <a:rPr lang="en-US" sz="1200" dirty="0"/>
              <a:t>24-30)</a:t>
            </a:r>
          </a:p>
          <a:p>
            <a:r>
              <a:rPr lang="en-US" sz="1200" dirty="0"/>
              <a:t/>
            </a:r>
            <a:br>
              <a:rPr lang="en-US" sz="1200" dirty="0"/>
            </a:br>
            <a:endParaRPr lang="en-US" sz="1200" dirty="0" smtClean="0"/>
          </a:p>
          <a:p>
            <a:r>
              <a:rPr lang="en-US" altLang="zh-TW" sz="1200" dirty="0" smtClean="0"/>
              <a:t/>
            </a:r>
            <a:br>
              <a:rPr lang="en-US" altLang="zh-TW" sz="1200" dirty="0" smtClean="0"/>
            </a:br>
            <a:r>
              <a:rPr lang="en-US" altLang="zh-TW" sz="1200" dirty="0" smtClean="0"/>
              <a:t/>
            </a:r>
            <a:br>
              <a:rPr lang="en-US" altLang="zh-TW" sz="1200" dirty="0" smtClean="0"/>
            </a:br>
            <a:r>
              <a:rPr lang="en-US" altLang="zh-TW" sz="1200" dirty="0" smtClean="0"/>
              <a:t/>
            </a:r>
            <a:br>
              <a:rPr lang="en-US" altLang="zh-TW" sz="1200" dirty="0" smtClean="0"/>
            </a:br>
            <a:endParaRPr lang="en-US" sz="1200" dirty="0" smtClean="0"/>
          </a:p>
          <a:p>
            <a:pPr marL="685800" lvl="1" indent="-228600"/>
            <a:endParaRPr lang="en-US" sz="1200" dirty="0"/>
          </a:p>
        </p:txBody>
      </p:sp>
      <p:pic>
        <p:nvPicPr>
          <p:cNvPr id="2050" name="Picture 2" descr="CCCW Logo Color-4b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65940" y="4699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63980" y="2925908"/>
            <a:ext cx="4962008" cy="101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5" rIns="91429" bIns="45715">
            <a:spAutoFit/>
          </a:bodyPr>
          <a:lstStyle/>
          <a:p>
            <a:pPr algn="r"/>
            <a:r>
              <a:rPr lang="zh-HK" altLang="en-US" sz="2000" dirty="0" smtClean="0"/>
              <a:t>世</a:t>
            </a:r>
            <a:r>
              <a:rPr lang="zh-HK" altLang="en-US" sz="2000" dirty="0"/>
              <a:t>界的末了（</a:t>
            </a:r>
            <a:r>
              <a:rPr lang="zh-CN" altLang="en-US" sz="2000" dirty="0"/>
              <a:t>五</a:t>
            </a:r>
            <a:r>
              <a:rPr lang="zh-HK" altLang="en-US" sz="2000" dirty="0"/>
              <a:t>）：</a:t>
            </a:r>
            <a:r>
              <a:rPr lang="zh-CN" altLang="en-US" sz="2000" dirty="0"/>
              <a:t>天生</a:t>
            </a:r>
            <a:r>
              <a:rPr lang="zh-CN" altLang="en-US" sz="2000" dirty="0" smtClean="0"/>
              <a:t>我才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End </a:t>
            </a:r>
            <a:r>
              <a:rPr lang="en-US" sz="2000" dirty="0"/>
              <a:t>of The Ages (5) : You’ve Got Talent</a:t>
            </a:r>
          </a:p>
          <a:p>
            <a:pPr algn="r"/>
            <a:r>
              <a:rPr lang="zh-HK" altLang="en-US" sz="2000" dirty="0" smtClean="0"/>
              <a:t>馬</a:t>
            </a:r>
            <a:r>
              <a:rPr lang="zh-HK" altLang="en-US" sz="2000" dirty="0" smtClean="0"/>
              <a:t>太福音</a:t>
            </a:r>
            <a:r>
              <a:rPr lang="zh-HK" altLang="en-US" sz="2000" dirty="0"/>
              <a:t> </a:t>
            </a:r>
            <a:r>
              <a:rPr lang="en-US" sz="2000" dirty="0"/>
              <a:t> Matthew </a:t>
            </a:r>
            <a:r>
              <a:rPr lang="en-US" sz="2000" dirty="0" smtClean="0"/>
              <a:t>25:14-30</a:t>
            </a:r>
            <a:endParaRPr lang="en-US" sz="2000" dirty="0" smtClean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4807134" y="7053263"/>
            <a:ext cx="5029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ctr"/>
            <a:r>
              <a:rPr lang="zh-CN" altLang="en-US" sz="1600" dirty="0" smtClean="0">
                <a:latin typeface="Times New Roman" pitchFamily="18" charset="0"/>
                <a:ea typeface="DFKai-SB" pitchFamily="65" charset="-120"/>
              </a:rPr>
              <a:t>带人信主  </a:t>
            </a:r>
            <a:r>
              <a:rPr lang="en-US" altLang="zh-CN" sz="1600" dirty="0" smtClean="0">
                <a:latin typeface="Times New Roman" pitchFamily="18" charset="0"/>
                <a:ea typeface="DFKai-SB" pitchFamily="65" charset="-120"/>
              </a:rPr>
              <a:t>,  </a:t>
            </a:r>
            <a:r>
              <a:rPr lang="zh-CN" altLang="en-US" sz="1600" dirty="0" smtClean="0">
                <a:latin typeface="Times New Roman" pitchFamily="18" charset="0"/>
                <a:ea typeface="DFKai-SB" pitchFamily="65" charset="-120"/>
              </a:rPr>
              <a:t>分享主爱  </a:t>
            </a:r>
            <a:r>
              <a:rPr lang="en-US" altLang="zh-CN" sz="1600" dirty="0" smtClean="0">
                <a:latin typeface="Times New Roman" pitchFamily="18" charset="0"/>
                <a:ea typeface="DFKai-SB" pitchFamily="65" charset="-120"/>
              </a:rPr>
              <a:t>,  </a:t>
            </a:r>
            <a:r>
              <a:rPr lang="zh-CN" altLang="en-US" sz="1600" dirty="0" smtClean="0">
                <a:latin typeface="Times New Roman" pitchFamily="18" charset="0"/>
                <a:ea typeface="DFKai-SB" pitchFamily="65" charset="-120"/>
              </a:rPr>
              <a:t>增长灵命  </a:t>
            </a:r>
            <a:r>
              <a:rPr lang="en-US" altLang="zh-CN" sz="1600" dirty="0" smtClean="0">
                <a:latin typeface="Times New Roman" pitchFamily="18" charset="0"/>
                <a:ea typeface="DFKai-SB" pitchFamily="65" charset="-120"/>
              </a:rPr>
              <a:t>,  </a:t>
            </a:r>
            <a:r>
              <a:rPr lang="zh-CN" altLang="en-US" sz="1600" dirty="0" smtClean="0">
                <a:latin typeface="Times New Roman" pitchFamily="18" charset="0"/>
                <a:ea typeface="DFKai-SB" pitchFamily="65" charset="-120"/>
              </a:rPr>
              <a:t>装备事奉 </a:t>
            </a:r>
            <a:endParaRPr lang="en-US" altLang="zh-CN" sz="1600" dirty="0" smtClean="0">
              <a:latin typeface="Times New Roman" pitchFamily="18" charset="0"/>
              <a:ea typeface="DFKai-SB" pitchFamily="65" charset="-120"/>
            </a:endParaRPr>
          </a:p>
          <a:p>
            <a:pPr algn="ctr"/>
            <a:r>
              <a:rPr lang="en-US" sz="1100" dirty="0" smtClean="0">
                <a:latin typeface="Century Gothic" pitchFamily="34" charset="0"/>
                <a:ea typeface="DFKai-SB" pitchFamily="65" charset="-120"/>
              </a:rPr>
              <a:t>Lead </a:t>
            </a:r>
            <a:r>
              <a:rPr lang="en-US" sz="1100" dirty="0">
                <a:latin typeface="Century Gothic" pitchFamily="34" charset="0"/>
                <a:ea typeface="DFKai-SB" pitchFamily="65" charset="-120"/>
              </a:rPr>
              <a:t>to Christ . Nurture to Love . Develop to Maturity .  Equip to Serve</a:t>
            </a:r>
          </a:p>
        </p:txBody>
      </p:sp>
      <p:sp>
        <p:nvSpPr>
          <p:cNvPr id="2053" name="Text Box 11"/>
          <p:cNvSpPr txBox="1">
            <a:spLocks noChangeArrowheads="1"/>
          </p:cNvSpPr>
          <p:nvPr/>
        </p:nvSpPr>
        <p:spPr bwMode="auto">
          <a:xfrm>
            <a:off x="7241724" y="1727200"/>
            <a:ext cx="245745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/>
            <a:r>
              <a:rPr lang="zh-TW" altLang="en-US" sz="1800" b="1" dirty="0" smtClean="0">
                <a:latin typeface="DFPPaoW4-B5" pitchFamily="66" charset="-120"/>
                <a:ea typeface="DFKai-SB" pitchFamily="65" charset="-120"/>
              </a:rPr>
              <a:t>主日崇拜週报</a:t>
            </a:r>
            <a:endParaRPr lang="en-US" altLang="zh-TW" sz="1800" b="1" dirty="0" smtClean="0">
              <a:latin typeface="DFPPaoW4-B5" pitchFamily="66" charset="-120"/>
              <a:ea typeface="DFKai-SB" pitchFamily="65" charset="-120"/>
            </a:endParaRPr>
          </a:p>
          <a:p>
            <a:pPr algn="r"/>
            <a:r>
              <a:rPr lang="en-US" sz="1600" b="1" dirty="0" smtClean="0">
                <a:latin typeface="Arial Unicode MS" pitchFamily="34" charset="-128"/>
                <a:ea typeface="DFKai-SB" pitchFamily="65" charset="-120"/>
              </a:rPr>
              <a:t>Worship </a:t>
            </a:r>
            <a:r>
              <a:rPr lang="en-US" sz="1600" b="1" dirty="0">
                <a:latin typeface="Arial Unicode MS" pitchFamily="34" charset="-128"/>
                <a:ea typeface="DFKai-SB" pitchFamily="65" charset="-120"/>
              </a:rPr>
              <a:t>Bulletin</a:t>
            </a:r>
          </a:p>
          <a:p>
            <a:pPr algn="r"/>
            <a:r>
              <a:rPr lang="zh-TW" altLang="en-US" sz="1200" dirty="0" smtClean="0">
                <a:latin typeface="DFKai-SB" pitchFamily="65" charset="-120"/>
                <a:ea typeface="DFKai-SB" pitchFamily="65" charset="-120"/>
              </a:rPr>
              <a:t>二零一</a:t>
            </a:r>
            <a:r>
              <a:rPr lang="zh-CN" altLang="en-US" sz="1200" dirty="0" smtClean="0">
                <a:latin typeface="DFKai-SB" pitchFamily="65" charset="-120"/>
                <a:ea typeface="DFKai-SB" pitchFamily="65" charset="-120"/>
              </a:rPr>
              <a:t>八年十一</a:t>
            </a:r>
            <a:r>
              <a:rPr lang="zh-CN" altLang="en-US" sz="1200" dirty="0" smtClean="0">
                <a:latin typeface="DFKai-SB" pitchFamily="65" charset="-120"/>
                <a:ea typeface="DFKai-SB" pitchFamily="65" charset="-120"/>
              </a:rPr>
              <a:t>月</a:t>
            </a:r>
            <a:r>
              <a:rPr lang="zh-CN" altLang="en-US" sz="1200" dirty="0">
                <a:latin typeface="DFKai-SB" pitchFamily="65" charset="-120"/>
                <a:ea typeface="DFKai-SB" pitchFamily="65" charset="-120"/>
              </a:rPr>
              <a:t>二十五</a:t>
            </a:r>
            <a:r>
              <a:rPr lang="zh-TW" altLang="en-US" sz="1200" dirty="0" smtClean="0">
                <a:latin typeface="DFKai-SB" pitchFamily="65" charset="-120"/>
                <a:ea typeface="DFKai-SB" pitchFamily="65" charset="-120"/>
              </a:rPr>
              <a:t>日</a:t>
            </a:r>
            <a:endParaRPr lang="zh-TW" altLang="en-US" sz="1200" dirty="0">
              <a:latin typeface="DFKai-SB" pitchFamily="65" charset="-120"/>
              <a:ea typeface="DFKai-SB" pitchFamily="65" charset="-120"/>
            </a:endParaRPr>
          </a:p>
          <a:p>
            <a:pPr algn="r"/>
            <a:r>
              <a:rPr lang="en-US" altLang="zh-CN" sz="1200" dirty="0" smtClean="0">
                <a:ea typeface="DFKai-SB" pitchFamily="65" charset="-120"/>
              </a:rPr>
              <a:t>November </a:t>
            </a:r>
            <a:r>
              <a:rPr lang="en-US" altLang="zh-CN" sz="1200" dirty="0" smtClean="0">
                <a:ea typeface="DFKai-SB" pitchFamily="65" charset="-120"/>
              </a:rPr>
              <a:t>25</a:t>
            </a:r>
            <a:r>
              <a:rPr lang="en-US" altLang="zh-CN" sz="1200" dirty="0" smtClean="0">
                <a:ea typeface="DFKai-SB" pitchFamily="65" charset="-120"/>
              </a:rPr>
              <a:t> </a:t>
            </a:r>
            <a:r>
              <a:rPr lang="en-US" altLang="zh-TW" sz="1200" dirty="0" smtClean="0">
                <a:ea typeface="DFKai-SB" pitchFamily="65" charset="-120"/>
              </a:rPr>
              <a:t>2018</a:t>
            </a:r>
            <a:endParaRPr lang="en-US" sz="1200" dirty="0">
              <a:ea typeface="DFKai-SB" pitchFamily="65" charset="-120"/>
            </a:endParaRPr>
          </a:p>
        </p:txBody>
      </p:sp>
      <p:sp>
        <p:nvSpPr>
          <p:cNvPr id="2057" name="Rectangle 29"/>
          <p:cNvSpPr>
            <a:spLocks noChangeArrowheads="1"/>
          </p:cNvSpPr>
          <p:nvPr/>
        </p:nvSpPr>
        <p:spPr bwMode="auto">
          <a:xfrm>
            <a:off x="7384599" y="192088"/>
            <a:ext cx="2419349" cy="157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主日崇拜和儿童主日学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Worship </a:t>
            </a:r>
            <a:r>
              <a:rPr lang="en-US" sz="1200" dirty="0">
                <a:latin typeface="Century Gothic" pitchFamily="34" charset="0"/>
                <a:ea typeface="DFKai-SB" pitchFamily="65" charset="-120"/>
              </a:rPr>
              <a:t>Service and 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Children </a:t>
            </a:r>
            <a:r>
              <a:rPr lang="en-US" sz="1200" dirty="0">
                <a:latin typeface="Century Gothic" pitchFamily="34" charset="0"/>
                <a:ea typeface="DFKai-SB" pitchFamily="65" charset="-120"/>
              </a:rPr>
              <a:t>Sunday School</a:t>
            </a:r>
          </a:p>
          <a:p>
            <a:pPr algn="r">
              <a:spcBef>
                <a:spcPct val="50000"/>
              </a:spcBef>
            </a:pPr>
            <a:r>
              <a:rPr lang="en-US" altLang="zh-CN" sz="1200" dirty="0" smtClean="0">
                <a:latin typeface="Century Gothic" pitchFamily="34" charset="0"/>
                <a:ea typeface="DFKai-SB" pitchFamily="65" charset="-120"/>
              </a:rPr>
              <a:t>9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:</a:t>
            </a:r>
            <a:r>
              <a:rPr lang="en-US" altLang="zh-CN" sz="1200" dirty="0" smtClean="0">
                <a:latin typeface="Century Gothic" pitchFamily="34" charset="0"/>
                <a:ea typeface="DFKai-SB" pitchFamily="65" charset="-120"/>
              </a:rPr>
              <a:t>15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 </a:t>
            </a:r>
            <a:r>
              <a:rPr lang="en-US" sz="1200" dirty="0">
                <a:latin typeface="Century Gothic" pitchFamily="34" charset="0"/>
                <a:ea typeface="DFKai-SB" pitchFamily="65" charset="-120"/>
              </a:rPr>
              <a:t>am – </a:t>
            </a:r>
            <a:r>
              <a:rPr lang="en-US" altLang="zh-CN" sz="1200" dirty="0" smtClean="0">
                <a:latin typeface="Century Gothic" pitchFamily="34" charset="0"/>
                <a:ea typeface="DFKai-SB" pitchFamily="65" charset="-120"/>
              </a:rPr>
              <a:t>10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:</a:t>
            </a:r>
            <a:r>
              <a:rPr lang="en-US" altLang="zh-CN" sz="1200" dirty="0" smtClean="0">
                <a:latin typeface="Century Gothic" pitchFamily="34" charset="0"/>
                <a:ea typeface="SimSun" pitchFamily="2" charset="-122"/>
              </a:rPr>
              <a:t>30</a:t>
            </a:r>
            <a:r>
              <a:rPr lang="en-US" sz="1200" dirty="0" smtClean="0">
                <a:latin typeface="Century Gothic" pitchFamily="34" charset="0"/>
                <a:ea typeface="SimSun" pitchFamily="2" charset="-122"/>
              </a:rPr>
              <a:t> </a:t>
            </a:r>
            <a:r>
              <a:rPr lang="en-US" sz="1200" dirty="0">
                <a:latin typeface="Century Gothic" pitchFamily="34" charset="0"/>
                <a:ea typeface="DFKai-SB" pitchFamily="65" charset="-120"/>
              </a:rPr>
              <a:t>a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m</a:t>
            </a:r>
            <a:endParaRPr lang="en-US" sz="1200" dirty="0">
              <a:latin typeface="Century Gothic" pitchFamily="34" charset="0"/>
              <a:ea typeface="DFKai-SB" pitchFamily="65" charset="-120"/>
            </a:endParaRPr>
          </a:p>
          <a:p>
            <a:pPr algn="r">
              <a:spcBef>
                <a:spcPct val="50000"/>
              </a:spcBef>
            </a:pPr>
            <a:r>
              <a:rPr lang="en-US" i="1" dirty="0">
                <a:latin typeface="Century Gothic" pitchFamily="34" charset="0"/>
                <a:ea typeface="DFKai-SB" pitchFamily="65" charset="-120"/>
              </a:rPr>
              <a:t>At New Life Church of </a:t>
            </a:r>
            <a:r>
              <a:rPr lang="en-US" i="1" dirty="0" smtClean="0">
                <a:latin typeface="Century Gothic" pitchFamily="34" charset="0"/>
                <a:ea typeface="DFKai-SB" pitchFamily="65" charset="-120"/>
              </a:rPr>
              <a:t>Woodbury</a:t>
            </a:r>
          </a:p>
          <a:p>
            <a:pPr algn="r">
              <a:spcBef>
                <a:spcPct val="50000"/>
              </a:spcBef>
            </a:pPr>
            <a:r>
              <a:rPr lang="en-US" dirty="0" smtClean="0">
                <a:latin typeface="Century Gothic" pitchFamily="34" charset="0"/>
                <a:ea typeface="DFKai-SB" pitchFamily="65" charset="-120"/>
              </a:rPr>
              <a:t>6758 Bailey Road, Woodbury, MN 55129</a:t>
            </a:r>
          </a:p>
          <a:p>
            <a:pPr algn="r">
              <a:spcBef>
                <a:spcPct val="50000"/>
              </a:spcBef>
            </a:pPr>
            <a:endParaRPr lang="en-US" i="1" dirty="0">
              <a:latin typeface="Century Gothic" pitchFamily="34" charset="0"/>
              <a:ea typeface="DFKai-SB" pitchFamily="65" charset="-120"/>
            </a:endParaRPr>
          </a:p>
        </p:txBody>
      </p:sp>
      <p:sp>
        <p:nvSpPr>
          <p:cNvPr id="2058" name="Text Box 55"/>
          <p:cNvSpPr txBox="1">
            <a:spLocks noChangeArrowheads="1"/>
          </p:cNvSpPr>
          <p:nvPr/>
        </p:nvSpPr>
        <p:spPr bwMode="auto">
          <a:xfrm>
            <a:off x="279400" y="3657600"/>
            <a:ext cx="1841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endParaRPr lang="en-US" sz="2500" dirty="0">
              <a:latin typeface="Times New Roman" pitchFamily="18" charset="0"/>
              <a:ea typeface="DFKai-SB" pitchFamily="65" charset="-120"/>
            </a:endParaRPr>
          </a:p>
        </p:txBody>
      </p:sp>
      <p:sp>
        <p:nvSpPr>
          <p:cNvPr id="2059" name="Rectangle 71"/>
          <p:cNvSpPr>
            <a:spLocks noChangeArrowheads="1"/>
          </p:cNvSpPr>
          <p:nvPr/>
        </p:nvSpPr>
        <p:spPr bwMode="auto">
          <a:xfrm>
            <a:off x="241420" y="1312594"/>
            <a:ext cx="44275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200" dirty="0" smtClean="0">
                <a:ea typeface="DFKai-SB" pitchFamily="65" charset="-120"/>
              </a:rPr>
              <a:t>        </a:t>
            </a:r>
            <a:r>
              <a:rPr lang="en-US" altLang="zh-TW" sz="1200" dirty="0" smtClean="0">
                <a:ea typeface="DFKai-SB" pitchFamily="65" charset="-120"/>
              </a:rPr>
              <a:t/>
            </a:r>
            <a:br>
              <a:rPr lang="en-US" altLang="zh-TW" sz="1200" dirty="0" smtClean="0">
                <a:ea typeface="DFKai-SB" pitchFamily="65" charset="-120"/>
              </a:rPr>
            </a:br>
            <a:endParaRPr lang="en-US" altLang="zh-TW" sz="1200" dirty="0" smtClean="0">
              <a:ea typeface="DFKai-SB" pitchFamily="65" charset="-120"/>
            </a:endParaRPr>
          </a:p>
          <a:p>
            <a:pPr marL="228600" indent="-228600"/>
            <a:endParaRPr lang="en-US" sz="1100" dirty="0"/>
          </a:p>
        </p:txBody>
      </p:sp>
      <p:grpSp>
        <p:nvGrpSpPr>
          <p:cNvPr id="2060" name="Group 1382"/>
          <p:cNvGrpSpPr>
            <a:grpSpLocks/>
          </p:cNvGrpSpPr>
          <p:nvPr/>
        </p:nvGrpSpPr>
        <p:grpSpPr bwMode="auto">
          <a:xfrm>
            <a:off x="385763" y="6286507"/>
            <a:ext cx="3765550" cy="479426"/>
            <a:chOff x="243" y="3960"/>
            <a:chExt cx="2372" cy="302"/>
          </a:xfrm>
        </p:grpSpPr>
        <p:sp>
          <p:nvSpPr>
            <p:cNvPr id="2074" name="Rectangle 768"/>
            <p:cNvSpPr>
              <a:spLocks noChangeArrowheads="1"/>
            </p:cNvSpPr>
            <p:nvPr/>
          </p:nvSpPr>
          <p:spPr bwMode="auto">
            <a:xfrm>
              <a:off x="2209" y="3960"/>
              <a:ext cx="13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 dirty="0">
                  <a:solidFill>
                    <a:srgbClr val="000000"/>
                  </a:solidFill>
                  <a:latin typeface="Arial" pitchFamily="34" charset="0"/>
                  <a:ea typeface="DFKai-SB" pitchFamily="65" charset="-120"/>
                </a:rPr>
                <a:t> </a:t>
              </a:r>
              <a:endParaRPr lang="en-US" dirty="0">
                <a:ea typeface="DFKai-SB" pitchFamily="65" charset="-120"/>
              </a:endParaRPr>
            </a:p>
          </p:txBody>
        </p:sp>
        <p:sp>
          <p:nvSpPr>
            <p:cNvPr id="2075" name="Rectangle 769"/>
            <p:cNvSpPr>
              <a:spLocks noChangeArrowheads="1"/>
            </p:cNvSpPr>
            <p:nvPr/>
          </p:nvSpPr>
          <p:spPr bwMode="auto">
            <a:xfrm>
              <a:off x="2602" y="3960"/>
              <a:ext cx="13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 dirty="0">
                  <a:solidFill>
                    <a:srgbClr val="000000"/>
                  </a:solidFill>
                  <a:latin typeface="Arial" pitchFamily="34" charset="0"/>
                  <a:ea typeface="DFKai-SB" pitchFamily="65" charset="-120"/>
                </a:rPr>
                <a:t> </a:t>
              </a:r>
              <a:endParaRPr lang="en-US" dirty="0">
                <a:ea typeface="DFKai-SB" pitchFamily="65" charset="-120"/>
              </a:endParaRPr>
            </a:p>
          </p:txBody>
        </p:sp>
        <p:sp>
          <p:nvSpPr>
            <p:cNvPr id="2076" name="Rectangle 778"/>
            <p:cNvSpPr>
              <a:spLocks noChangeArrowheads="1"/>
            </p:cNvSpPr>
            <p:nvPr/>
          </p:nvSpPr>
          <p:spPr bwMode="auto">
            <a:xfrm>
              <a:off x="243" y="4194"/>
              <a:ext cx="13" cy="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Calibri" pitchFamily="34" charset="0"/>
                  <a:ea typeface="DFKai-SB" pitchFamily="65" charset="-120"/>
                </a:rPr>
                <a:t> </a:t>
              </a:r>
              <a:endParaRPr lang="en-US" dirty="0">
                <a:ea typeface="DFKai-SB" pitchFamily="65" charset="-120"/>
              </a:endParaRPr>
            </a:p>
          </p:txBody>
        </p:sp>
      </p:grpSp>
      <p:sp>
        <p:nvSpPr>
          <p:cNvPr id="20" name="Rectangle 135"/>
          <p:cNvSpPr>
            <a:spLocks noChangeArrowheads="1"/>
          </p:cNvSpPr>
          <p:nvPr/>
        </p:nvSpPr>
        <p:spPr bwMode="auto">
          <a:xfrm>
            <a:off x="5141055" y="3918727"/>
            <a:ext cx="4597400" cy="304859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/>
          <a:p>
            <a:pPr algn="ctr"/>
            <a:endParaRPr lang="en-US" sz="2000" dirty="0">
              <a:solidFill>
                <a:srgbClr val="FF0000"/>
              </a:solidFill>
              <a:latin typeface="Times New Roman" pitchFamily="18" charset="0"/>
              <a:ea typeface="DFKai-SB" pitchFamily="65" charset="-12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123039" y="4088571"/>
            <a:ext cx="1550693" cy="1147909"/>
            <a:chOff x="5228265" y="3610086"/>
            <a:chExt cx="1550693" cy="1147909"/>
          </a:xfrm>
        </p:grpSpPr>
        <p:pic>
          <p:nvPicPr>
            <p:cNvPr id="21" name="Picture 133" descr="logo_todays_verse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254958" y="3610086"/>
              <a:ext cx="1524000" cy="6787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 Box 134"/>
            <p:cNvSpPr txBox="1">
              <a:spLocks noChangeArrowheads="1"/>
            </p:cNvSpPr>
            <p:nvPr/>
          </p:nvSpPr>
          <p:spPr bwMode="auto">
            <a:xfrm>
              <a:off x="5228265" y="4284920"/>
              <a:ext cx="1454150" cy="473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429" tIns="45715" rIns="91429" bIns="45715">
              <a:spAutoFit/>
            </a:bodyPr>
            <a:lstStyle/>
            <a:p>
              <a:pPr>
                <a:defRPr/>
              </a:pPr>
              <a:r>
                <a:rPr lang="zh-TW" altLang="en-US" sz="25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HanWangLiSuMedium"/>
                  <a:ea typeface="DFKai-SB" pitchFamily="65" charset="-120"/>
                </a:rPr>
                <a:t>今日经文</a:t>
              </a:r>
              <a:endParaRPr lang="en-US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HanWangLiSuMedium"/>
                <a:ea typeface="DFKai-SB" pitchFamily="65" charset="-12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762749" y="6611791"/>
            <a:ext cx="2967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s-IS" sz="1600" dirty="0"/>
              <a:t> </a:t>
            </a:r>
            <a:r>
              <a:rPr lang="zh-HK" altLang="en-US" sz="1600" dirty="0"/>
              <a:t>馬太福音 </a:t>
            </a:r>
            <a:r>
              <a:rPr lang="en-US" sz="1600" dirty="0"/>
              <a:t>Matthew </a:t>
            </a:r>
            <a:r>
              <a:rPr lang="en-US" sz="1600" dirty="0" smtClean="0"/>
              <a:t>25:21</a:t>
            </a:r>
            <a:endParaRPr lang="en-US" sz="1600" dirty="0" smtClean="0"/>
          </a:p>
        </p:txBody>
      </p:sp>
      <p:sp>
        <p:nvSpPr>
          <p:cNvPr id="26" name="Rectangle 25"/>
          <p:cNvSpPr/>
          <p:nvPr/>
        </p:nvSpPr>
        <p:spPr>
          <a:xfrm>
            <a:off x="5264643" y="5511427"/>
            <a:ext cx="43502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600" baseline="30000" dirty="0" smtClean="0"/>
              <a:t>21</a:t>
            </a:r>
            <a:r>
              <a:rPr lang="zh-TW" altLang="en-US" sz="1600" dirty="0" smtClean="0"/>
              <a:t> </a:t>
            </a:r>
            <a:r>
              <a:rPr lang="en-US" sz="1600" dirty="0" smtClean="0"/>
              <a:t>His </a:t>
            </a:r>
            <a:r>
              <a:rPr lang="en-US" sz="1600" dirty="0"/>
              <a:t>master said to him, ‘Well done, good and faithful </a:t>
            </a:r>
            <a:r>
              <a:rPr lang="en-US" sz="1600" dirty="0" smtClean="0"/>
              <a:t>servant.</a:t>
            </a:r>
            <a:r>
              <a:rPr lang="en-US" sz="1600" baseline="30000" dirty="0"/>
              <a:t> </a:t>
            </a:r>
            <a:r>
              <a:rPr lang="en-US" sz="1600" dirty="0" smtClean="0"/>
              <a:t>You </a:t>
            </a:r>
            <a:r>
              <a:rPr lang="en-US" sz="1600" dirty="0"/>
              <a:t>have been faithful over a little; I will set you over much. Enter into the joy of your master.’</a:t>
            </a:r>
            <a:endParaRPr lang="en-US" altLang="zh-TW" sz="1600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6449737" y="4125708"/>
            <a:ext cx="3280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500" baseline="30000" dirty="0" smtClean="0"/>
              <a:t>21</a:t>
            </a:r>
            <a:r>
              <a:rPr lang="zh-TW" altLang="en-US" sz="1500" dirty="0" smtClean="0"/>
              <a:t> </a:t>
            </a:r>
            <a:r>
              <a:rPr lang="en-US" sz="1500" b="1" baseline="30000" dirty="0"/>
              <a:t> </a:t>
            </a:r>
            <a:r>
              <a:rPr lang="zh-CN" altLang="en-US" sz="1500" dirty="0" smtClean="0"/>
              <a:t>主</a:t>
            </a:r>
            <a:r>
              <a:rPr lang="zh-CN" altLang="en-US" sz="1500" dirty="0"/>
              <a:t>人说：‘好，你这又良善又忠心的仆人，你在不多的事上有忠心，我要把许多事派你管理。可以进来享受你主人的快乐！’</a:t>
            </a:r>
            <a:endParaRPr lang="en-US" altLang="zh-TW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49" name="Group 2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529201"/>
              </p:ext>
            </p:extLst>
          </p:nvPr>
        </p:nvGraphicFramePr>
        <p:xfrm>
          <a:off x="304800" y="531103"/>
          <a:ext cx="4543245" cy="2708617"/>
        </p:xfrm>
        <a:graphic>
          <a:graphicData uri="http://schemas.openxmlformats.org/drawingml/2006/table">
            <a:tbl>
              <a:tblPr/>
              <a:tblGrid>
                <a:gridCol w="1037112"/>
                <a:gridCol w="2195038"/>
                <a:gridCol w="1311095"/>
              </a:tblGrid>
              <a:tr h="29051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序乐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请安静默祷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  <a:cs typeface="+mn-cs"/>
                        </a:rPr>
                        <a:t>Silent Prayer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)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Prelude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57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诗歌敬拜</a:t>
                      </a:r>
                      <a:endParaRPr lang="en-US" altLang="zh-TW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会众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All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Praising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82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读经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100" dirty="0" smtClean="0"/>
                        <a:t> </a:t>
                      </a: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马太福音</a:t>
                      </a:r>
                      <a:r>
                        <a:rPr lang="en-US" sz="1100" dirty="0" smtClean="0"/>
                        <a:t> Matthew </a:t>
                      </a:r>
                      <a:r>
                        <a:rPr lang="en-US" sz="1100" dirty="0" smtClean="0"/>
                        <a:t>25:14-30</a:t>
                      </a:r>
                      <a:endParaRPr lang="en-US" sz="1100" dirty="0"/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Scripture Reading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905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信息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14650" algn="l"/>
                          <a:tab pos="3143250" algn="l"/>
                        </a:tabLst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Pastor Chu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朱</a:t>
                      </a: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景良牧师</a:t>
                      </a: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+mn-lt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S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ermon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圣餐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14650" algn="l"/>
                          <a:tab pos="3143250" algn="l"/>
                        </a:tabLst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Pastor Chu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朱景良牧师</a:t>
                      </a: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+mn-lt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Communion</a:t>
                      </a: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欢迎来宾</a:t>
                      </a: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报告</a:t>
                      </a: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奉献祷告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14650" algn="l"/>
                          <a:tab pos="3143250" algn="l"/>
                        </a:tabLst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Pastor Chu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朱</a:t>
                      </a: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景良牧师</a:t>
                      </a: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+mn-lt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Welcome</a:t>
                      </a:r>
                    </a:p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Announcement</a:t>
                      </a:r>
                    </a:p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Offertory Prayer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506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祝祷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14650" algn="l"/>
                          <a:tab pos="3143250" algn="l"/>
                        </a:tabLst>
                        <a:defRPr/>
                      </a:pP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+mn-lt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Benediction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默祷</a:t>
                      </a:r>
                      <a:r>
                        <a:rPr lang="en-US" altLang="zh-TW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, </a:t>
                      </a: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散会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会众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 All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Silent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Prayer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00" name="Text Box 48"/>
          <p:cNvSpPr txBox="1">
            <a:spLocks noChangeArrowheads="1"/>
          </p:cNvSpPr>
          <p:nvPr/>
        </p:nvSpPr>
        <p:spPr bwMode="auto">
          <a:xfrm>
            <a:off x="1379538" y="192930"/>
            <a:ext cx="2343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r>
              <a:rPr lang="zh-TW" altLang="en-US" sz="1400" b="1" dirty="0" smtClean="0">
                <a:latin typeface="DFKai-SB" pitchFamily="65" charset="-120"/>
                <a:ea typeface="DFKai-SB" pitchFamily="65" charset="-120"/>
              </a:rPr>
              <a:t>崇拜程序</a:t>
            </a:r>
            <a:r>
              <a:rPr lang="en-US" sz="1400" b="1" dirty="0" smtClean="0">
                <a:latin typeface="Times New Roman" pitchFamily="18" charset="0"/>
                <a:ea typeface="DFKai-SB" pitchFamily="65" charset="-120"/>
              </a:rPr>
              <a:t>  </a:t>
            </a:r>
            <a:r>
              <a:rPr lang="en-US" sz="1300" b="1" dirty="0">
                <a:latin typeface="Century Gothic" pitchFamily="34" charset="0"/>
                <a:ea typeface="DFKai-SB" pitchFamily="65" charset="-120"/>
              </a:rPr>
              <a:t>Service Program </a:t>
            </a:r>
          </a:p>
        </p:txBody>
      </p:sp>
      <p:sp>
        <p:nvSpPr>
          <p:cNvPr id="3101" name="Rectangle 471"/>
          <p:cNvSpPr>
            <a:spLocks noChangeArrowheads="1"/>
          </p:cNvSpPr>
          <p:nvPr/>
        </p:nvSpPr>
        <p:spPr bwMode="auto">
          <a:xfrm>
            <a:off x="301625" y="454696"/>
            <a:ext cx="4533900" cy="37744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500" dirty="0">
              <a:latin typeface="Neurochrome"/>
              <a:ea typeface="DFKai-SB" pitchFamily="65" charset="-120"/>
            </a:endParaRPr>
          </a:p>
        </p:txBody>
      </p:sp>
      <p:sp>
        <p:nvSpPr>
          <p:cNvPr id="3139" name="Text Box 6218"/>
          <p:cNvSpPr txBox="1">
            <a:spLocks noChangeArrowheads="1"/>
          </p:cNvSpPr>
          <p:nvPr/>
        </p:nvSpPr>
        <p:spPr bwMode="auto">
          <a:xfrm>
            <a:off x="6000750" y="6400663"/>
            <a:ext cx="1841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500" dirty="0">
              <a:latin typeface="Neurochrome"/>
              <a:ea typeface="DFKai-SB" pitchFamily="65" charset="-120"/>
            </a:endParaRPr>
          </a:p>
        </p:txBody>
      </p:sp>
      <p:grpSp>
        <p:nvGrpSpPr>
          <p:cNvPr id="3144" name="Group 17"/>
          <p:cNvGrpSpPr>
            <a:grpSpLocks/>
          </p:cNvGrpSpPr>
          <p:nvPr/>
        </p:nvGrpSpPr>
        <p:grpSpPr bwMode="auto">
          <a:xfrm>
            <a:off x="1357312" y="6507691"/>
            <a:ext cx="2420937" cy="250826"/>
            <a:chOff x="1492375" y="6537094"/>
            <a:chExt cx="2420330" cy="250393"/>
          </a:xfrm>
        </p:grpSpPr>
        <p:sp>
          <p:nvSpPr>
            <p:cNvPr id="3160" name="Text Box 519"/>
            <p:cNvSpPr txBox="1">
              <a:spLocks noChangeArrowheads="1"/>
            </p:cNvSpPr>
            <p:nvPr/>
          </p:nvSpPr>
          <p:spPr bwMode="auto">
            <a:xfrm>
              <a:off x="2973141" y="6537094"/>
              <a:ext cx="939564" cy="244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9" tIns="45715" rIns="91429" bIns="45715">
              <a:spAutoFit/>
            </a:bodyPr>
            <a:lstStyle/>
            <a:p>
              <a:r>
                <a:rPr lang="en-US" sz="1000" b="1" dirty="0">
                  <a:latin typeface="Century Gothic" pitchFamily="34" charset="0"/>
                  <a:ea typeface="DFKai-SB" pitchFamily="65" charset="-120"/>
                </a:rPr>
                <a:t>Prayer Items</a:t>
              </a:r>
            </a:p>
          </p:txBody>
        </p:sp>
        <p:sp>
          <p:nvSpPr>
            <p:cNvPr id="3162" name="Rectangle 15"/>
            <p:cNvSpPr>
              <a:spLocks noChangeArrowheads="1"/>
            </p:cNvSpPr>
            <p:nvPr/>
          </p:nvSpPr>
          <p:spPr bwMode="auto">
            <a:xfrm>
              <a:off x="1492375" y="6543434"/>
              <a:ext cx="723718" cy="244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 b="1" dirty="0" smtClean="0">
                  <a:latin typeface="DFKai-SB" pitchFamily="65" charset="-120"/>
                  <a:ea typeface="DFKai-SB" pitchFamily="65" charset="-120"/>
                </a:rPr>
                <a:t>祷告事项</a:t>
              </a:r>
              <a:r>
                <a:rPr lang="en-US" sz="1000" b="1" dirty="0" smtClean="0">
                  <a:latin typeface="Times New Roman" pitchFamily="18" charset="0"/>
                  <a:ea typeface="DFKai-SB" pitchFamily="65" charset="-120"/>
                </a:rPr>
                <a:t> </a:t>
              </a:r>
              <a:endParaRPr lang="en-US" sz="1000" dirty="0">
                <a:ea typeface="DFKai-SB" pitchFamily="65" charset="-120"/>
              </a:endParaRPr>
            </a:p>
          </p:txBody>
        </p:sp>
      </p:grpSp>
      <p:graphicFrame>
        <p:nvGraphicFramePr>
          <p:cNvPr id="18" name="Group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241958"/>
              </p:ext>
            </p:extLst>
          </p:nvPr>
        </p:nvGraphicFramePr>
        <p:xfrm>
          <a:off x="132125" y="6927727"/>
          <a:ext cx="4689258" cy="416596"/>
        </p:xfrm>
        <a:graphic>
          <a:graphicData uri="http://schemas.openxmlformats.org/drawingml/2006/table">
            <a:tbl>
              <a:tblPr/>
              <a:tblGrid>
                <a:gridCol w="2253042"/>
                <a:gridCol w="2436216"/>
              </a:tblGrid>
              <a:tr h="416596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aiTi" pitchFamily="49" charset="-122"/>
                          <a:ea typeface="KaiTi" pitchFamily="49" charset="-122"/>
                          <a:cs typeface="+mn-cs"/>
                        </a:rPr>
                        <a:t>请为教会建堂计划祷告。</a:t>
                      </a:r>
                      <a:endParaRPr kumimoji="0" lang="en-US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aiTi" pitchFamily="49" charset="-122"/>
                        <a:ea typeface="KaiTi" pitchFamily="49" charset="-122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KaiTi" pitchFamily="49" charset="-122"/>
                          <a:cs typeface="+mn-cs"/>
                        </a:rPr>
                        <a:t>Pray for our building plan.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319034" y="3718955"/>
            <a:ext cx="396775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zh-CN" altLang="en-US" dirty="0" smtClean="0">
                <a:latin typeface="DFKai-SB" pitchFamily="65" charset="-120"/>
                <a:ea typeface="DFKai-SB" pitchFamily="65" charset="-120"/>
              </a:rPr>
              <a:t>若有不方便站立之朋友，在会众站立时间可随意坐下。</a:t>
            </a:r>
            <a:r>
              <a:rPr lang="en-US" altLang="zh-CN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CN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CN" dirty="0" smtClean="0">
                <a:latin typeface="Calibri" pitchFamily="34" charset="0"/>
                <a:ea typeface="DFKai-SB" pitchFamily="65" charset="-120"/>
              </a:rPr>
              <a:t>Please feel free to sit down during worship if you need to.</a:t>
            </a:r>
          </a:p>
          <a:p>
            <a:pPr marL="228600" indent="-228600">
              <a:buAutoNum type="arabicPeriod"/>
            </a:pPr>
            <a:r>
              <a:rPr lang="zh-CN" altLang="en-US" dirty="0" smtClean="0">
                <a:latin typeface="DFKai-SB" pitchFamily="65" charset="-120"/>
                <a:ea typeface="DFKai-SB" pitchFamily="65" charset="-120"/>
              </a:rPr>
              <a:t>请把手提电话转为静音。</a:t>
            </a:r>
            <a:r>
              <a:rPr lang="en-US" altLang="zh-CN" dirty="0" smtClean="0">
                <a:latin typeface="Calibri" pitchFamily="34" charset="0"/>
                <a:ea typeface="DFKai-SB" pitchFamily="65" charset="-120"/>
              </a:rPr>
              <a:t>Please switch your mobile phone to silent mode.</a:t>
            </a:r>
            <a:endParaRPr lang="en-US" dirty="0">
              <a:latin typeface="Calibri" pitchFamily="34" charset="0"/>
              <a:ea typeface="DFKai-SB" pitchFamily="65" charset="-120"/>
            </a:endParaRPr>
          </a:p>
        </p:txBody>
      </p:sp>
      <p:graphicFrame>
        <p:nvGraphicFramePr>
          <p:cNvPr id="24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901211"/>
              </p:ext>
            </p:extLst>
          </p:nvPr>
        </p:nvGraphicFramePr>
        <p:xfrm>
          <a:off x="301625" y="4354272"/>
          <a:ext cx="4543425" cy="1895336"/>
        </p:xfrm>
        <a:graphic>
          <a:graphicData uri="http://schemas.openxmlformats.org/drawingml/2006/table">
            <a:tbl>
              <a:tblPr/>
              <a:tblGrid>
                <a:gridCol w="1721908"/>
                <a:gridCol w="945092"/>
                <a:gridCol w="933450"/>
                <a:gridCol w="94297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11/18/2018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出席人數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PMingLiU" pitchFamily="18" charset="-120"/>
                        </a:rPr>
                        <a:t>Attendance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奉獻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Offerings (2018</a:t>
                      </a:r>
                      <a:r>
                        <a:rPr kumimoji="0" lang="zh-CN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nWang KaiBold-Gb5" pitchFamily="2" charset="-120"/>
                          <a:ea typeface="DFKai-SB" pitchFamily="65" charset="-120"/>
                        </a:rPr>
                        <a:t>预算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 Budget: $178,169.16 $3,426.33/ </a:t>
                      </a:r>
                      <a:r>
                        <a:rPr kumimoji="0" lang="en-US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每週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wk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)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0614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成人</a:t>
                      </a: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 /</a:t>
                      </a: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青少年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/</a:t>
                      </a: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儿童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 </a:t>
                      </a:r>
                    </a:p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Adult /Youth / Children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</a:rPr>
                        <a:t>11/18/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</a:rPr>
                        <a:t>18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SimSun" pitchFamily="2" charset="-122"/>
                      </a:endParaRP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全年至今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YTD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預算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HanWang KaiBold-Gb5" pitchFamily="2" charset="-120"/>
                        </a:rPr>
                        <a:t> Budget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636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73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/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12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/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27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SimSun" pitchFamily="2" charset="-122"/>
                        <a:cs typeface="+mn-cs"/>
                      </a:endParaRP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$1,379.00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$150,033.23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$157,611.18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SimSun" pitchFamily="2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建堂基金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 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Building Fund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s-I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 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$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53,990.00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SimSun" pitchFamily="2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SimSun" pitchFamily="2" charset="-122"/>
                        <a:cs typeface="+mn-cs"/>
                      </a:endParaRP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建堂基金</a:t>
                      </a: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认献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FKai-SB" pitchFamily="65" charset="-120"/>
                      </a:endParaRPr>
                    </a:p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Building Fund Pledge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Century Gothic" pitchFamily="34" charset="0"/>
                      </a:endParaRP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</a:rPr>
                        <a:t> $144,000.00</a:t>
                      </a:r>
                    </a:p>
                  </a:txBody>
                  <a:tcPr marL="91429" marR="91429" marT="45715" marB="4571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</a:rPr>
                        <a:t>$170,000.00</a:t>
                      </a:r>
                    </a:p>
                  </a:txBody>
                  <a:tcPr marL="91429" marR="91429" marT="45715" marB="4571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感恩奉獻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Needy Fund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PMingLiU" pitchFamily="18" charset="-120"/>
                      </a:endParaRP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</a:rPr>
                        <a:t>$6,202.65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SimSun" pitchFamily="2" charset="-122"/>
                      </a:endParaRP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" name="Text Box 478"/>
          <p:cNvSpPr txBox="1">
            <a:spLocks noChangeArrowheads="1"/>
          </p:cNvSpPr>
          <p:nvPr/>
        </p:nvSpPr>
        <p:spPr bwMode="auto">
          <a:xfrm>
            <a:off x="6083302" y="161925"/>
            <a:ext cx="2468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r>
              <a:rPr lang="zh-TW" altLang="en-US" sz="1400" b="1" dirty="0" smtClean="0">
                <a:latin typeface="DFKai-SB" pitchFamily="65" charset="-120"/>
                <a:ea typeface="DFKai-SB" pitchFamily="65" charset="-120"/>
              </a:rPr>
              <a:t>活动日历表</a:t>
            </a:r>
            <a:r>
              <a:rPr lang="en-US" sz="1400" b="1" dirty="0" smtClean="0">
                <a:latin typeface="Times New Roman" pitchFamily="18" charset="0"/>
                <a:ea typeface="DFKai-SB" pitchFamily="65" charset="-120"/>
              </a:rPr>
              <a:t>  </a:t>
            </a:r>
            <a:r>
              <a:rPr lang="en-US" sz="1300" b="1" dirty="0">
                <a:latin typeface="Century Gothic" pitchFamily="34" charset="0"/>
                <a:ea typeface="DFKai-SB" pitchFamily="65" charset="-120"/>
              </a:rPr>
              <a:t>Events Calendar</a:t>
            </a:r>
          </a:p>
        </p:txBody>
      </p:sp>
      <p:sp>
        <p:nvSpPr>
          <p:cNvPr id="32" name="Text Box 519"/>
          <p:cNvSpPr txBox="1">
            <a:spLocks noChangeArrowheads="1"/>
          </p:cNvSpPr>
          <p:nvPr/>
        </p:nvSpPr>
        <p:spPr bwMode="auto">
          <a:xfrm>
            <a:off x="6194426" y="1277228"/>
            <a:ext cx="2085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r>
              <a:rPr lang="zh-TW" altLang="en-US" sz="1200" b="1" dirty="0" smtClean="0">
                <a:latin typeface="DFKai-SB" pitchFamily="65" charset="-120"/>
                <a:ea typeface="DFKai-SB" pitchFamily="65" charset="-120"/>
              </a:rPr>
              <a:t>报告事项</a:t>
            </a:r>
            <a:r>
              <a:rPr lang="en-US" sz="1200" b="1" dirty="0" smtClean="0">
                <a:latin typeface="Times New Roman" pitchFamily="18" charset="0"/>
                <a:ea typeface="DFKai-SB" pitchFamily="65" charset="-120"/>
              </a:rPr>
              <a:t>  </a:t>
            </a:r>
            <a:r>
              <a:rPr lang="en-US" sz="1200" b="1" dirty="0">
                <a:latin typeface="Century Gothic" pitchFamily="34" charset="0"/>
                <a:ea typeface="DFKai-SB" pitchFamily="65" charset="-120"/>
              </a:rPr>
              <a:t>Announcements</a:t>
            </a:r>
          </a:p>
        </p:txBody>
      </p:sp>
      <p:sp>
        <p:nvSpPr>
          <p:cNvPr id="33" name="Text Box 542"/>
          <p:cNvSpPr txBox="1">
            <a:spLocks noChangeArrowheads="1"/>
          </p:cNvSpPr>
          <p:nvPr/>
        </p:nvSpPr>
        <p:spPr bwMode="auto">
          <a:xfrm>
            <a:off x="5042395" y="1562466"/>
            <a:ext cx="47420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000" dirty="0" smtClean="0">
                <a:latin typeface="DFKai-SB" pitchFamily="65" charset="-120"/>
                <a:ea typeface="DFKai-SB" pitchFamily="65" charset="-120"/>
              </a:rPr>
              <a:t>请把车停在教堂的西面的停车场，讓來賓使用東面的停车场</a:t>
            </a:r>
            <a:endParaRPr lang="en-US" altLang="zh-CN" sz="10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1000" dirty="0" smtClean="0">
                <a:ea typeface="DFKai-SB" pitchFamily="65" charset="-120"/>
              </a:rPr>
              <a:t>Please park your car on the west parking lot of the church so that visitors can park on the east side.</a:t>
            </a:r>
          </a:p>
          <a:p>
            <a:r>
              <a:rPr lang="zh-CN" altLang="en-US" sz="1000" dirty="0" smtClean="0">
                <a:latin typeface="DFKai-SB" pitchFamily="65" charset="-120"/>
                <a:ea typeface="DFKai-SB" pitchFamily="65" charset="-120"/>
              </a:rPr>
              <a:t>其他报告请浏览本教会网站</a:t>
            </a:r>
            <a:r>
              <a:rPr lang="zh-CN" altLang="en-US" sz="1000" dirty="0" smtClean="0">
                <a:latin typeface="Neurochrome"/>
                <a:ea typeface="SimSun" pitchFamily="2" charset="-122"/>
              </a:rPr>
              <a:t> </a:t>
            </a:r>
            <a:r>
              <a:rPr lang="en-US" altLang="zh-CN" sz="1000" dirty="0">
                <a:ea typeface="SimSun" pitchFamily="2" charset="-122"/>
              </a:rPr>
              <a:t>Please </a:t>
            </a:r>
            <a:r>
              <a:rPr lang="en-US" altLang="zh-CN" sz="1000" dirty="0" smtClean="0">
                <a:ea typeface="SimSun" pitchFamily="2" charset="-122"/>
              </a:rPr>
              <a:t>visit </a:t>
            </a:r>
            <a:r>
              <a:rPr lang="en-US" altLang="zh-CN" sz="1000" dirty="0">
                <a:ea typeface="SimSun" pitchFamily="2" charset="-122"/>
              </a:rPr>
              <a:t>church website for additional announcements</a:t>
            </a:r>
          </a:p>
          <a:p>
            <a:pPr algn="ctr"/>
            <a:r>
              <a:rPr lang="en-US" altLang="zh-CN" sz="1000" b="1" dirty="0" smtClean="0">
                <a:ea typeface="SimSun" pitchFamily="2" charset="-122"/>
              </a:rPr>
              <a:t>http://www.3cw.org</a:t>
            </a:r>
            <a:endParaRPr lang="en-US" altLang="zh-CN" sz="1000" b="1" dirty="0">
              <a:ea typeface="SimSun" pitchFamily="2" charset="-122"/>
            </a:endParaRPr>
          </a:p>
        </p:txBody>
      </p:sp>
      <p:graphicFrame>
        <p:nvGraphicFramePr>
          <p:cNvPr id="34" name="Group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717553"/>
              </p:ext>
            </p:extLst>
          </p:nvPr>
        </p:nvGraphicFramePr>
        <p:xfrm>
          <a:off x="5194302" y="430213"/>
          <a:ext cx="4533900" cy="487660"/>
        </p:xfrm>
        <a:graphic>
          <a:graphicData uri="http://schemas.openxmlformats.org/drawingml/2006/table">
            <a:tbl>
              <a:tblPr/>
              <a:tblGrid>
                <a:gridCol w="609600"/>
                <a:gridCol w="3924300"/>
              </a:tblGrid>
              <a:tr h="230188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TW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HanWang KaiBold-Gb5" pitchFamily="2" charset="-120"/>
                        </a:rPr>
                        <a:t>11/</a:t>
                      </a: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HanWang KaiBold-Gb5" pitchFamily="2" charset="-120"/>
                        </a:rPr>
                        <a:t>14</a:t>
                      </a:r>
                      <a:r>
                        <a:rPr kumimoji="0" lang="en-US" altLang="zh-TW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HanWang KaiBold-Gb5" pitchFamily="2" charset="-120"/>
                        </a:rPr>
                        <a:t>/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HanWang KaiBold-Gb5" pitchFamily="2" charset="-120"/>
                        </a:rPr>
                        <a:t>18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HanWang KaiBold-Gb5" pitchFamily="2" charset="-120"/>
                      </a:endParaRPr>
                    </a:p>
                  </a:txBody>
                  <a:tcPr marL="91429" marR="91429" marT="45715" marB="4571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週三祷告会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 Wed 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Prayer  Meeting 6:30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pm 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at </a:t>
                      </a: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Rm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 241 of New Life Church</a:t>
                      </a:r>
                      <a:endParaRPr kumimoji="0" lang="en-US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HanWang KaiBold-Gb5" pitchFamily="2" charset="-120"/>
                        </a:rPr>
                        <a:t>11/28/18</a:t>
                      </a:r>
                    </a:p>
                  </a:txBody>
                  <a:tcPr marL="91429" marR="91429" marT="45715" marB="4571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週三祷告会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 Wed 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Prayer  Meeting 6:30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pm 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at Rm 241 of New Life Church</a:t>
                      </a:r>
                      <a:endParaRPr kumimoji="0" lang="en-US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5" name="Group 2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931346"/>
              </p:ext>
            </p:extLst>
          </p:nvPr>
        </p:nvGraphicFramePr>
        <p:xfrm>
          <a:off x="4969963" y="2356214"/>
          <a:ext cx="4876800" cy="5586334"/>
        </p:xfrm>
        <a:graphic>
          <a:graphicData uri="http://schemas.openxmlformats.org/drawingml/2006/table">
            <a:tbl>
              <a:tblPr/>
              <a:tblGrid>
                <a:gridCol w="2371140"/>
                <a:gridCol w="2505660"/>
              </a:tblGrid>
              <a:tr h="4205453">
                <a:tc>
                  <a:txBody>
                    <a:bodyPr/>
                    <a:lstStyle/>
                    <a:p>
                      <a:pPr rtl="0" fontAlgn="base"/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​​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/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en-US" altLang="zh-HK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-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我们感谢上帝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2019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年的理事：吴沛义，王也鲁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;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执事：段韵茹，王欣，张世安。 我们也欢迎新成员：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Goodwin </a:t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Chong，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高赞，柯豪瀛，孙艳，田羽，王颖，姚犁。</a:t>
                      </a:r>
                      <a:b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​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/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​</a:t>
                      </a:r>
                      <a:endParaRPr lang="en-US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rtl="0" fontAlgn="base"/>
                      <a:endParaRPr lang="en-US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-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12/2,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主日崇拜之後，有特別的會員大會，是為了購買教堂投票。我们敦促每位成员参加。 我们需要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29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名成员才能形成法定人数。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/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endParaRPr lang="en-US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altLang="zh-HK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/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-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We thank God for 2019 governors: Dennis Ngo, Yale Wang; deacons: In-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Zu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 Tuan, Xing Wang,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Shian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 Zhang. We also welcome new members: Goodwin Chong,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Zan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 Gao,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Haoying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Ke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, Susanna Sun, Yu Tian, Ying Wang, Li Yao</a:t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/>
                      </a:r>
                      <a:b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algn="l" rtl="0" fontAlgn="base"/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algn="l" rtl="0" fontAlgn="base"/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-12/2,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after Sunday service, we will have a special member meeting for the purchase of church meeting. We urge every member to attend. We need </a:t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29 members to form a quorum.</a:t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endParaRPr lang="en-US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0881">
                <a:tc>
                  <a:txBody>
                    <a:bodyPr/>
                    <a:lstStyle/>
                    <a:p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5102392" y="6650728"/>
            <a:ext cx="4430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latin typeface="Calibri" pitchFamily="34" charset="0"/>
                <a:ea typeface="DFKai-SB" pitchFamily="65" charset="-120"/>
              </a:rPr>
              <a:t>2018 Church Events Calendar </a:t>
            </a:r>
            <a:r>
              <a:rPr lang="zh-CN" altLang="en-US" sz="1200" b="1" dirty="0" smtClean="0">
                <a:latin typeface="DFKai-SB" pitchFamily="65" charset="-120"/>
                <a:ea typeface="DFKai-SB" pitchFamily="65" charset="-120"/>
              </a:rPr>
              <a:t>教会活动日程表</a:t>
            </a:r>
            <a:endParaRPr lang="zh-CN" altLang="en-US" sz="1200" b="1" dirty="0">
              <a:latin typeface="DFKai-SB" pitchFamily="65" charset="-120"/>
              <a:ea typeface="DFKai-SB" pitchFamily="65" charset="-120"/>
            </a:endParaRPr>
          </a:p>
        </p:txBody>
      </p:sp>
      <p:graphicFrame>
        <p:nvGraphicFramePr>
          <p:cNvPr id="21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41924"/>
              </p:ext>
            </p:extLst>
          </p:nvPr>
        </p:nvGraphicFramePr>
        <p:xfrm>
          <a:off x="5176545" y="6927727"/>
          <a:ext cx="4463636" cy="251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7280"/>
                <a:gridCol w="3456356"/>
              </a:tblGrid>
              <a:tr h="137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50" b="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50" b="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542341</TotalTime>
  <Words>466</Words>
  <Application>Microsoft Office PowerPoint</Application>
  <PresentationFormat>Custom</PresentationFormat>
  <Paragraphs>117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8" baseType="lpstr">
      <vt:lpstr>Arial Unicode MS</vt:lpstr>
      <vt:lpstr>DFKai-SB</vt:lpstr>
      <vt:lpstr>DFPPaoW4-B5</vt:lpstr>
      <vt:lpstr>HanWang KaiBold-Gb5</vt:lpstr>
      <vt:lpstr>HanWang WeiBeiMedium-Gb5</vt:lpstr>
      <vt:lpstr>HanWangLiSuMedium</vt:lpstr>
      <vt:lpstr>KaiTi</vt:lpstr>
      <vt:lpstr>Neurochrome</vt:lpstr>
      <vt:lpstr>PMingLiU</vt:lpstr>
      <vt:lpstr>SimSun</vt:lpstr>
      <vt:lpstr>Arial</vt:lpstr>
      <vt:lpstr>Arial Narrow</vt:lpstr>
      <vt:lpstr>Calibri</vt:lpstr>
      <vt:lpstr>Century Gothic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Ngo</dc:creator>
  <cp:lastModifiedBy>RePack by Diakov</cp:lastModifiedBy>
  <cp:revision>11027</cp:revision>
  <cp:lastPrinted>2018-11-24T23:02:39Z</cp:lastPrinted>
  <dcterms:created xsi:type="dcterms:W3CDTF">2005-02-05T05:37:37Z</dcterms:created>
  <dcterms:modified xsi:type="dcterms:W3CDTF">2018-11-24T23:04:02Z</dcterms:modified>
</cp:coreProperties>
</file>