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43" r:id="rId2"/>
    <p:sldId id="320" r:id="rId3"/>
    <p:sldId id="344" r:id="rId4"/>
    <p:sldId id="345" r:id="rId5"/>
    <p:sldId id="346" r:id="rId6"/>
    <p:sldId id="347" r:id="rId7"/>
    <p:sldId id="348" r:id="rId8"/>
    <p:sldId id="256" r:id="rId9"/>
    <p:sldId id="342" r:id="rId10"/>
    <p:sldId id="349" r:id="rId11"/>
    <p:sldId id="350" r:id="rId12"/>
    <p:sldId id="351" r:id="rId13"/>
    <p:sldId id="338" r:id="rId14"/>
    <p:sldId id="352" r:id="rId15"/>
    <p:sldId id="339" r:id="rId16"/>
    <p:sldId id="353" r:id="rId17"/>
    <p:sldId id="340" r:id="rId18"/>
    <p:sldId id="341" r:id="rId19"/>
    <p:sldId id="35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
        <p:nvSpPr>
          <p:cNvPr id="10" name="Rectangle 9"/>
          <p:cNvSpPr/>
          <p:nvPr/>
        </p:nvSpPr>
        <p:spPr bwMode="invGray">
          <a:xfrm>
            <a:off x="0" y="384625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1/27/2019</a:t>
            </a:fld>
            <a:endParaRPr lang="en-US"/>
          </a:p>
        </p:txBody>
      </p:sp>
      <p:sp>
        <p:nvSpPr>
          <p:cNvPr id="5" name="Footer Placeholder 4"/>
          <p:cNvSpPr>
            <a:spLocks noGrp="1"/>
          </p:cNvSpPr>
          <p:nvPr>
            <p:ph type="ftr" sz="quarter" idx="11"/>
          </p:nvPr>
        </p:nvSpPr>
        <p:spPr>
          <a:xfrm>
            <a:off x="2640597" y="4783094"/>
            <a:ext cx="3836404" cy="273844"/>
          </a:xfrm>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5F53A-5A82-4D94-A785-3C953BD1D595}"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5F53A-5A82-4D94-A785-3C953BD1D595}"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B7077-9E30-4336-93FD-B07056269F2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A5F53A-5A82-4D94-A785-3C953BD1D595}"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A5F53A-5A82-4D94-A785-3C953BD1D595}"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5F53A-5A82-4D94-A785-3C953BD1D595}"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5F53A-5A82-4D94-A785-3C953BD1D595}"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B7077-9E30-4336-93FD-B07056269F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3"/>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5F53A-5A82-4D94-A785-3C953BD1D595}"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B7077-9E30-4336-93FD-B07056269F25}" type="slidenum">
              <a:rPr lang="en-US" smtClean="0"/>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6DA5F53A-5A82-4D94-A785-3C953BD1D595}" type="datetimeFigureOut">
              <a:rPr lang="en-US" smtClean="0"/>
              <a:t>1/27/2019</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877824"/>
            <a:ext cx="733864" cy="150876"/>
          </a:xfrm>
        </p:spPr>
        <p:txBody>
          <a:bodyPr/>
          <a:lstStyle/>
          <a:p>
            <a:fld id="{205B7077-9E30-4336-93FD-B07056269F2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3"/>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DA5F53A-5A82-4D94-A785-3C953BD1D595}" type="datetimeFigureOut">
              <a:rPr lang="en-US" smtClean="0"/>
              <a:t>1/27/2019</a:t>
            </a:fld>
            <a:endParaRPr lang="en-US"/>
          </a:p>
        </p:txBody>
      </p:sp>
      <p:sp>
        <p:nvSpPr>
          <p:cNvPr id="5" name="Footer Placeholder 4"/>
          <p:cNvSpPr>
            <a:spLocks noGrp="1"/>
          </p:cNvSpPr>
          <p:nvPr>
            <p:ph type="ftr" sz="quarter" idx="3"/>
          </p:nvPr>
        </p:nvSpPr>
        <p:spPr>
          <a:xfrm>
            <a:off x="2640596"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05B7077-9E30-4336-93FD-B07056269F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ref.ly/logosres/lbd?ref=biblio.at%3dCovenant%7Cau%3dHahn%2c%2520Scott&amp;off=2347&amp;ctx=hs.+In+application%2c+~contracts+are+limit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3810000" cy="476250"/>
          </a:xfrm>
        </p:spPr>
        <p:txBody>
          <a:bodyPr>
            <a:normAutofit fontScale="90000"/>
          </a:bodyPr>
          <a:lstStyle/>
          <a:p>
            <a:r>
              <a:rPr lang="en-US" sz="2800" dirty="0" smtClean="0">
                <a:solidFill>
                  <a:schemeClr val="bg1"/>
                </a:solidFill>
              </a:rPr>
              <a:t>Daniel 8:3-14</a:t>
            </a:r>
            <a:endParaRPr lang="en-US" sz="2800" dirty="0">
              <a:solidFill>
                <a:schemeClr val="bg1"/>
              </a:solidFill>
            </a:endParaRPr>
          </a:p>
        </p:txBody>
      </p:sp>
      <p:sp>
        <p:nvSpPr>
          <p:cNvPr id="6" name="Rectangle 5"/>
          <p:cNvSpPr/>
          <p:nvPr/>
        </p:nvSpPr>
        <p:spPr>
          <a:xfrm>
            <a:off x="152400" y="605489"/>
            <a:ext cx="4343400" cy="3785652"/>
          </a:xfrm>
          <a:prstGeom prst="rect">
            <a:avLst/>
          </a:prstGeom>
        </p:spPr>
        <p:txBody>
          <a:bodyPr wrap="square">
            <a:spAutoFit/>
          </a:bodyPr>
          <a:lstStyle/>
          <a:p>
            <a:r>
              <a:rPr lang="en-US" sz="2000" dirty="0">
                <a:solidFill>
                  <a:srgbClr val="FFFF00"/>
                </a:solidFill>
              </a:rPr>
              <a:t>In the first year of Darius son of </a:t>
            </a:r>
            <a:r>
              <a:rPr lang="en-US" sz="2000" dirty="0" smtClean="0">
                <a:solidFill>
                  <a:srgbClr val="FFFF00"/>
                </a:solidFill>
              </a:rPr>
              <a:t>Xerxes</a:t>
            </a:r>
            <a:r>
              <a:rPr lang="en-US" sz="2000" dirty="0">
                <a:solidFill>
                  <a:srgbClr val="FFFF00"/>
                </a:solidFill>
              </a:rPr>
              <a:t> (a Mede by descent), who was made ruler over the </a:t>
            </a:r>
            <a:r>
              <a:rPr lang="en-US" sz="2000" dirty="0" smtClean="0">
                <a:solidFill>
                  <a:srgbClr val="FFFF00"/>
                </a:solidFill>
              </a:rPr>
              <a:t>Babylonian kingdom</a:t>
            </a:r>
            <a:r>
              <a:rPr lang="en-US" sz="2000" dirty="0">
                <a:solidFill>
                  <a:srgbClr val="FFFF00"/>
                </a:solidFill>
              </a:rPr>
              <a:t>— </a:t>
            </a:r>
            <a:r>
              <a:rPr lang="en-US" sz="2000" b="1" baseline="30000" dirty="0">
                <a:solidFill>
                  <a:srgbClr val="FFFF00"/>
                </a:solidFill>
              </a:rPr>
              <a:t>2 </a:t>
            </a:r>
            <a:r>
              <a:rPr lang="en-US" sz="2000" dirty="0">
                <a:solidFill>
                  <a:srgbClr val="FFFF00"/>
                </a:solidFill>
              </a:rPr>
              <a:t>in the first year of his reign, I, Daniel, understood from the Scriptures, according to the word of the </a:t>
            </a:r>
            <a:r>
              <a:rPr lang="en-US" sz="2000" cap="small" dirty="0">
                <a:solidFill>
                  <a:srgbClr val="FFFF00"/>
                </a:solidFill>
              </a:rPr>
              <a:t>Lord</a:t>
            </a:r>
            <a:r>
              <a:rPr lang="en-US" sz="2000" dirty="0">
                <a:solidFill>
                  <a:srgbClr val="FFFF00"/>
                </a:solidFill>
              </a:rPr>
              <a:t> given to Jeremiah the prophet, that the desolation of Jerusalem would last seventy years. </a:t>
            </a:r>
            <a:r>
              <a:rPr lang="en-US" sz="2000" b="1" baseline="30000" dirty="0">
                <a:solidFill>
                  <a:srgbClr val="FFFF00"/>
                </a:solidFill>
              </a:rPr>
              <a:t>3 </a:t>
            </a:r>
            <a:r>
              <a:rPr lang="en-US" sz="2000" dirty="0">
                <a:solidFill>
                  <a:srgbClr val="FFFF00"/>
                </a:solidFill>
              </a:rPr>
              <a:t>So I turned to the Lord God and pleaded with him in prayer and petition, in fasting</a:t>
            </a:r>
            <a:r>
              <a:rPr lang="en-US" sz="2000" dirty="0" smtClean="0">
                <a:solidFill>
                  <a:srgbClr val="FFFF00"/>
                </a:solidFill>
              </a:rPr>
              <a:t>, and </a:t>
            </a:r>
            <a:r>
              <a:rPr lang="en-US" sz="2000" dirty="0">
                <a:solidFill>
                  <a:srgbClr val="FFFF00"/>
                </a:solidFill>
              </a:rPr>
              <a:t>in sackcloth and ashes</a:t>
            </a:r>
            <a:r>
              <a:rPr lang="en-US" sz="2000" dirty="0" smtClean="0">
                <a:solidFill>
                  <a:srgbClr val="FFFF00"/>
                </a:solidFill>
              </a:rPr>
              <a:t>.</a:t>
            </a:r>
            <a:endParaRPr lang="en-US" sz="2000" dirty="0">
              <a:solidFill>
                <a:srgbClr val="FFFF00"/>
              </a:solidFill>
            </a:endParaRPr>
          </a:p>
        </p:txBody>
      </p:sp>
      <p:sp>
        <p:nvSpPr>
          <p:cNvPr id="7" name="Rectangle 6"/>
          <p:cNvSpPr/>
          <p:nvPr/>
        </p:nvSpPr>
        <p:spPr>
          <a:xfrm>
            <a:off x="4343400" y="605489"/>
            <a:ext cx="4495800" cy="3046988"/>
          </a:xfrm>
          <a:prstGeom prst="rect">
            <a:avLst/>
          </a:prstGeom>
        </p:spPr>
        <p:txBody>
          <a:bodyPr wrap="square">
            <a:spAutoFit/>
          </a:bodyPr>
          <a:lstStyle/>
          <a:p>
            <a:r>
              <a:rPr lang="zh-CN" altLang="en-US" sz="2400" u="sng" dirty="0">
                <a:solidFill>
                  <a:schemeClr val="bg1"/>
                </a:solidFill>
                <a:latin typeface="DFKai-SB" panose="03000509000000000000" pitchFamily="65" charset="-120"/>
                <a:ea typeface="DFKai-SB" panose="03000509000000000000" pitchFamily="65" charset="-120"/>
              </a:rPr>
              <a:t>玛代</a:t>
            </a:r>
            <a:r>
              <a:rPr lang="zh-CN" altLang="en-US" sz="2400" dirty="0">
                <a:solidFill>
                  <a:schemeClr val="bg1"/>
                </a:solidFill>
                <a:latin typeface="DFKai-SB" panose="03000509000000000000" pitchFamily="65" charset="-120"/>
                <a:ea typeface="DFKai-SB" panose="03000509000000000000" pitchFamily="65" charset="-120"/>
              </a:rPr>
              <a:t>族</a:t>
            </a:r>
            <a:r>
              <a:rPr lang="zh-CN" altLang="en-US" sz="2400" u="sng" dirty="0">
                <a:solidFill>
                  <a:schemeClr val="bg1"/>
                </a:solidFill>
                <a:latin typeface="DFKai-SB" panose="03000509000000000000" pitchFamily="65" charset="-120"/>
                <a:ea typeface="DFKai-SB" panose="03000509000000000000" pitchFamily="65" charset="-120"/>
              </a:rPr>
              <a:t>亚哈随鲁</a:t>
            </a:r>
            <a:r>
              <a:rPr lang="zh-CN" altLang="en-US" sz="2400" dirty="0">
                <a:solidFill>
                  <a:schemeClr val="bg1"/>
                </a:solidFill>
                <a:latin typeface="DFKai-SB" panose="03000509000000000000" pitchFamily="65" charset="-120"/>
                <a:ea typeface="DFKai-SB" panose="03000509000000000000" pitchFamily="65" charset="-120"/>
              </a:rPr>
              <a:t>的儿子</a:t>
            </a:r>
            <a:r>
              <a:rPr lang="zh-CN" altLang="en-US" sz="2400" u="sng" dirty="0">
                <a:solidFill>
                  <a:schemeClr val="bg1"/>
                </a:solidFill>
                <a:latin typeface="DFKai-SB" panose="03000509000000000000" pitchFamily="65" charset="-120"/>
                <a:ea typeface="DFKai-SB" panose="03000509000000000000" pitchFamily="65" charset="-120"/>
              </a:rPr>
              <a:t>大流士</a:t>
            </a:r>
            <a:r>
              <a:rPr lang="zh-CN" altLang="en-US" sz="2400" dirty="0">
                <a:solidFill>
                  <a:schemeClr val="bg1"/>
                </a:solidFill>
                <a:latin typeface="DFKai-SB" panose="03000509000000000000" pitchFamily="65" charset="-120"/>
                <a:ea typeface="DFKai-SB" panose="03000509000000000000" pitchFamily="65" charset="-120"/>
              </a:rPr>
              <a:t>立为</a:t>
            </a:r>
            <a:r>
              <a:rPr lang="zh-CN" altLang="en-US" sz="2400" u="sng" dirty="0">
                <a:solidFill>
                  <a:schemeClr val="bg1"/>
                </a:solidFill>
                <a:latin typeface="DFKai-SB" panose="03000509000000000000" pitchFamily="65" charset="-120"/>
                <a:ea typeface="DFKai-SB" panose="03000509000000000000" pitchFamily="65" charset="-120"/>
              </a:rPr>
              <a:t>迦勒底</a:t>
            </a:r>
            <a:r>
              <a:rPr lang="zh-CN" altLang="en-US" sz="2400" dirty="0">
                <a:solidFill>
                  <a:schemeClr val="bg1"/>
                </a:solidFill>
                <a:latin typeface="DFKai-SB" panose="03000509000000000000" pitchFamily="65" charset="-120"/>
                <a:ea typeface="DFKai-SB" panose="03000509000000000000" pitchFamily="65" charset="-120"/>
              </a:rPr>
              <a:t>国的王元年， </a:t>
            </a:r>
            <a:r>
              <a:rPr lang="en-US" altLang="zh-CN" sz="2400" b="1" baseline="30000" dirty="0">
                <a:solidFill>
                  <a:schemeClr val="bg1"/>
                </a:solidFill>
                <a:latin typeface="DFKai-SB" panose="03000509000000000000" pitchFamily="65" charset="-120"/>
                <a:ea typeface="DFKai-SB" panose="03000509000000000000" pitchFamily="65" charset="-120"/>
              </a:rPr>
              <a:t>2 </a:t>
            </a:r>
            <a:r>
              <a:rPr lang="zh-CN" altLang="en-US" sz="2400" dirty="0">
                <a:solidFill>
                  <a:schemeClr val="bg1"/>
                </a:solidFill>
                <a:latin typeface="DFKai-SB" panose="03000509000000000000" pitchFamily="65" charset="-120"/>
                <a:ea typeface="DFKai-SB" panose="03000509000000000000" pitchFamily="65" charset="-120"/>
              </a:rPr>
              <a:t>就是他在位第一年，我</a:t>
            </a:r>
            <a:r>
              <a:rPr lang="zh-CN" altLang="en-US" sz="2400" u="sng" dirty="0">
                <a:solidFill>
                  <a:schemeClr val="bg1"/>
                </a:solidFill>
                <a:latin typeface="DFKai-SB" panose="03000509000000000000" pitchFamily="65" charset="-120"/>
                <a:ea typeface="DFKai-SB" panose="03000509000000000000" pitchFamily="65" charset="-120"/>
              </a:rPr>
              <a:t>但以理</a:t>
            </a:r>
            <a:r>
              <a:rPr lang="zh-CN" altLang="en-US" sz="2400" dirty="0">
                <a:solidFill>
                  <a:schemeClr val="bg1"/>
                </a:solidFill>
                <a:latin typeface="DFKai-SB" panose="03000509000000000000" pitchFamily="65" charset="-120"/>
                <a:ea typeface="DFKai-SB" panose="03000509000000000000" pitchFamily="65" charset="-120"/>
              </a:rPr>
              <a:t>从书上得知耶和华的话临到先知</a:t>
            </a:r>
            <a:r>
              <a:rPr lang="zh-CN" altLang="en-US" sz="2400" u="sng" dirty="0">
                <a:solidFill>
                  <a:schemeClr val="bg1"/>
                </a:solidFill>
                <a:latin typeface="DFKai-SB" panose="03000509000000000000" pitchFamily="65" charset="-120"/>
                <a:ea typeface="DFKai-SB" panose="03000509000000000000" pitchFamily="65" charset="-120"/>
              </a:rPr>
              <a:t>耶利米</a:t>
            </a:r>
            <a:r>
              <a:rPr lang="zh-CN" altLang="en-US" sz="2400" dirty="0">
                <a:solidFill>
                  <a:schemeClr val="bg1"/>
                </a:solidFill>
                <a:latin typeface="DFKai-SB" panose="03000509000000000000" pitchFamily="65" charset="-120"/>
                <a:ea typeface="DFKai-SB" panose="03000509000000000000" pitchFamily="65" charset="-120"/>
              </a:rPr>
              <a:t>，论</a:t>
            </a:r>
            <a:r>
              <a:rPr lang="zh-CN" altLang="en-US" sz="2400" u="sng" dirty="0">
                <a:solidFill>
                  <a:schemeClr val="bg1"/>
                </a:solidFill>
                <a:latin typeface="DFKai-SB" panose="03000509000000000000" pitchFamily="65" charset="-120"/>
                <a:ea typeface="DFKai-SB" panose="03000509000000000000" pitchFamily="65" charset="-120"/>
              </a:rPr>
              <a:t>耶路撒冷</a:t>
            </a:r>
            <a:r>
              <a:rPr lang="zh-CN" altLang="en-US" sz="2400" dirty="0">
                <a:solidFill>
                  <a:schemeClr val="bg1"/>
                </a:solidFill>
                <a:latin typeface="DFKai-SB" panose="03000509000000000000" pitchFamily="65" charset="-120"/>
                <a:ea typeface="DFKai-SB" panose="03000509000000000000" pitchFamily="65" charset="-120"/>
              </a:rPr>
              <a:t>荒凉的年数，七十年为满。</a:t>
            </a:r>
          </a:p>
          <a:p>
            <a:r>
              <a:rPr lang="en-US" altLang="zh-CN" sz="2400" b="1" baseline="30000" dirty="0" smtClean="0">
                <a:solidFill>
                  <a:schemeClr val="bg1"/>
                </a:solidFill>
                <a:latin typeface="DFKai-SB" panose="03000509000000000000" pitchFamily="65" charset="-120"/>
                <a:ea typeface="DFKai-SB" panose="03000509000000000000" pitchFamily="65" charset="-120"/>
              </a:rPr>
              <a:t>3</a:t>
            </a:r>
            <a:r>
              <a:rPr lang="en-US" altLang="zh-CN" sz="2400" b="1" baseline="30000" dirty="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我便禁食，披麻蒙灰，定意向主神祈祷恳求。 </a:t>
            </a:r>
          </a:p>
        </p:txBody>
      </p:sp>
    </p:spTree>
    <p:extLst>
      <p:ext uri="{BB962C8B-B14F-4D97-AF65-F5344CB8AC3E}">
        <p14:creationId xmlns:p14="http://schemas.microsoft.com/office/powerpoint/2010/main" val="30061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28600" y="209550"/>
            <a:ext cx="8686800" cy="4257576"/>
          </a:xfrm>
          <a:prstGeom prst="rect">
            <a:avLst/>
          </a:prstGeom>
        </p:spPr>
        <p:txBody>
          <a:bodyPr wrap="square">
            <a:spAutoFit/>
          </a:bodyPr>
          <a:lstStyle/>
          <a:p>
            <a:r>
              <a:rPr lang="en-US" sz="2800" i="1" dirty="0">
                <a:solidFill>
                  <a:schemeClr val="bg1"/>
                </a:solidFill>
              </a:rPr>
              <a:t>Exodus 19:3–6 </a:t>
            </a:r>
          </a:p>
          <a:p>
            <a:endParaRPr lang="en-US" sz="2800" i="1" baseline="30000" dirty="0" smtClean="0">
              <a:solidFill>
                <a:schemeClr val="bg1"/>
              </a:solidFill>
            </a:endParaRPr>
          </a:p>
          <a:p>
            <a:endParaRPr lang="en-US" sz="2800" i="1" dirty="0">
              <a:solidFill>
                <a:schemeClr val="bg1"/>
              </a:solidFill>
              <a:latin typeface="DFKai-SB" panose="03000509000000000000" pitchFamily="65" charset="-120"/>
              <a:ea typeface="DFKai-SB" panose="03000509000000000000" pitchFamily="65" charset="-120"/>
            </a:endParaRPr>
          </a:p>
          <a:p>
            <a:r>
              <a:rPr lang="en-US" sz="2800" i="1" dirty="0" smtClean="0">
                <a:solidFill>
                  <a:schemeClr val="bg1"/>
                </a:solidFill>
                <a:latin typeface="DFKai-SB" panose="03000509000000000000" pitchFamily="65" charset="-120"/>
                <a:ea typeface="DFKai-SB" panose="03000509000000000000" pitchFamily="65" charset="-120"/>
              </a:rPr>
              <a:t> </a:t>
            </a:r>
            <a:r>
              <a:rPr lang="en-US" sz="2800" b="1" baseline="30000" dirty="0" smtClean="0">
                <a:solidFill>
                  <a:schemeClr val="bg1"/>
                </a:solidFill>
                <a:latin typeface="DFKai-SB" panose="03000509000000000000" pitchFamily="65" charset="-120"/>
                <a:ea typeface="DFKai-SB" panose="03000509000000000000" pitchFamily="65" charset="-120"/>
              </a:rPr>
              <a:t>3</a:t>
            </a:r>
            <a:r>
              <a:rPr lang="en-US" sz="2800" b="1" baseline="30000" dirty="0">
                <a:solidFill>
                  <a:schemeClr val="bg1"/>
                </a:solidFill>
                <a:latin typeface="DFKai-SB" panose="03000509000000000000" pitchFamily="65" charset="-120"/>
                <a:ea typeface="DFKai-SB" panose="03000509000000000000" pitchFamily="65" charset="-120"/>
              </a:rPr>
              <a:t> </a:t>
            </a:r>
            <a:r>
              <a:rPr lang="zh-CN" altLang="en-US" sz="2800" u="sng" dirty="0">
                <a:solidFill>
                  <a:schemeClr val="bg1"/>
                </a:solidFill>
                <a:latin typeface="DFKai-SB" panose="03000509000000000000" pitchFamily="65" charset="-120"/>
                <a:ea typeface="DFKai-SB" panose="03000509000000000000" pitchFamily="65" charset="-120"/>
              </a:rPr>
              <a:t>摩西</a:t>
            </a:r>
            <a:r>
              <a:rPr lang="zh-CN" altLang="en-US" sz="2800" dirty="0">
                <a:solidFill>
                  <a:schemeClr val="bg1"/>
                </a:solidFill>
                <a:latin typeface="DFKai-SB" panose="03000509000000000000" pitchFamily="65" charset="-120"/>
                <a:ea typeface="DFKai-SB" panose="03000509000000000000" pitchFamily="65" charset="-120"/>
              </a:rPr>
              <a:t>到神那里，耶和华从山上呼唤他说：</a:t>
            </a:r>
            <a:r>
              <a:rPr lang="en-US" sz="2800" dirty="0">
                <a:solidFill>
                  <a:schemeClr val="bg1"/>
                </a:solidFill>
                <a:latin typeface="DFKai-SB" panose="03000509000000000000" pitchFamily="65" charset="-120"/>
                <a:ea typeface="DFKai-SB" panose="03000509000000000000" pitchFamily="65" charset="-120"/>
              </a:rPr>
              <a:t>“</a:t>
            </a:r>
            <a:r>
              <a:rPr lang="zh-CN" altLang="en-US" sz="2800" dirty="0">
                <a:solidFill>
                  <a:schemeClr val="bg1"/>
                </a:solidFill>
                <a:latin typeface="DFKai-SB" panose="03000509000000000000" pitchFamily="65" charset="-120"/>
                <a:ea typeface="DFKai-SB" panose="03000509000000000000" pitchFamily="65" charset="-120"/>
              </a:rPr>
              <a:t>你要这样告诉</a:t>
            </a:r>
            <a:r>
              <a:rPr lang="zh-CN" altLang="en-US" sz="2800" u="sng" dirty="0">
                <a:solidFill>
                  <a:schemeClr val="bg1"/>
                </a:solidFill>
                <a:latin typeface="DFKai-SB" panose="03000509000000000000" pitchFamily="65" charset="-120"/>
                <a:ea typeface="DFKai-SB" panose="03000509000000000000" pitchFamily="65" charset="-120"/>
              </a:rPr>
              <a:t>雅各</a:t>
            </a:r>
            <a:r>
              <a:rPr lang="zh-CN" altLang="en-US" sz="2800" dirty="0">
                <a:solidFill>
                  <a:schemeClr val="bg1"/>
                </a:solidFill>
                <a:latin typeface="DFKai-SB" panose="03000509000000000000" pitchFamily="65" charset="-120"/>
                <a:ea typeface="DFKai-SB" panose="03000509000000000000" pitchFamily="65" charset="-120"/>
              </a:rPr>
              <a:t>家，晓谕</a:t>
            </a:r>
            <a:r>
              <a:rPr lang="zh-CN" altLang="en-US" sz="2800" u="sng" dirty="0">
                <a:solidFill>
                  <a:schemeClr val="bg1"/>
                </a:solidFill>
                <a:latin typeface="DFKai-SB" panose="03000509000000000000" pitchFamily="65" charset="-120"/>
                <a:ea typeface="DFKai-SB" panose="03000509000000000000" pitchFamily="65" charset="-120"/>
              </a:rPr>
              <a:t>以色列</a:t>
            </a:r>
            <a:r>
              <a:rPr lang="zh-CN" altLang="en-US" sz="2800" dirty="0">
                <a:solidFill>
                  <a:schemeClr val="bg1"/>
                </a:solidFill>
                <a:latin typeface="DFKai-SB" panose="03000509000000000000" pitchFamily="65" charset="-120"/>
                <a:ea typeface="DFKai-SB" panose="03000509000000000000" pitchFamily="65" charset="-120"/>
              </a:rPr>
              <a:t>人说：</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4 </a:t>
            </a:r>
            <a:r>
              <a:rPr lang="zh-CN" altLang="en-US" sz="2800" dirty="0">
                <a:solidFill>
                  <a:schemeClr val="bg1"/>
                </a:solidFill>
                <a:latin typeface="DFKai-SB" panose="03000509000000000000" pitchFamily="65" charset="-120"/>
                <a:ea typeface="DFKai-SB" panose="03000509000000000000" pitchFamily="65" charset="-120"/>
              </a:rPr>
              <a:t>我向</a:t>
            </a:r>
            <a:r>
              <a:rPr lang="zh-CN" altLang="en-US" sz="2800" u="sng" dirty="0">
                <a:solidFill>
                  <a:schemeClr val="bg1"/>
                </a:solidFill>
                <a:latin typeface="DFKai-SB" panose="03000509000000000000" pitchFamily="65" charset="-120"/>
                <a:ea typeface="DFKai-SB" panose="03000509000000000000" pitchFamily="65" charset="-120"/>
              </a:rPr>
              <a:t>埃及</a:t>
            </a:r>
            <a:r>
              <a:rPr lang="zh-CN" altLang="en-US" sz="2800" dirty="0">
                <a:solidFill>
                  <a:schemeClr val="bg1"/>
                </a:solidFill>
                <a:latin typeface="DFKai-SB" panose="03000509000000000000" pitchFamily="65" charset="-120"/>
                <a:ea typeface="DFKai-SB" panose="03000509000000000000" pitchFamily="65" charset="-120"/>
              </a:rPr>
              <a:t>人所行的事，你们都看见了；且看见我如鹰将你们背在翅膀上，带来归我。</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5 </a:t>
            </a:r>
            <a:r>
              <a:rPr lang="zh-CN" altLang="en-US" sz="2800" dirty="0">
                <a:solidFill>
                  <a:schemeClr val="bg1"/>
                </a:solidFill>
                <a:latin typeface="DFKai-SB" panose="03000509000000000000" pitchFamily="65" charset="-120"/>
                <a:ea typeface="DFKai-SB" panose="03000509000000000000" pitchFamily="65" charset="-120"/>
              </a:rPr>
              <a:t>如今你们若实在听从我的话，遵守我的约，就要在万民中做属我的子民，因为全地都是我的。</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6 </a:t>
            </a:r>
            <a:r>
              <a:rPr lang="zh-CN" altLang="en-US" sz="2800" dirty="0">
                <a:solidFill>
                  <a:schemeClr val="bg1"/>
                </a:solidFill>
                <a:latin typeface="DFKai-SB" panose="03000509000000000000" pitchFamily="65" charset="-120"/>
                <a:ea typeface="DFKai-SB" panose="03000509000000000000" pitchFamily="65" charset="-120"/>
              </a:rPr>
              <a:t>你们要归我做祭司的国度，为圣洁的国民。这些话你要告诉</a:t>
            </a:r>
            <a:r>
              <a:rPr lang="zh-CN" altLang="en-US" sz="2800" u="sng" dirty="0">
                <a:solidFill>
                  <a:schemeClr val="bg1"/>
                </a:solidFill>
                <a:latin typeface="DFKai-SB" panose="03000509000000000000" pitchFamily="65" charset="-120"/>
                <a:ea typeface="DFKai-SB" panose="03000509000000000000" pitchFamily="65" charset="-120"/>
              </a:rPr>
              <a:t>以色列</a:t>
            </a:r>
            <a:r>
              <a:rPr lang="zh-CN" altLang="en-US" sz="2800" dirty="0">
                <a:solidFill>
                  <a:schemeClr val="bg1"/>
                </a:solidFill>
                <a:latin typeface="DFKai-SB" panose="03000509000000000000" pitchFamily="65" charset="-120"/>
                <a:ea typeface="DFKai-SB" panose="03000509000000000000" pitchFamily="65" charset="-120"/>
              </a:rPr>
              <a:t>人。</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51847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95351"/>
            <a:ext cx="8229600" cy="3951851"/>
          </a:xfrm>
          <a:prstGeom prst="rect">
            <a:avLst/>
          </a:prstGeom>
        </p:spPr>
        <p:txBody>
          <a:bodyPr wrap="square">
            <a:spAutoFit/>
          </a:bodyPr>
          <a:lstStyle/>
          <a:p>
            <a:pPr marL="274320" marR="274320" algn="just">
              <a:lnSpc>
                <a:spcPct val="115000"/>
              </a:lnSpc>
              <a:spcBef>
                <a:spcPts val="0"/>
              </a:spcBef>
              <a:spcAft>
                <a:spcPts val="1200"/>
              </a:spcAft>
            </a:pPr>
            <a:r>
              <a:rPr lang="en-US" sz="3200" i="1" dirty="0" smtClean="0">
                <a:latin typeface="Times New Roman" panose="02020603050405020304" pitchFamily="18" charset="0"/>
                <a:ea typeface="PMingLiU" panose="02020500000000000000" pitchFamily="18" charset="-120"/>
                <a:cs typeface="Arial" panose="020B0604020202020204" pitchFamily="34" charset="0"/>
              </a:rPr>
              <a:t>contracts </a:t>
            </a:r>
            <a:r>
              <a:rPr lang="en-US" sz="3200" i="1" dirty="0">
                <a:latin typeface="Times New Roman" panose="02020603050405020304" pitchFamily="18" charset="0"/>
                <a:ea typeface="PMingLiU" panose="02020500000000000000" pitchFamily="18" charset="-120"/>
                <a:cs typeface="Arial" panose="020B0604020202020204" pitchFamily="34" charset="0"/>
              </a:rPr>
              <a:t>are limited by the terms of the exchange of property (“this is yours, that is mine”), while covenants involve an exchange of life (“I am yours, you are mine</a:t>
            </a:r>
            <a:r>
              <a:rPr lang="en-US" sz="3200" i="1" dirty="0" smtClean="0">
                <a:latin typeface="Times New Roman" panose="02020603050405020304" pitchFamily="18" charset="0"/>
                <a:ea typeface="PMingLiU" panose="02020500000000000000" pitchFamily="18" charset="-120"/>
                <a:cs typeface="Arial" panose="020B0604020202020204" pitchFamily="34" charset="0"/>
              </a:rPr>
              <a:t>”)</a:t>
            </a:r>
          </a:p>
          <a:p>
            <a:pPr marL="274320" marR="274320" algn="just">
              <a:lnSpc>
                <a:spcPct val="115000"/>
              </a:lnSpc>
              <a:spcBef>
                <a:spcPts val="0"/>
              </a:spcBef>
              <a:spcAft>
                <a:spcPts val="1200"/>
              </a:spcAft>
            </a:pPr>
            <a:endParaRPr lang="en-US" i="1" dirty="0">
              <a:latin typeface="Times New Roman" panose="02020603050405020304" pitchFamily="18" charset="0"/>
              <a:ea typeface="PMingLiU" panose="02020500000000000000" pitchFamily="18" charset="-120"/>
              <a:cs typeface="Arial" panose="020B0604020202020204" pitchFamily="34" charset="0"/>
            </a:endParaRPr>
          </a:p>
          <a:p>
            <a:pPr marL="274320" marR="274320" algn="just">
              <a:lnSpc>
                <a:spcPct val="115000"/>
              </a:lnSpc>
              <a:spcBef>
                <a:spcPts val="0"/>
              </a:spcBef>
              <a:spcAft>
                <a:spcPts val="1200"/>
              </a:spcAft>
            </a:pPr>
            <a:endParaRPr lang="en-US" i="1" dirty="0" smtClean="0">
              <a:latin typeface="Times New Roman" panose="02020603050405020304" pitchFamily="18" charset="0"/>
              <a:ea typeface="PMingLiU" panose="02020500000000000000" pitchFamily="18" charset="-120"/>
              <a:cs typeface="Arial" panose="020B0604020202020204" pitchFamily="34" charset="0"/>
            </a:endParaRPr>
          </a:p>
          <a:p>
            <a:pPr>
              <a:lnSpc>
                <a:spcPct val="115000"/>
              </a:lnSpc>
              <a:spcAft>
                <a:spcPts val="1000"/>
              </a:spcAft>
            </a:pPr>
            <a:r>
              <a:rPr lang="en-US" sz="1400" dirty="0" smtClean="0">
                <a:latin typeface="Times New Roman" panose="02020603050405020304" pitchFamily="18" charset="0"/>
                <a:ea typeface="PMingLiU" panose="02020500000000000000" pitchFamily="18" charset="-120"/>
                <a:cs typeface="Arial" panose="020B0604020202020204" pitchFamily="34" charset="0"/>
              </a:rPr>
              <a:t>Scott </a:t>
            </a:r>
            <a:r>
              <a:rPr lang="en-US" sz="1400" dirty="0">
                <a:latin typeface="Times New Roman" panose="02020603050405020304" pitchFamily="18" charset="0"/>
                <a:ea typeface="PMingLiU" panose="02020500000000000000" pitchFamily="18" charset="-120"/>
                <a:cs typeface="Arial" panose="020B0604020202020204" pitchFamily="34" charset="0"/>
              </a:rPr>
              <a:t>Hahn, </a:t>
            </a:r>
            <a:r>
              <a:rPr lang="en-US" sz="1400" dirty="0">
                <a:solidFill>
                  <a:srgbClr val="0000FF"/>
                </a:solidFill>
                <a:latin typeface="Times New Roman" panose="02020603050405020304" pitchFamily="18" charset="0"/>
                <a:ea typeface="PMingLiU" panose="02020500000000000000" pitchFamily="18" charset="-120"/>
                <a:cs typeface="Arial" panose="020B0604020202020204" pitchFamily="34" charset="0"/>
                <a:hlinkClick r:id="rId2"/>
              </a:rPr>
              <a:t>“Covenant,”</a:t>
            </a:r>
            <a:r>
              <a:rPr lang="en-US" sz="1400" dirty="0">
                <a:latin typeface="Times New Roman" panose="02020603050405020304" pitchFamily="18" charset="0"/>
                <a:ea typeface="PMingLiU" panose="02020500000000000000" pitchFamily="18" charset="-120"/>
                <a:cs typeface="Arial" panose="020B0604020202020204" pitchFamily="34" charset="0"/>
              </a:rPr>
              <a:t> ed. John D. Barry et al., </a:t>
            </a:r>
            <a:r>
              <a:rPr lang="en-US" sz="1400" i="1" dirty="0">
                <a:latin typeface="Times New Roman" panose="02020603050405020304" pitchFamily="18" charset="0"/>
                <a:ea typeface="PMingLiU" panose="02020500000000000000" pitchFamily="18" charset="-120"/>
                <a:cs typeface="Arial" panose="020B0604020202020204" pitchFamily="34" charset="0"/>
              </a:rPr>
              <a:t>The </a:t>
            </a:r>
            <a:r>
              <a:rPr lang="en-US" sz="1400" i="1" dirty="0" err="1">
                <a:latin typeface="Times New Roman" panose="02020603050405020304" pitchFamily="18" charset="0"/>
                <a:ea typeface="PMingLiU" panose="02020500000000000000" pitchFamily="18" charset="-120"/>
                <a:cs typeface="Arial" panose="020B0604020202020204" pitchFamily="34" charset="0"/>
              </a:rPr>
              <a:t>Lexham</a:t>
            </a:r>
            <a:r>
              <a:rPr lang="en-US" sz="1400" i="1" dirty="0">
                <a:latin typeface="Times New Roman" panose="02020603050405020304" pitchFamily="18" charset="0"/>
                <a:ea typeface="PMingLiU" panose="02020500000000000000" pitchFamily="18" charset="-120"/>
                <a:cs typeface="Arial" panose="020B0604020202020204" pitchFamily="34" charset="0"/>
              </a:rPr>
              <a:t> Bible Dictionary</a:t>
            </a:r>
            <a:r>
              <a:rPr lang="en-US" sz="1400" dirty="0">
                <a:latin typeface="Times New Roman" panose="02020603050405020304" pitchFamily="18" charset="0"/>
                <a:ea typeface="PMingLiU" panose="02020500000000000000" pitchFamily="18" charset="-120"/>
                <a:cs typeface="Arial" panose="020B0604020202020204" pitchFamily="34" charset="0"/>
              </a:rPr>
              <a:t> (Bellingham, WA: </a:t>
            </a:r>
            <a:r>
              <a:rPr lang="en-US" sz="1400" dirty="0" err="1">
                <a:latin typeface="Times New Roman" panose="02020603050405020304" pitchFamily="18" charset="0"/>
                <a:ea typeface="PMingLiU" panose="02020500000000000000" pitchFamily="18" charset="-120"/>
                <a:cs typeface="Arial" panose="020B0604020202020204" pitchFamily="34" charset="0"/>
              </a:rPr>
              <a:t>Lexham</a:t>
            </a:r>
            <a:r>
              <a:rPr lang="en-US" sz="1400" dirty="0">
                <a:latin typeface="Times New Roman" panose="02020603050405020304" pitchFamily="18" charset="0"/>
                <a:ea typeface="PMingLiU" panose="02020500000000000000" pitchFamily="18" charset="-120"/>
                <a:cs typeface="Arial" panose="020B0604020202020204" pitchFamily="34" charset="0"/>
              </a:rPr>
              <a:t> Press, 2016).</a:t>
            </a:r>
            <a:endParaRPr lang="en-US" sz="1400" dirty="0">
              <a:effectLst/>
              <a:latin typeface="Times New Roman" panose="02020603050405020304" pitchFamily="18"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389558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4893647"/>
          </a:xfrm>
          <a:prstGeom prst="rect">
            <a:avLst/>
          </a:prstGeom>
        </p:spPr>
        <p:txBody>
          <a:bodyPr wrap="square">
            <a:spAutoFit/>
          </a:bodyPr>
          <a:lstStyle/>
          <a:p>
            <a:r>
              <a:rPr lang="en-US" sz="2400" i="1" dirty="0">
                <a:solidFill>
                  <a:schemeClr val="bg1"/>
                </a:solidFill>
              </a:rPr>
              <a:t>Deuteronomy 28:1–6 </a:t>
            </a:r>
          </a:p>
          <a:p>
            <a:endParaRPr lang="en-US" sz="2400" i="1" smtClean="0">
              <a:solidFill>
                <a:schemeClr val="bg1"/>
              </a:solidFill>
            </a:endParaRPr>
          </a:p>
          <a:p>
            <a:r>
              <a:rPr lang="en-US" sz="2400" i="1" smtClean="0">
                <a:solidFill>
                  <a:schemeClr val="bg1"/>
                </a:solidFill>
              </a:rPr>
              <a:t>If you fully obey the </a:t>
            </a:r>
            <a:r>
              <a:rPr lang="en-US" sz="2400" i="1" cap="small" smtClean="0">
                <a:solidFill>
                  <a:schemeClr val="bg1"/>
                </a:solidFill>
              </a:rPr>
              <a:t>Lord</a:t>
            </a:r>
            <a:r>
              <a:rPr lang="en-US" sz="2400" i="1" smtClean="0">
                <a:solidFill>
                  <a:schemeClr val="bg1"/>
                </a:solidFill>
              </a:rPr>
              <a:t> your God and carefully follow all his commands I give you today, the </a:t>
            </a:r>
            <a:r>
              <a:rPr lang="en-US" sz="2400" i="1" cap="small" smtClean="0">
                <a:solidFill>
                  <a:schemeClr val="bg1"/>
                </a:solidFill>
              </a:rPr>
              <a:t>Lord</a:t>
            </a:r>
            <a:r>
              <a:rPr lang="en-US" sz="2400" i="1" smtClean="0">
                <a:solidFill>
                  <a:schemeClr val="bg1"/>
                </a:solidFill>
              </a:rPr>
              <a:t> your God will set you high above all the nations on earth. </a:t>
            </a:r>
            <a:r>
              <a:rPr lang="en-US" sz="2400" i="1" baseline="30000" smtClean="0">
                <a:solidFill>
                  <a:schemeClr val="bg1"/>
                </a:solidFill>
              </a:rPr>
              <a:t>2 </a:t>
            </a:r>
            <a:r>
              <a:rPr lang="en-US" sz="2400" i="1" smtClean="0">
                <a:solidFill>
                  <a:schemeClr val="bg1"/>
                </a:solidFill>
              </a:rPr>
              <a:t>All these blessings will come on you and accompany you if you obey the </a:t>
            </a:r>
            <a:r>
              <a:rPr lang="en-US" sz="2400" i="1" cap="small" smtClean="0">
                <a:solidFill>
                  <a:schemeClr val="bg1"/>
                </a:solidFill>
              </a:rPr>
              <a:t>Lord</a:t>
            </a:r>
            <a:r>
              <a:rPr lang="en-US" sz="2400" i="1" smtClean="0">
                <a:solidFill>
                  <a:schemeClr val="bg1"/>
                </a:solidFill>
              </a:rPr>
              <a:t> your God: </a:t>
            </a:r>
          </a:p>
          <a:p>
            <a:r>
              <a:rPr lang="en-US" sz="2400" i="1" baseline="30000" smtClean="0">
                <a:solidFill>
                  <a:schemeClr val="bg1"/>
                </a:solidFill>
              </a:rPr>
              <a:t>3 </a:t>
            </a:r>
            <a:r>
              <a:rPr lang="en-US" sz="2400" i="1" smtClean="0">
                <a:solidFill>
                  <a:schemeClr val="bg1"/>
                </a:solidFill>
              </a:rPr>
              <a:t>You will be blessed in the city and blessed in the country. </a:t>
            </a:r>
          </a:p>
          <a:p>
            <a:r>
              <a:rPr lang="en-US" sz="2400" i="1" baseline="30000" smtClean="0">
                <a:solidFill>
                  <a:schemeClr val="bg1"/>
                </a:solidFill>
              </a:rPr>
              <a:t>4 </a:t>
            </a:r>
            <a:r>
              <a:rPr lang="en-US" sz="2400" i="1" smtClean="0">
                <a:solidFill>
                  <a:schemeClr val="bg1"/>
                </a:solidFill>
              </a:rPr>
              <a:t>The fruit of your womb will be blessed, and the crops of your land and the young of your livestock—the calves of your herds and the lambs of your flocks. </a:t>
            </a:r>
          </a:p>
          <a:p>
            <a:r>
              <a:rPr lang="en-US" sz="2400" i="1" baseline="30000" smtClean="0">
                <a:solidFill>
                  <a:schemeClr val="bg1"/>
                </a:solidFill>
              </a:rPr>
              <a:t>5 </a:t>
            </a:r>
            <a:r>
              <a:rPr lang="en-US" sz="2400" i="1" smtClean="0">
                <a:solidFill>
                  <a:schemeClr val="bg1"/>
                </a:solidFill>
              </a:rPr>
              <a:t>Your basket and your kneading trough will be blessed. </a:t>
            </a:r>
          </a:p>
          <a:p>
            <a:r>
              <a:rPr lang="en-US" sz="2400" i="1" baseline="30000" smtClean="0">
                <a:solidFill>
                  <a:schemeClr val="bg1"/>
                </a:solidFill>
              </a:rPr>
              <a:t>6 </a:t>
            </a:r>
            <a:r>
              <a:rPr lang="en-US" sz="2400" i="1" smtClean="0">
                <a:solidFill>
                  <a:schemeClr val="bg1"/>
                </a:solidFill>
              </a:rPr>
              <a:t>You will be blessed when you come in and blessed when you go out. </a:t>
            </a:r>
            <a:r>
              <a:rPr lang="en-US" sz="2400" smtClean="0">
                <a:solidFill>
                  <a:schemeClr val="bg1"/>
                </a:solidFill>
              </a:rPr>
              <a:t> </a:t>
            </a:r>
            <a:endParaRPr lang="en-US" sz="2400" dirty="0" smtClean="0">
              <a:solidFill>
                <a:schemeClr val="bg1"/>
              </a:solidFill>
            </a:endParaRPr>
          </a:p>
        </p:txBody>
      </p:sp>
    </p:spTree>
    <p:extLst>
      <p:ext uri="{BB962C8B-B14F-4D97-AF65-F5344CB8AC3E}">
        <p14:creationId xmlns:p14="http://schemas.microsoft.com/office/powerpoint/2010/main" val="81431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3970318"/>
          </a:xfrm>
          <a:prstGeom prst="rect">
            <a:avLst/>
          </a:prstGeom>
        </p:spPr>
        <p:txBody>
          <a:bodyPr wrap="square">
            <a:spAutoFit/>
          </a:bodyPr>
          <a:lstStyle/>
          <a:p>
            <a:r>
              <a:rPr lang="en-US" sz="2800" i="1" dirty="0">
                <a:solidFill>
                  <a:schemeClr val="bg1"/>
                </a:solidFill>
              </a:rPr>
              <a:t>Deuteronomy 28:1–6 </a:t>
            </a:r>
          </a:p>
          <a:p>
            <a:r>
              <a:rPr lang="en-US" sz="2800" dirty="0" smtClean="0">
                <a:solidFill>
                  <a:schemeClr val="bg1"/>
                </a:solidFill>
              </a:rPr>
              <a:t> </a:t>
            </a:r>
            <a:endParaRPr lang="en-US" sz="2800" dirty="0" smtClean="0">
              <a:solidFill>
                <a:schemeClr val="bg1"/>
              </a:solidFill>
              <a:latin typeface="DFKai-SB" panose="03000509000000000000" pitchFamily="65" charset="-120"/>
              <a:ea typeface="DFKai-SB" panose="03000509000000000000" pitchFamily="65" charset="-120"/>
            </a:endParaRPr>
          </a:p>
          <a:p>
            <a:r>
              <a:rPr lang="en-US" sz="2800" dirty="0" smtClean="0">
                <a:solidFill>
                  <a:schemeClr val="bg1"/>
                </a:solidFill>
                <a:latin typeface="DFKai-SB" panose="03000509000000000000" pitchFamily="65" charset="-120"/>
                <a:ea typeface="DFKai-SB" panose="03000509000000000000" pitchFamily="65" charset="-120"/>
              </a:rPr>
              <a:t>“</a:t>
            </a:r>
            <a:r>
              <a:rPr lang="zh-CN" altLang="en-US" sz="2800" dirty="0">
                <a:solidFill>
                  <a:schemeClr val="bg1"/>
                </a:solidFill>
                <a:latin typeface="DFKai-SB" panose="03000509000000000000" pitchFamily="65" charset="-120"/>
                <a:ea typeface="DFKai-SB" panose="03000509000000000000" pitchFamily="65" charset="-120"/>
              </a:rPr>
              <a:t>你若留意听从耶和华你神的话，谨守遵行他的一切诫命，就是我今日所吩咐你的，他必使你超乎天下万民之上。</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2 </a:t>
            </a:r>
            <a:r>
              <a:rPr lang="zh-CN" altLang="en-US" sz="2800" dirty="0">
                <a:solidFill>
                  <a:schemeClr val="bg1"/>
                </a:solidFill>
                <a:latin typeface="DFKai-SB" panose="03000509000000000000" pitchFamily="65" charset="-120"/>
                <a:ea typeface="DFKai-SB" panose="03000509000000000000" pitchFamily="65" charset="-120"/>
              </a:rPr>
              <a:t>你若听从耶和华你神的话，这以下的福必追随你，临到你身上。</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3 </a:t>
            </a:r>
            <a:r>
              <a:rPr lang="zh-CN" altLang="en-US" sz="2800" dirty="0">
                <a:solidFill>
                  <a:schemeClr val="bg1"/>
                </a:solidFill>
                <a:latin typeface="DFKai-SB" panose="03000509000000000000" pitchFamily="65" charset="-120"/>
                <a:ea typeface="DFKai-SB" panose="03000509000000000000" pitchFamily="65" charset="-120"/>
              </a:rPr>
              <a:t>你在城里必蒙福，在田间也必蒙福。</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4 </a:t>
            </a:r>
            <a:r>
              <a:rPr lang="zh-CN" altLang="en-US" sz="2800" dirty="0">
                <a:solidFill>
                  <a:schemeClr val="bg1"/>
                </a:solidFill>
                <a:latin typeface="DFKai-SB" panose="03000509000000000000" pitchFamily="65" charset="-120"/>
                <a:ea typeface="DFKai-SB" panose="03000509000000000000" pitchFamily="65" charset="-120"/>
              </a:rPr>
              <a:t>你身所生的，地所产的，牲畜所下的，以及牛犊、羊羔，都必蒙福。</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5 </a:t>
            </a:r>
            <a:r>
              <a:rPr lang="zh-CN" altLang="en-US" sz="2800" dirty="0">
                <a:solidFill>
                  <a:schemeClr val="bg1"/>
                </a:solidFill>
                <a:latin typeface="DFKai-SB" panose="03000509000000000000" pitchFamily="65" charset="-120"/>
                <a:ea typeface="DFKai-SB" panose="03000509000000000000" pitchFamily="65" charset="-120"/>
              </a:rPr>
              <a:t>你的筐子和你的抟面盆都必蒙福。</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6 </a:t>
            </a:r>
            <a:r>
              <a:rPr lang="zh-CN" altLang="en-US" sz="2800" dirty="0">
                <a:solidFill>
                  <a:schemeClr val="bg1"/>
                </a:solidFill>
                <a:latin typeface="DFKai-SB" panose="03000509000000000000" pitchFamily="65" charset="-120"/>
                <a:ea typeface="DFKai-SB" panose="03000509000000000000" pitchFamily="65" charset="-120"/>
              </a:rPr>
              <a:t>你出也蒙福，入也蒙福。</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468956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4031873"/>
          </a:xfrm>
          <a:prstGeom prst="rect">
            <a:avLst/>
          </a:prstGeom>
        </p:spPr>
        <p:txBody>
          <a:bodyPr wrap="square">
            <a:spAutoFit/>
          </a:bodyPr>
          <a:lstStyle/>
          <a:p>
            <a:r>
              <a:rPr lang="en-US" sz="2400" i="1" dirty="0" err="1">
                <a:solidFill>
                  <a:schemeClr val="bg1"/>
                </a:solidFill>
              </a:rPr>
              <a:t>Deut</a:t>
            </a:r>
            <a:r>
              <a:rPr lang="en-US" sz="2400" i="1" dirty="0">
                <a:solidFill>
                  <a:schemeClr val="bg1"/>
                </a:solidFill>
              </a:rPr>
              <a:t> 28:15-19</a:t>
            </a:r>
          </a:p>
          <a:p>
            <a:endParaRPr lang="en-US" sz="2400" i="1" baseline="30000" dirty="0" smtClean="0">
              <a:solidFill>
                <a:schemeClr val="bg1"/>
              </a:solidFill>
            </a:endParaRPr>
          </a:p>
          <a:p>
            <a:r>
              <a:rPr lang="en-US" sz="2400" i="1" baseline="30000" dirty="0" smtClean="0">
                <a:solidFill>
                  <a:schemeClr val="bg1"/>
                </a:solidFill>
              </a:rPr>
              <a:t>15</a:t>
            </a:r>
            <a:r>
              <a:rPr lang="en-US" sz="2400" i="1" baseline="30000" dirty="0">
                <a:solidFill>
                  <a:schemeClr val="bg1"/>
                </a:solidFill>
              </a:rPr>
              <a:t> </a:t>
            </a:r>
            <a:r>
              <a:rPr lang="en-US" sz="2400" i="1" dirty="0">
                <a:solidFill>
                  <a:schemeClr val="bg1"/>
                </a:solidFill>
              </a:rPr>
              <a:t>However, if you do not obey the </a:t>
            </a:r>
            <a:r>
              <a:rPr lang="en-US" sz="2400" i="1" cap="small" dirty="0">
                <a:solidFill>
                  <a:schemeClr val="bg1"/>
                </a:solidFill>
              </a:rPr>
              <a:t>Lord</a:t>
            </a:r>
            <a:r>
              <a:rPr lang="en-US" sz="2400" i="1" dirty="0">
                <a:solidFill>
                  <a:schemeClr val="bg1"/>
                </a:solidFill>
              </a:rPr>
              <a:t> your God and do not carefully follow all his commands and decrees I am giving you today, all these curses will come on you and overtake you: </a:t>
            </a:r>
          </a:p>
          <a:p>
            <a:r>
              <a:rPr lang="en-US" sz="2400" i="1" baseline="30000" dirty="0">
                <a:solidFill>
                  <a:schemeClr val="bg1"/>
                </a:solidFill>
              </a:rPr>
              <a:t>16 </a:t>
            </a:r>
            <a:r>
              <a:rPr lang="en-US" sz="2400" i="1" dirty="0">
                <a:solidFill>
                  <a:schemeClr val="bg1"/>
                </a:solidFill>
              </a:rPr>
              <a:t>You will be cursed in the city and cursed in the country. </a:t>
            </a:r>
          </a:p>
          <a:p>
            <a:r>
              <a:rPr lang="en-US" sz="2400" i="1" baseline="30000" dirty="0">
                <a:solidFill>
                  <a:schemeClr val="bg1"/>
                </a:solidFill>
              </a:rPr>
              <a:t>17 </a:t>
            </a:r>
            <a:r>
              <a:rPr lang="en-US" sz="2400" i="1" dirty="0">
                <a:solidFill>
                  <a:schemeClr val="bg1"/>
                </a:solidFill>
              </a:rPr>
              <a:t>Your basket and your kneading trough will be cursed. </a:t>
            </a:r>
          </a:p>
          <a:p>
            <a:r>
              <a:rPr lang="en-US" sz="2400" i="1" baseline="30000" dirty="0">
                <a:solidFill>
                  <a:schemeClr val="bg1"/>
                </a:solidFill>
              </a:rPr>
              <a:t>18 </a:t>
            </a:r>
            <a:r>
              <a:rPr lang="en-US" sz="2400" i="1" dirty="0">
                <a:solidFill>
                  <a:schemeClr val="bg1"/>
                </a:solidFill>
              </a:rPr>
              <a:t>The fruit of your womb will be cursed, and the crops of your land, and the calves of your herds and the lambs of your flocks. </a:t>
            </a:r>
          </a:p>
          <a:p>
            <a:r>
              <a:rPr lang="en-US" sz="2400" i="1" baseline="30000" dirty="0">
                <a:solidFill>
                  <a:schemeClr val="bg1"/>
                </a:solidFill>
              </a:rPr>
              <a:t>19 </a:t>
            </a:r>
            <a:r>
              <a:rPr lang="en-US" sz="2400" i="1" dirty="0">
                <a:solidFill>
                  <a:schemeClr val="bg1"/>
                </a:solidFill>
              </a:rPr>
              <a:t>You will be cursed when you come in and cursed when you go out. </a:t>
            </a:r>
            <a:r>
              <a:rPr lang="en-US" sz="2400" b="1" baseline="300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57613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3395801"/>
          </a:xfrm>
          <a:prstGeom prst="rect">
            <a:avLst/>
          </a:prstGeom>
        </p:spPr>
        <p:txBody>
          <a:bodyPr wrap="square">
            <a:spAutoFit/>
          </a:bodyPr>
          <a:lstStyle/>
          <a:p>
            <a:r>
              <a:rPr lang="en-US" sz="2800" i="1" dirty="0" err="1">
                <a:solidFill>
                  <a:schemeClr val="bg1"/>
                </a:solidFill>
              </a:rPr>
              <a:t>Deut</a:t>
            </a:r>
            <a:r>
              <a:rPr lang="en-US" sz="2800" i="1" dirty="0">
                <a:solidFill>
                  <a:schemeClr val="bg1"/>
                </a:solidFill>
              </a:rPr>
              <a:t> 28:15-19</a:t>
            </a:r>
          </a:p>
          <a:p>
            <a:endParaRPr lang="en-US" sz="2800" i="1" baseline="30000" dirty="0" smtClean="0">
              <a:solidFill>
                <a:schemeClr val="bg1"/>
              </a:solidFill>
            </a:endParaRPr>
          </a:p>
          <a:p>
            <a:r>
              <a:rPr lang="en-US" sz="2800" b="1" baseline="30000" dirty="0" smtClean="0">
                <a:solidFill>
                  <a:schemeClr val="bg1"/>
                </a:solidFill>
                <a:latin typeface="DFKai-SB" panose="03000509000000000000" pitchFamily="65" charset="-120"/>
                <a:ea typeface="DFKai-SB" panose="03000509000000000000" pitchFamily="65" charset="-120"/>
              </a:rPr>
              <a:t>15</a:t>
            </a:r>
            <a:r>
              <a:rPr lang="en-US" sz="2800" b="1" baseline="30000" dirty="0">
                <a:solidFill>
                  <a:schemeClr val="bg1"/>
                </a:solidFill>
                <a:latin typeface="DFKai-SB" panose="03000509000000000000" pitchFamily="65" charset="-120"/>
                <a:ea typeface="DFKai-SB" panose="03000509000000000000" pitchFamily="65" charset="-120"/>
              </a:rPr>
              <a:t> </a:t>
            </a:r>
            <a:r>
              <a:rPr lang="en-US" sz="2800" dirty="0">
                <a:solidFill>
                  <a:schemeClr val="bg1"/>
                </a:solidFill>
                <a:latin typeface="DFKai-SB" panose="03000509000000000000" pitchFamily="65" charset="-120"/>
                <a:ea typeface="DFKai-SB" panose="03000509000000000000" pitchFamily="65" charset="-120"/>
              </a:rPr>
              <a:t>“</a:t>
            </a:r>
            <a:r>
              <a:rPr lang="zh-CN" altLang="en-US" sz="2800" dirty="0">
                <a:solidFill>
                  <a:schemeClr val="bg1"/>
                </a:solidFill>
                <a:latin typeface="DFKai-SB" panose="03000509000000000000" pitchFamily="65" charset="-120"/>
                <a:ea typeface="DFKai-SB" panose="03000509000000000000" pitchFamily="65" charset="-120"/>
              </a:rPr>
              <a:t>你若不听从耶和华你神的话，不谨守遵行他的一切诫命、律例，就是我今日所吩咐你的，这以下的咒诅都必追随你，临到你身上。</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16 </a:t>
            </a:r>
            <a:r>
              <a:rPr lang="zh-CN" altLang="en-US" sz="2800" dirty="0">
                <a:solidFill>
                  <a:schemeClr val="bg1"/>
                </a:solidFill>
                <a:latin typeface="DFKai-SB" panose="03000509000000000000" pitchFamily="65" charset="-120"/>
                <a:ea typeface="DFKai-SB" panose="03000509000000000000" pitchFamily="65" charset="-120"/>
              </a:rPr>
              <a:t>你在城里必受咒诅，在田间也必受咒诅。</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17 </a:t>
            </a:r>
            <a:r>
              <a:rPr lang="zh-CN" altLang="en-US" sz="2800" dirty="0">
                <a:solidFill>
                  <a:schemeClr val="bg1"/>
                </a:solidFill>
                <a:latin typeface="DFKai-SB" panose="03000509000000000000" pitchFamily="65" charset="-120"/>
                <a:ea typeface="DFKai-SB" panose="03000509000000000000" pitchFamily="65" charset="-120"/>
              </a:rPr>
              <a:t>你的筐子和你的抟面盆都必受咒诅。</a:t>
            </a:r>
            <a:r>
              <a:rPr lang="en-US" sz="2800" dirty="0">
                <a:solidFill>
                  <a:schemeClr val="bg1"/>
                </a:solidFill>
                <a:latin typeface="DFKai-SB" panose="03000509000000000000" pitchFamily="65" charset="-120"/>
                <a:ea typeface="DFKai-SB" panose="03000509000000000000" pitchFamily="65" charset="-120"/>
              </a:rPr>
              <a:t> </a:t>
            </a:r>
            <a:r>
              <a:rPr lang="en-US" sz="2800" b="1" baseline="30000" dirty="0">
                <a:solidFill>
                  <a:schemeClr val="bg1"/>
                </a:solidFill>
                <a:latin typeface="DFKai-SB" panose="03000509000000000000" pitchFamily="65" charset="-120"/>
                <a:ea typeface="DFKai-SB" panose="03000509000000000000" pitchFamily="65" charset="-120"/>
              </a:rPr>
              <a:t>18 </a:t>
            </a:r>
            <a:r>
              <a:rPr lang="zh-CN" altLang="en-US" sz="2800" dirty="0">
                <a:solidFill>
                  <a:schemeClr val="bg1"/>
                </a:solidFill>
                <a:latin typeface="DFKai-SB" panose="03000509000000000000" pitchFamily="65" charset="-120"/>
                <a:ea typeface="DFKai-SB" panose="03000509000000000000" pitchFamily="65" charset="-120"/>
              </a:rPr>
              <a:t>你身所生的，地所产的，以及牛犊、羊羔，都必受咒诅。</a:t>
            </a:r>
            <a:r>
              <a:rPr lang="en-US" sz="2800" b="1" baseline="30000" dirty="0">
                <a:solidFill>
                  <a:schemeClr val="bg1"/>
                </a:solidFill>
                <a:latin typeface="DFKai-SB" panose="03000509000000000000" pitchFamily="65" charset="-120"/>
                <a:ea typeface="DFKai-SB" panose="03000509000000000000" pitchFamily="65" charset="-120"/>
              </a:rPr>
              <a:t>19 </a:t>
            </a:r>
            <a:r>
              <a:rPr lang="zh-CN" altLang="en-US" sz="2800" dirty="0">
                <a:solidFill>
                  <a:schemeClr val="bg1"/>
                </a:solidFill>
                <a:latin typeface="DFKai-SB" panose="03000509000000000000" pitchFamily="65" charset="-120"/>
                <a:ea typeface="DFKai-SB" panose="03000509000000000000" pitchFamily="65" charset="-120"/>
              </a:rPr>
              <a:t>你出也受咒诅，入也受咒诅。</a:t>
            </a:r>
            <a:endParaRPr lang="en-US" sz="28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09123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4770537"/>
          </a:xfrm>
          <a:prstGeom prst="rect">
            <a:avLst/>
          </a:prstGeom>
        </p:spPr>
        <p:txBody>
          <a:bodyPr wrap="square">
            <a:spAutoFit/>
          </a:bodyPr>
          <a:lstStyle/>
          <a:p>
            <a:r>
              <a:rPr lang="en-US" sz="2400" i="1" dirty="0">
                <a:solidFill>
                  <a:schemeClr val="bg1"/>
                </a:solidFill>
              </a:rPr>
              <a:t>Jeremiah 29:10-14</a:t>
            </a:r>
          </a:p>
          <a:p>
            <a:endParaRPr lang="en-US" sz="2400" i="1" baseline="30000" dirty="0" smtClean="0">
              <a:solidFill>
                <a:schemeClr val="bg1"/>
              </a:solidFill>
            </a:endParaRPr>
          </a:p>
          <a:p>
            <a:r>
              <a:rPr lang="en-US" sz="2400" i="1" baseline="30000" dirty="0" smtClean="0">
                <a:solidFill>
                  <a:schemeClr val="bg1"/>
                </a:solidFill>
              </a:rPr>
              <a:t>10</a:t>
            </a:r>
            <a:r>
              <a:rPr lang="en-US" sz="2400" i="1" baseline="30000" dirty="0">
                <a:solidFill>
                  <a:schemeClr val="bg1"/>
                </a:solidFill>
              </a:rPr>
              <a:t> </a:t>
            </a:r>
            <a:r>
              <a:rPr lang="en-US" sz="2400" i="1" dirty="0">
                <a:solidFill>
                  <a:schemeClr val="bg1"/>
                </a:solidFill>
              </a:rPr>
              <a:t>This is what the </a:t>
            </a:r>
            <a:r>
              <a:rPr lang="en-US" sz="2400" i="1" cap="small" dirty="0">
                <a:solidFill>
                  <a:schemeClr val="bg1"/>
                </a:solidFill>
              </a:rPr>
              <a:t>Lord</a:t>
            </a:r>
            <a:r>
              <a:rPr lang="en-US" sz="2400" i="1" dirty="0">
                <a:solidFill>
                  <a:schemeClr val="bg1"/>
                </a:solidFill>
              </a:rPr>
              <a:t> says: “When seventy years are completed for Babylon, I will come to you and fulfill my good promise to bring you back to this place. </a:t>
            </a:r>
            <a:r>
              <a:rPr lang="en-US" sz="2400" i="1" baseline="30000" dirty="0">
                <a:solidFill>
                  <a:schemeClr val="bg1"/>
                </a:solidFill>
              </a:rPr>
              <a:t>11 </a:t>
            </a:r>
            <a:r>
              <a:rPr lang="en-US" sz="2400" i="1" dirty="0">
                <a:solidFill>
                  <a:schemeClr val="bg1"/>
                </a:solidFill>
              </a:rPr>
              <a:t>For I know the plans I have for you,” declares the </a:t>
            </a:r>
            <a:r>
              <a:rPr lang="en-US" sz="2400" i="1" cap="small" dirty="0">
                <a:solidFill>
                  <a:schemeClr val="bg1"/>
                </a:solidFill>
              </a:rPr>
              <a:t>Lord</a:t>
            </a:r>
            <a:r>
              <a:rPr lang="en-US" sz="2400" i="1" dirty="0">
                <a:solidFill>
                  <a:schemeClr val="bg1"/>
                </a:solidFill>
              </a:rPr>
              <a:t>, “plans to prosper you and not to harm you, plans to give you hope and a future. </a:t>
            </a:r>
            <a:r>
              <a:rPr lang="en-US" sz="2400" i="1" baseline="30000" dirty="0">
                <a:solidFill>
                  <a:schemeClr val="bg1"/>
                </a:solidFill>
              </a:rPr>
              <a:t>12 </a:t>
            </a:r>
            <a:r>
              <a:rPr lang="en-US" sz="2400" i="1" dirty="0">
                <a:solidFill>
                  <a:schemeClr val="bg1"/>
                </a:solidFill>
              </a:rPr>
              <a:t>Then you will call on me and come and pray to me, and I will listen to you. </a:t>
            </a:r>
            <a:r>
              <a:rPr lang="en-US" sz="2400" i="1" baseline="30000" dirty="0">
                <a:solidFill>
                  <a:schemeClr val="bg1"/>
                </a:solidFill>
              </a:rPr>
              <a:t>13 </a:t>
            </a:r>
            <a:r>
              <a:rPr lang="en-US" sz="2400" i="1" dirty="0">
                <a:solidFill>
                  <a:schemeClr val="bg1"/>
                </a:solidFill>
              </a:rPr>
              <a:t>You will seek me and find me when you seek me with all your heart. </a:t>
            </a:r>
            <a:r>
              <a:rPr lang="en-US" sz="2400" i="1" baseline="30000" dirty="0">
                <a:solidFill>
                  <a:schemeClr val="bg1"/>
                </a:solidFill>
              </a:rPr>
              <a:t>14 </a:t>
            </a:r>
            <a:r>
              <a:rPr lang="en-US" sz="2400" i="1" dirty="0">
                <a:solidFill>
                  <a:schemeClr val="bg1"/>
                </a:solidFill>
              </a:rPr>
              <a:t>I will be found by you,” declares the </a:t>
            </a:r>
            <a:r>
              <a:rPr lang="en-US" sz="2400" i="1" cap="small" dirty="0">
                <a:solidFill>
                  <a:schemeClr val="bg1"/>
                </a:solidFill>
              </a:rPr>
              <a:t>Lord</a:t>
            </a:r>
            <a:r>
              <a:rPr lang="en-US" sz="2400" i="1" dirty="0">
                <a:solidFill>
                  <a:schemeClr val="bg1"/>
                </a:solidFill>
              </a:rPr>
              <a:t>, “and will bring you back from captivity. I will gather you from all the nations and places where I have banished you,” declares the </a:t>
            </a:r>
            <a:r>
              <a:rPr lang="en-US" sz="2400" i="1" cap="small" dirty="0">
                <a:solidFill>
                  <a:schemeClr val="bg1"/>
                </a:solidFill>
              </a:rPr>
              <a:t>Lord</a:t>
            </a:r>
            <a:r>
              <a:rPr lang="en-US" sz="2400" i="1" dirty="0">
                <a:solidFill>
                  <a:schemeClr val="bg1"/>
                </a:solidFill>
              </a:rPr>
              <a:t>, “and will bring you back to the place from which I carried you into exile</a:t>
            </a:r>
            <a:r>
              <a:rPr lang="en-US" sz="2400" i="1" dirty="0" smtClean="0">
                <a:solidFill>
                  <a:schemeClr val="bg1"/>
                </a:solidFill>
              </a:rPr>
              <a:t>.”</a:t>
            </a:r>
            <a:endParaRPr lang="en-US" sz="2400" i="1" dirty="0">
              <a:solidFill>
                <a:schemeClr val="bg1"/>
              </a:solidFill>
            </a:endParaRPr>
          </a:p>
        </p:txBody>
      </p:sp>
    </p:spTree>
    <p:extLst>
      <p:ext uri="{BB962C8B-B14F-4D97-AF65-F5344CB8AC3E}">
        <p14:creationId xmlns:p14="http://schemas.microsoft.com/office/powerpoint/2010/main" val="221451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304800" y="209550"/>
            <a:ext cx="8534400" cy="3662541"/>
          </a:xfrm>
          <a:prstGeom prst="rect">
            <a:avLst/>
          </a:prstGeom>
        </p:spPr>
        <p:txBody>
          <a:bodyPr wrap="square">
            <a:spAutoFit/>
          </a:bodyPr>
          <a:lstStyle/>
          <a:p>
            <a:r>
              <a:rPr lang="en-US" sz="2400" i="1" dirty="0">
                <a:solidFill>
                  <a:schemeClr val="bg1"/>
                </a:solidFill>
                <a:latin typeface="DFKai-SB" panose="03000509000000000000" pitchFamily="65" charset="-120"/>
                <a:ea typeface="DFKai-SB" panose="03000509000000000000" pitchFamily="65" charset="-120"/>
              </a:rPr>
              <a:t>Jeremiah 29:10-14</a:t>
            </a:r>
          </a:p>
          <a:p>
            <a:endParaRPr lang="en-US" sz="2400" i="1" baseline="30000" dirty="0" smtClean="0">
              <a:solidFill>
                <a:schemeClr val="bg1"/>
              </a:solidFill>
              <a:latin typeface="DFKai-SB" panose="03000509000000000000" pitchFamily="65" charset="-120"/>
              <a:ea typeface="DFKai-SB" panose="03000509000000000000" pitchFamily="65" charset="-120"/>
            </a:endParaRPr>
          </a:p>
          <a:p>
            <a:r>
              <a:rPr lang="en-US" sz="2400" b="1" baseline="30000" dirty="0" smtClean="0">
                <a:solidFill>
                  <a:schemeClr val="bg1"/>
                </a:solidFill>
                <a:latin typeface="DFKai-SB" panose="03000509000000000000" pitchFamily="65" charset="-120"/>
                <a:ea typeface="DFKai-SB" panose="03000509000000000000" pitchFamily="65" charset="-120"/>
              </a:rPr>
              <a:t>10</a:t>
            </a:r>
            <a:r>
              <a:rPr lang="en-US" sz="2400" b="1" baseline="30000" dirty="0">
                <a:solidFill>
                  <a:schemeClr val="bg1"/>
                </a:solidFill>
                <a:latin typeface="DFKai-SB" panose="03000509000000000000" pitchFamily="65" charset="-120"/>
                <a:ea typeface="DFKai-SB" panose="03000509000000000000" pitchFamily="65" charset="-120"/>
              </a:rPr>
              <a:t> </a:t>
            </a:r>
            <a:r>
              <a:rPr lang="en-US" sz="2400" dirty="0">
                <a:solidFill>
                  <a:schemeClr val="bg1"/>
                </a:solidFill>
                <a:latin typeface="DFKai-SB" panose="03000509000000000000" pitchFamily="65" charset="-120"/>
                <a:ea typeface="DFKai-SB" panose="03000509000000000000" pitchFamily="65" charset="-120"/>
              </a:rPr>
              <a:t>“</a:t>
            </a:r>
            <a:r>
              <a:rPr lang="zh-CN" altLang="en-US" sz="2400" dirty="0">
                <a:solidFill>
                  <a:schemeClr val="bg1"/>
                </a:solidFill>
                <a:latin typeface="DFKai-SB" panose="03000509000000000000" pitchFamily="65" charset="-120"/>
                <a:ea typeface="DFKai-SB" panose="03000509000000000000" pitchFamily="65" charset="-120"/>
              </a:rPr>
              <a:t>耶和华如此说：为</a:t>
            </a:r>
            <a:r>
              <a:rPr lang="zh-CN" altLang="en-US" sz="2400" u="sng" dirty="0">
                <a:solidFill>
                  <a:schemeClr val="bg1"/>
                </a:solidFill>
                <a:latin typeface="DFKai-SB" panose="03000509000000000000" pitchFamily="65" charset="-120"/>
                <a:ea typeface="DFKai-SB" panose="03000509000000000000" pitchFamily="65" charset="-120"/>
              </a:rPr>
              <a:t>巴比伦</a:t>
            </a:r>
            <a:r>
              <a:rPr lang="zh-CN" altLang="en-US" sz="2400" dirty="0">
                <a:solidFill>
                  <a:schemeClr val="bg1"/>
                </a:solidFill>
                <a:latin typeface="DFKai-SB" panose="03000509000000000000" pitchFamily="65" charset="-120"/>
                <a:ea typeface="DFKai-SB" panose="03000509000000000000" pitchFamily="65" charset="-120"/>
              </a:rPr>
              <a:t>所定的七十年满了以后，我要眷顾你们，向你们成就我的恩言，使你们仍回此地。</a:t>
            </a:r>
            <a:r>
              <a:rPr lang="en-US" sz="2400" dirty="0">
                <a:solidFill>
                  <a:schemeClr val="bg1"/>
                </a:solidFill>
                <a:latin typeface="DFKai-SB" panose="03000509000000000000" pitchFamily="65" charset="-120"/>
                <a:ea typeface="DFKai-SB" panose="03000509000000000000" pitchFamily="65" charset="-120"/>
              </a:rPr>
              <a:t> </a:t>
            </a:r>
            <a:r>
              <a:rPr lang="en-US" sz="2400" b="1" baseline="30000" dirty="0">
                <a:solidFill>
                  <a:schemeClr val="bg1"/>
                </a:solidFill>
                <a:latin typeface="DFKai-SB" panose="03000509000000000000" pitchFamily="65" charset="-120"/>
                <a:ea typeface="DFKai-SB" panose="03000509000000000000" pitchFamily="65" charset="-120"/>
              </a:rPr>
              <a:t>11 </a:t>
            </a:r>
            <a:r>
              <a:rPr lang="zh-CN" altLang="en-US" sz="2400" dirty="0">
                <a:solidFill>
                  <a:schemeClr val="bg1"/>
                </a:solidFill>
                <a:latin typeface="DFKai-SB" panose="03000509000000000000" pitchFamily="65" charset="-120"/>
                <a:ea typeface="DFKai-SB" panose="03000509000000000000" pitchFamily="65" charset="-120"/>
              </a:rPr>
              <a:t>耶和华说：我知道我向你们所怀的意念是赐平安的意念，不是降灾祸的意念，要叫你们末后有指望。</a:t>
            </a:r>
            <a:r>
              <a:rPr lang="en-US" sz="2400" dirty="0">
                <a:solidFill>
                  <a:schemeClr val="bg1"/>
                </a:solidFill>
                <a:latin typeface="DFKai-SB" panose="03000509000000000000" pitchFamily="65" charset="-120"/>
                <a:ea typeface="DFKai-SB" panose="03000509000000000000" pitchFamily="65" charset="-120"/>
              </a:rPr>
              <a:t> </a:t>
            </a:r>
            <a:r>
              <a:rPr lang="en-US" sz="2400" b="1" baseline="30000" dirty="0">
                <a:solidFill>
                  <a:schemeClr val="bg1"/>
                </a:solidFill>
                <a:latin typeface="DFKai-SB" panose="03000509000000000000" pitchFamily="65" charset="-120"/>
                <a:ea typeface="DFKai-SB" panose="03000509000000000000" pitchFamily="65" charset="-120"/>
              </a:rPr>
              <a:t>12 </a:t>
            </a:r>
            <a:r>
              <a:rPr lang="zh-CN" altLang="en-US" sz="2400" dirty="0">
                <a:solidFill>
                  <a:schemeClr val="bg1"/>
                </a:solidFill>
                <a:latin typeface="DFKai-SB" panose="03000509000000000000" pitchFamily="65" charset="-120"/>
                <a:ea typeface="DFKai-SB" panose="03000509000000000000" pitchFamily="65" charset="-120"/>
              </a:rPr>
              <a:t>你们要呼求我，祷告我，我就应允你们。</a:t>
            </a:r>
            <a:r>
              <a:rPr lang="en-US" sz="2400" dirty="0">
                <a:solidFill>
                  <a:schemeClr val="bg1"/>
                </a:solidFill>
                <a:latin typeface="DFKai-SB" panose="03000509000000000000" pitchFamily="65" charset="-120"/>
                <a:ea typeface="DFKai-SB" panose="03000509000000000000" pitchFamily="65" charset="-120"/>
              </a:rPr>
              <a:t> </a:t>
            </a:r>
            <a:r>
              <a:rPr lang="en-US" sz="2400" b="1" baseline="30000" dirty="0">
                <a:solidFill>
                  <a:schemeClr val="bg1"/>
                </a:solidFill>
                <a:latin typeface="DFKai-SB" panose="03000509000000000000" pitchFamily="65" charset="-120"/>
                <a:ea typeface="DFKai-SB" panose="03000509000000000000" pitchFamily="65" charset="-120"/>
              </a:rPr>
              <a:t>13 </a:t>
            </a:r>
            <a:r>
              <a:rPr lang="zh-CN" altLang="en-US" sz="2400" dirty="0">
                <a:solidFill>
                  <a:schemeClr val="bg1"/>
                </a:solidFill>
                <a:latin typeface="DFKai-SB" panose="03000509000000000000" pitchFamily="65" charset="-120"/>
                <a:ea typeface="DFKai-SB" panose="03000509000000000000" pitchFamily="65" charset="-120"/>
              </a:rPr>
              <a:t>你们寻求我，若专心寻求我，就必寻见。</a:t>
            </a:r>
            <a:r>
              <a:rPr lang="en-US" sz="2400" dirty="0">
                <a:solidFill>
                  <a:schemeClr val="bg1"/>
                </a:solidFill>
                <a:latin typeface="DFKai-SB" panose="03000509000000000000" pitchFamily="65" charset="-120"/>
                <a:ea typeface="DFKai-SB" panose="03000509000000000000" pitchFamily="65" charset="-120"/>
              </a:rPr>
              <a:t> </a:t>
            </a:r>
            <a:r>
              <a:rPr lang="en-US" sz="2400" b="1" baseline="30000" dirty="0">
                <a:solidFill>
                  <a:schemeClr val="bg1"/>
                </a:solidFill>
                <a:latin typeface="DFKai-SB" panose="03000509000000000000" pitchFamily="65" charset="-120"/>
                <a:ea typeface="DFKai-SB" panose="03000509000000000000" pitchFamily="65" charset="-120"/>
              </a:rPr>
              <a:t>14 </a:t>
            </a:r>
            <a:r>
              <a:rPr lang="zh-CN" altLang="en-US" sz="2400" dirty="0">
                <a:solidFill>
                  <a:schemeClr val="bg1"/>
                </a:solidFill>
                <a:latin typeface="DFKai-SB" panose="03000509000000000000" pitchFamily="65" charset="-120"/>
                <a:ea typeface="DFKai-SB" panose="03000509000000000000" pitchFamily="65" charset="-120"/>
              </a:rPr>
              <a:t>耶和华说：我必被你们寻见，我也必使你们被掳的人归回，将你们从各国中和我所赶你们到的各处招聚了来，又将你们带回我使你们被掳掠离开的地方。这是耶和华说的</a:t>
            </a:r>
            <a:r>
              <a:rPr lang="zh-CN" altLang="en-US" sz="2400" dirty="0" smtClean="0">
                <a:solidFill>
                  <a:schemeClr val="bg1"/>
                </a:solidFill>
                <a:latin typeface="DFKai-SB" panose="03000509000000000000" pitchFamily="65" charset="-120"/>
                <a:ea typeface="DFKai-SB" panose="03000509000000000000" pitchFamily="65" charset="-120"/>
              </a:rPr>
              <a:t>。</a:t>
            </a:r>
            <a:endParaRPr lang="en-US" sz="24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48297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209550"/>
            <a:ext cx="8534400" cy="4339650"/>
          </a:xfrm>
          <a:prstGeom prst="rect">
            <a:avLst/>
          </a:prstGeom>
        </p:spPr>
        <p:txBody>
          <a:bodyPr wrap="square">
            <a:spAutoFit/>
          </a:bodyPr>
          <a:lstStyle/>
          <a:p>
            <a:r>
              <a:rPr lang="en-US" sz="3200" i="1" dirty="0">
                <a:solidFill>
                  <a:schemeClr val="bg1"/>
                </a:solidFill>
              </a:rPr>
              <a:t>1 John </a:t>
            </a:r>
            <a:r>
              <a:rPr lang="en-US" sz="3200" i="1" dirty="0" smtClean="0">
                <a:solidFill>
                  <a:schemeClr val="bg1"/>
                </a:solidFill>
              </a:rPr>
              <a:t>1:9–10</a:t>
            </a:r>
          </a:p>
          <a:p>
            <a:r>
              <a:rPr lang="en-US" sz="2800" i="1" baseline="30000" dirty="0" smtClean="0">
                <a:solidFill>
                  <a:schemeClr val="bg1"/>
                </a:solidFill>
              </a:rPr>
              <a:t>9</a:t>
            </a:r>
            <a:r>
              <a:rPr lang="en-US" sz="2800" i="1" baseline="30000" dirty="0">
                <a:solidFill>
                  <a:schemeClr val="bg1"/>
                </a:solidFill>
              </a:rPr>
              <a:t> </a:t>
            </a:r>
            <a:r>
              <a:rPr lang="en-US" sz="2800" i="1" dirty="0">
                <a:solidFill>
                  <a:schemeClr val="bg1"/>
                </a:solidFill>
              </a:rPr>
              <a:t>If we confess our sins, he is faithful and just and will forgive us our sins and purify us from all unrighteousness. </a:t>
            </a:r>
            <a:r>
              <a:rPr lang="en-US" sz="2800" i="1" baseline="30000" dirty="0">
                <a:solidFill>
                  <a:schemeClr val="bg1"/>
                </a:solidFill>
              </a:rPr>
              <a:t>10 </a:t>
            </a:r>
            <a:r>
              <a:rPr lang="en-US" sz="2800" i="1" dirty="0">
                <a:solidFill>
                  <a:schemeClr val="bg1"/>
                </a:solidFill>
              </a:rPr>
              <a:t>If we claim we have not sinned, we make him out to be a liar and his word is not in us. </a:t>
            </a:r>
            <a:r>
              <a:rPr lang="en-US" sz="3200" dirty="0">
                <a:solidFill>
                  <a:schemeClr val="bg1"/>
                </a:solidFill>
              </a:rPr>
              <a:t> </a:t>
            </a:r>
            <a:endParaRPr lang="en-US" sz="3200" dirty="0" smtClean="0">
              <a:solidFill>
                <a:schemeClr val="bg1"/>
              </a:solidFill>
            </a:endParaRPr>
          </a:p>
          <a:p>
            <a:r>
              <a:rPr lang="en-US" sz="3200" b="1" baseline="30000" dirty="0" smtClean="0">
                <a:solidFill>
                  <a:schemeClr val="bg1"/>
                </a:solidFill>
                <a:latin typeface="DFKai-SB" panose="03000509000000000000" pitchFamily="65" charset="-120"/>
                <a:ea typeface="DFKai-SB" panose="03000509000000000000" pitchFamily="65" charset="-120"/>
              </a:rPr>
              <a:t>9</a:t>
            </a:r>
            <a:r>
              <a:rPr lang="en-US" sz="3200" b="1" baseline="30000" dirty="0">
                <a:solidFill>
                  <a:schemeClr val="bg1"/>
                </a:solidFill>
                <a:latin typeface="DFKai-SB" panose="03000509000000000000" pitchFamily="65" charset="-120"/>
                <a:ea typeface="DFKai-SB" panose="03000509000000000000" pitchFamily="65" charset="-120"/>
              </a:rPr>
              <a:t> </a:t>
            </a:r>
            <a:r>
              <a:rPr lang="zh-CN" altLang="en-US" sz="3200" dirty="0">
                <a:solidFill>
                  <a:schemeClr val="bg1"/>
                </a:solidFill>
                <a:latin typeface="DFKai-SB" panose="03000509000000000000" pitchFamily="65" charset="-120"/>
                <a:ea typeface="DFKai-SB" panose="03000509000000000000" pitchFamily="65" charset="-120"/>
              </a:rPr>
              <a:t>我们若认自己的罪，神是信实的，是公义的，必要赦免我们的罪，洗净我们一切的不义。</a:t>
            </a:r>
            <a:r>
              <a:rPr lang="en-US" sz="3200" dirty="0">
                <a:solidFill>
                  <a:schemeClr val="bg1"/>
                </a:solidFill>
                <a:latin typeface="DFKai-SB" panose="03000509000000000000" pitchFamily="65" charset="-120"/>
                <a:ea typeface="DFKai-SB" panose="03000509000000000000" pitchFamily="65" charset="-120"/>
              </a:rPr>
              <a:t> </a:t>
            </a:r>
            <a:r>
              <a:rPr lang="en-US" sz="3200" b="1" baseline="30000" dirty="0">
                <a:solidFill>
                  <a:schemeClr val="bg1"/>
                </a:solidFill>
                <a:latin typeface="DFKai-SB" panose="03000509000000000000" pitchFamily="65" charset="-120"/>
                <a:ea typeface="DFKai-SB" panose="03000509000000000000" pitchFamily="65" charset="-120"/>
              </a:rPr>
              <a:t>10 </a:t>
            </a:r>
            <a:r>
              <a:rPr lang="zh-CN" altLang="en-US" sz="3200" dirty="0">
                <a:solidFill>
                  <a:schemeClr val="bg1"/>
                </a:solidFill>
                <a:latin typeface="DFKai-SB" panose="03000509000000000000" pitchFamily="65" charset="-120"/>
                <a:ea typeface="DFKai-SB" panose="03000509000000000000" pitchFamily="65" charset="-120"/>
              </a:rPr>
              <a:t>我们若说自己没有犯过罪，便是以神为说谎的，他的道也不在我们心里了。</a:t>
            </a:r>
            <a:endParaRPr lang="en-US" sz="3200" dirty="0">
              <a:solidFill>
                <a:schemeClr val="bg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8085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52400" y="209550"/>
            <a:ext cx="8534400" cy="4360168"/>
          </a:xfrm>
          <a:prstGeom prst="rect">
            <a:avLst/>
          </a:prstGeom>
        </p:spPr>
        <p:txBody>
          <a:bodyPr wrap="square">
            <a:spAutoFit/>
          </a:bodyPr>
          <a:lstStyle/>
          <a:p>
            <a:r>
              <a:rPr lang="en-US" sz="3200" i="1" dirty="0">
                <a:solidFill>
                  <a:schemeClr val="bg1"/>
                </a:solidFill>
              </a:rPr>
              <a:t>Daniel 9:19 </a:t>
            </a:r>
            <a:endParaRPr lang="en-US" sz="3200" i="1" dirty="0" smtClean="0">
              <a:solidFill>
                <a:schemeClr val="bg1"/>
              </a:solidFill>
            </a:endParaRPr>
          </a:p>
          <a:p>
            <a:endParaRPr lang="en-US" sz="3200" i="1" dirty="0">
              <a:solidFill>
                <a:schemeClr val="bg1"/>
              </a:solidFill>
            </a:endParaRPr>
          </a:p>
          <a:p>
            <a:r>
              <a:rPr lang="en-US" sz="3200" i="1" baseline="30000" dirty="0" smtClean="0">
                <a:solidFill>
                  <a:schemeClr val="bg1"/>
                </a:solidFill>
              </a:rPr>
              <a:t>19</a:t>
            </a:r>
            <a:r>
              <a:rPr lang="en-US" sz="3200" i="1" baseline="30000" dirty="0">
                <a:solidFill>
                  <a:schemeClr val="bg1"/>
                </a:solidFill>
              </a:rPr>
              <a:t> </a:t>
            </a:r>
            <a:r>
              <a:rPr lang="en-US" sz="3200" i="1" dirty="0">
                <a:solidFill>
                  <a:schemeClr val="bg1"/>
                </a:solidFill>
              </a:rPr>
              <a:t>Lord, listen! Lord, forgive! Lord, hear and act! For your sake, my God, do not delay, because your city and your people bear your Name.” </a:t>
            </a:r>
            <a:endParaRPr lang="en-US" sz="3200" i="1" dirty="0" smtClean="0">
              <a:solidFill>
                <a:schemeClr val="bg1"/>
              </a:solidFill>
            </a:endParaRPr>
          </a:p>
          <a:p>
            <a:endParaRPr lang="en-US" sz="3200" b="1" i="1" baseline="30000" dirty="0">
              <a:solidFill>
                <a:schemeClr val="bg1"/>
              </a:solidFill>
            </a:endParaRPr>
          </a:p>
          <a:p>
            <a:r>
              <a:rPr lang="en-US" sz="3200" b="1" baseline="30000" dirty="0" smtClean="0">
                <a:solidFill>
                  <a:schemeClr val="bg1"/>
                </a:solidFill>
                <a:latin typeface="DFKai-SB" panose="03000509000000000000" pitchFamily="65" charset="-120"/>
                <a:ea typeface="DFKai-SB" panose="03000509000000000000" pitchFamily="65" charset="-120"/>
              </a:rPr>
              <a:t>19</a:t>
            </a:r>
            <a:r>
              <a:rPr lang="en-US" sz="3200" b="1" baseline="30000" dirty="0">
                <a:solidFill>
                  <a:schemeClr val="bg1"/>
                </a:solidFill>
                <a:latin typeface="DFKai-SB" panose="03000509000000000000" pitchFamily="65" charset="-120"/>
                <a:ea typeface="DFKai-SB" panose="03000509000000000000" pitchFamily="65" charset="-120"/>
              </a:rPr>
              <a:t> </a:t>
            </a:r>
            <a:r>
              <a:rPr lang="zh-CN" altLang="en-US" sz="3200" dirty="0">
                <a:solidFill>
                  <a:schemeClr val="bg1"/>
                </a:solidFill>
                <a:latin typeface="DFKai-SB" panose="03000509000000000000" pitchFamily="65" charset="-120"/>
                <a:ea typeface="DFKai-SB" panose="03000509000000000000" pitchFamily="65" charset="-120"/>
              </a:rPr>
              <a:t>求主垂听，求主赦免，求主应允而行，为你自己不要迟延，我的神啊，因这城和这民都是称为你名下的。</a:t>
            </a:r>
            <a:r>
              <a:rPr lang="en-US" sz="3200" dirty="0">
                <a:solidFill>
                  <a:schemeClr val="bg1"/>
                </a:solidFill>
                <a:latin typeface="DFKai-SB" panose="03000509000000000000" pitchFamily="65" charset="-120"/>
                <a:ea typeface="DFKai-SB" panose="03000509000000000000" pitchFamily="65" charset="-120"/>
              </a:rPr>
              <a:t>”</a:t>
            </a:r>
          </a:p>
        </p:txBody>
      </p:sp>
    </p:spTree>
    <p:extLst>
      <p:ext uri="{BB962C8B-B14F-4D97-AF65-F5344CB8AC3E}">
        <p14:creationId xmlns:p14="http://schemas.microsoft.com/office/powerpoint/2010/main" val="395519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3810000" cy="476250"/>
          </a:xfrm>
        </p:spPr>
        <p:txBody>
          <a:bodyPr>
            <a:normAutofit fontScale="90000"/>
          </a:bodyPr>
          <a:lstStyle/>
          <a:p>
            <a:r>
              <a:rPr lang="en-US" sz="2800" dirty="0" smtClean="0">
                <a:solidFill>
                  <a:schemeClr val="bg1"/>
                </a:solidFill>
              </a:rPr>
              <a:t>Daniel 8:3-14</a:t>
            </a:r>
            <a:endParaRPr lang="en-US" sz="2800" dirty="0">
              <a:solidFill>
                <a:schemeClr val="bg1"/>
              </a:solidFill>
            </a:endParaRPr>
          </a:p>
        </p:txBody>
      </p:sp>
      <p:sp>
        <p:nvSpPr>
          <p:cNvPr id="6" name="Rectangle 5"/>
          <p:cNvSpPr/>
          <p:nvPr/>
        </p:nvSpPr>
        <p:spPr>
          <a:xfrm>
            <a:off x="152400" y="605489"/>
            <a:ext cx="4343400" cy="4401205"/>
          </a:xfrm>
          <a:prstGeom prst="rect">
            <a:avLst/>
          </a:prstGeom>
        </p:spPr>
        <p:txBody>
          <a:bodyPr wrap="square">
            <a:spAutoFit/>
          </a:bodyPr>
          <a:lstStyle/>
          <a:p>
            <a:r>
              <a:rPr lang="en-US" sz="2000" b="1" baseline="30000" dirty="0" smtClean="0">
                <a:solidFill>
                  <a:srgbClr val="FFFF00"/>
                </a:solidFill>
              </a:rPr>
              <a:t>4</a:t>
            </a:r>
            <a:r>
              <a:rPr lang="en-US" sz="2000" b="1" baseline="30000" dirty="0">
                <a:solidFill>
                  <a:srgbClr val="FFFF00"/>
                </a:solidFill>
              </a:rPr>
              <a:t> </a:t>
            </a:r>
            <a:r>
              <a:rPr lang="en-US" sz="2000" dirty="0">
                <a:solidFill>
                  <a:srgbClr val="FFFF00"/>
                </a:solidFill>
              </a:rPr>
              <a:t>I prayed to the </a:t>
            </a:r>
            <a:r>
              <a:rPr lang="en-US" sz="2000" cap="small" dirty="0">
                <a:solidFill>
                  <a:srgbClr val="FFFF00"/>
                </a:solidFill>
              </a:rPr>
              <a:t>Lord</a:t>
            </a:r>
            <a:r>
              <a:rPr lang="en-US" sz="2000" dirty="0">
                <a:solidFill>
                  <a:srgbClr val="FFFF00"/>
                </a:solidFill>
              </a:rPr>
              <a:t> my God and confessed:</a:t>
            </a:r>
          </a:p>
          <a:p>
            <a:r>
              <a:rPr lang="en-US" sz="2000" dirty="0">
                <a:solidFill>
                  <a:srgbClr val="FFFF00"/>
                </a:solidFill>
              </a:rPr>
              <a:t>“Lord, the great and awesome God, who keeps his covenant of love with those who love him and keep his commandments, </a:t>
            </a:r>
            <a:r>
              <a:rPr lang="en-US" sz="2000" b="1" baseline="30000" dirty="0">
                <a:solidFill>
                  <a:srgbClr val="FFFF00"/>
                </a:solidFill>
              </a:rPr>
              <a:t>5 </a:t>
            </a:r>
            <a:r>
              <a:rPr lang="en-US" sz="2000" dirty="0">
                <a:solidFill>
                  <a:srgbClr val="FFFF00"/>
                </a:solidFill>
              </a:rPr>
              <a:t>we have sinned and done wrong. We have been wicked and have rebelled; we have turned </a:t>
            </a:r>
            <a:r>
              <a:rPr lang="en-US" sz="2000" dirty="0" smtClean="0">
                <a:solidFill>
                  <a:srgbClr val="FFFF00"/>
                </a:solidFill>
              </a:rPr>
              <a:t>away from </a:t>
            </a:r>
            <a:r>
              <a:rPr lang="en-US" sz="2000" dirty="0">
                <a:solidFill>
                  <a:srgbClr val="FFFF00"/>
                </a:solidFill>
              </a:rPr>
              <a:t>your commands and laws. </a:t>
            </a:r>
            <a:r>
              <a:rPr lang="en-US" sz="2000" b="1" baseline="30000" dirty="0">
                <a:solidFill>
                  <a:srgbClr val="FFFF00"/>
                </a:solidFill>
              </a:rPr>
              <a:t>6 </a:t>
            </a:r>
            <a:r>
              <a:rPr lang="en-US" sz="2000" dirty="0">
                <a:solidFill>
                  <a:srgbClr val="FFFF00"/>
                </a:solidFill>
              </a:rPr>
              <a:t>We have not listened to your servants the prophets, who spoke in your name to our kings, our princes and our ancestors, and to all the people of the land</a:t>
            </a:r>
            <a:r>
              <a:rPr lang="en-US" sz="2000" dirty="0" smtClean="0">
                <a:solidFill>
                  <a:srgbClr val="FFFF00"/>
                </a:solidFill>
              </a:rPr>
              <a:t>.</a:t>
            </a:r>
            <a:endParaRPr lang="en-US" sz="2000" dirty="0">
              <a:solidFill>
                <a:srgbClr val="FFFF00"/>
              </a:solidFill>
            </a:endParaRPr>
          </a:p>
        </p:txBody>
      </p:sp>
      <p:sp>
        <p:nvSpPr>
          <p:cNvPr id="7" name="Rectangle 6"/>
          <p:cNvSpPr/>
          <p:nvPr/>
        </p:nvSpPr>
        <p:spPr>
          <a:xfrm>
            <a:off x="4343400" y="590551"/>
            <a:ext cx="4495800" cy="3046988"/>
          </a:xfrm>
          <a:prstGeom prst="rect">
            <a:avLst/>
          </a:prstGeom>
        </p:spPr>
        <p:txBody>
          <a:bodyPr wrap="square">
            <a:spAutoFit/>
          </a:bodyPr>
          <a:lstStyle/>
          <a:p>
            <a:r>
              <a:rPr lang="zh-CN" altLang="en-US" sz="2400" dirty="0">
                <a:solidFill>
                  <a:schemeClr val="bg1"/>
                </a:solidFill>
                <a:latin typeface="DFKai-SB" panose="03000509000000000000" pitchFamily="65" charset="-120"/>
                <a:ea typeface="DFKai-SB" panose="03000509000000000000" pitchFamily="65" charset="-120"/>
              </a:rPr>
              <a:t> </a:t>
            </a:r>
            <a:r>
              <a:rPr lang="en-US" altLang="zh-CN" sz="2400" b="1" baseline="30000" dirty="0">
                <a:solidFill>
                  <a:schemeClr val="bg1"/>
                </a:solidFill>
                <a:latin typeface="DFKai-SB" panose="03000509000000000000" pitchFamily="65" charset="-120"/>
                <a:ea typeface="DFKai-SB" panose="03000509000000000000" pitchFamily="65" charset="-120"/>
              </a:rPr>
              <a:t>4 </a:t>
            </a:r>
            <a:r>
              <a:rPr lang="zh-CN" altLang="en-US" sz="2400" dirty="0">
                <a:solidFill>
                  <a:schemeClr val="bg1"/>
                </a:solidFill>
                <a:latin typeface="DFKai-SB" panose="03000509000000000000" pitchFamily="65" charset="-120"/>
                <a:ea typeface="DFKai-SB" panose="03000509000000000000" pitchFamily="65" charset="-120"/>
              </a:rPr>
              <a:t>我向耶和华我的神祈祷、认罪，说：“主啊，大而可畏的神，向爱主守主诫命的人守约施慈爱。 </a:t>
            </a:r>
            <a:r>
              <a:rPr lang="en-US" altLang="zh-CN" sz="2400" b="1" baseline="30000" dirty="0">
                <a:solidFill>
                  <a:schemeClr val="bg1"/>
                </a:solidFill>
                <a:latin typeface="DFKai-SB" panose="03000509000000000000" pitchFamily="65" charset="-120"/>
                <a:ea typeface="DFKai-SB" panose="03000509000000000000" pitchFamily="65" charset="-120"/>
              </a:rPr>
              <a:t>5 </a:t>
            </a:r>
            <a:r>
              <a:rPr lang="zh-CN" altLang="en-US" sz="2400" dirty="0">
                <a:solidFill>
                  <a:schemeClr val="bg1"/>
                </a:solidFill>
                <a:latin typeface="DFKai-SB" panose="03000509000000000000" pitchFamily="65" charset="-120"/>
                <a:ea typeface="DFKai-SB" panose="03000509000000000000" pitchFamily="65" charset="-120"/>
              </a:rPr>
              <a:t>我们犯罪作孽，行恶叛逆，偏离你的诫命、</a:t>
            </a:r>
            <a:r>
              <a:rPr lang="zh-CN" altLang="en-US" sz="2400" dirty="0" smtClean="0">
                <a:solidFill>
                  <a:schemeClr val="bg1"/>
                </a:solidFill>
                <a:latin typeface="DFKai-SB" panose="03000509000000000000" pitchFamily="65" charset="-120"/>
                <a:ea typeface="DFKai-SB" panose="03000509000000000000" pitchFamily="65" charset="-120"/>
              </a:rPr>
              <a:t>典，</a:t>
            </a:r>
            <a:r>
              <a:rPr lang="zh-CN" altLang="en-US" sz="2400" dirty="0">
                <a:solidFill>
                  <a:schemeClr val="bg1"/>
                </a:solidFill>
                <a:latin typeface="DFKai-SB" panose="03000509000000000000" pitchFamily="65" charset="-120"/>
                <a:ea typeface="DFKai-SB" panose="03000509000000000000" pitchFamily="65" charset="-120"/>
              </a:rPr>
              <a:t> </a:t>
            </a:r>
            <a:r>
              <a:rPr lang="en-US" altLang="zh-CN" sz="2400" b="1" baseline="30000" dirty="0">
                <a:solidFill>
                  <a:schemeClr val="bg1"/>
                </a:solidFill>
                <a:latin typeface="DFKai-SB" panose="03000509000000000000" pitchFamily="65" charset="-120"/>
                <a:ea typeface="DFKai-SB" panose="03000509000000000000" pitchFamily="65" charset="-120"/>
              </a:rPr>
              <a:t>6 </a:t>
            </a:r>
            <a:r>
              <a:rPr lang="zh-CN" altLang="en-US" sz="2400" dirty="0">
                <a:solidFill>
                  <a:schemeClr val="bg1"/>
                </a:solidFill>
                <a:latin typeface="DFKai-SB" panose="03000509000000000000" pitchFamily="65" charset="-120"/>
                <a:ea typeface="DFKai-SB" panose="03000509000000000000" pitchFamily="65" charset="-120"/>
              </a:rPr>
              <a:t>没有听从你仆人众先知奉你名向我们君王、首领、列祖和国中一切百姓所说的话。 </a:t>
            </a:r>
          </a:p>
        </p:txBody>
      </p:sp>
    </p:spTree>
    <p:extLst>
      <p:ext uri="{BB962C8B-B14F-4D97-AF65-F5344CB8AC3E}">
        <p14:creationId xmlns:p14="http://schemas.microsoft.com/office/powerpoint/2010/main" val="323802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3810000" cy="476250"/>
          </a:xfrm>
        </p:spPr>
        <p:txBody>
          <a:bodyPr>
            <a:normAutofit fontScale="90000"/>
          </a:bodyPr>
          <a:lstStyle/>
          <a:p>
            <a:r>
              <a:rPr lang="en-US" sz="2800" dirty="0" smtClean="0">
                <a:solidFill>
                  <a:schemeClr val="bg1"/>
                </a:solidFill>
              </a:rPr>
              <a:t>Daniel 8:3-14</a:t>
            </a:r>
            <a:endParaRPr lang="en-US" sz="2800" dirty="0">
              <a:solidFill>
                <a:schemeClr val="bg1"/>
              </a:solidFill>
            </a:endParaRPr>
          </a:p>
        </p:txBody>
      </p:sp>
      <p:sp>
        <p:nvSpPr>
          <p:cNvPr id="6" name="Rectangle 5"/>
          <p:cNvSpPr/>
          <p:nvPr/>
        </p:nvSpPr>
        <p:spPr>
          <a:xfrm>
            <a:off x="152400" y="605489"/>
            <a:ext cx="4343400" cy="3785652"/>
          </a:xfrm>
          <a:prstGeom prst="rect">
            <a:avLst/>
          </a:prstGeom>
        </p:spPr>
        <p:txBody>
          <a:bodyPr wrap="square">
            <a:spAutoFit/>
          </a:bodyPr>
          <a:lstStyle/>
          <a:p>
            <a:r>
              <a:rPr lang="en-US" sz="2000" b="1" baseline="30000" dirty="0" smtClean="0">
                <a:solidFill>
                  <a:srgbClr val="FFFF00"/>
                </a:solidFill>
              </a:rPr>
              <a:t>7</a:t>
            </a:r>
            <a:r>
              <a:rPr lang="en-US" sz="2000" b="1" baseline="30000" dirty="0">
                <a:solidFill>
                  <a:srgbClr val="FFFF00"/>
                </a:solidFill>
              </a:rPr>
              <a:t> </a:t>
            </a:r>
            <a:r>
              <a:rPr lang="en-US" sz="2000" dirty="0">
                <a:solidFill>
                  <a:srgbClr val="FFFF00"/>
                </a:solidFill>
              </a:rPr>
              <a:t>“Lord, you are righteous, but this day we are covered with shame—the people of Judah and the inhabitants of Jerusalem and all Israel, both near and far, in all the countries where you have scattered us because of our unfaithfulness to you. </a:t>
            </a:r>
            <a:r>
              <a:rPr lang="en-US" sz="2000" b="1" baseline="30000" dirty="0">
                <a:solidFill>
                  <a:srgbClr val="FFFF00"/>
                </a:solidFill>
              </a:rPr>
              <a:t>8 </a:t>
            </a:r>
            <a:r>
              <a:rPr lang="en-US" sz="2000" dirty="0">
                <a:solidFill>
                  <a:srgbClr val="FFFF00"/>
                </a:solidFill>
              </a:rPr>
              <a:t>We and our kings, our princes and our ancestors are covered with shame, </a:t>
            </a:r>
            <a:r>
              <a:rPr lang="en-US" sz="2000" cap="small" dirty="0">
                <a:solidFill>
                  <a:srgbClr val="FFFF00"/>
                </a:solidFill>
              </a:rPr>
              <a:t>Lord</a:t>
            </a:r>
            <a:r>
              <a:rPr lang="en-US" sz="2000" dirty="0">
                <a:solidFill>
                  <a:srgbClr val="FFFF00"/>
                </a:solidFill>
              </a:rPr>
              <a:t>, because we have sinned against you. </a:t>
            </a:r>
            <a:r>
              <a:rPr lang="en-US" sz="2000" b="1" baseline="30000" dirty="0">
                <a:solidFill>
                  <a:srgbClr val="FFFF00"/>
                </a:solidFill>
              </a:rPr>
              <a:t>9 </a:t>
            </a:r>
            <a:r>
              <a:rPr lang="en-US" sz="2000" dirty="0">
                <a:solidFill>
                  <a:srgbClr val="FFFF00"/>
                </a:solidFill>
              </a:rPr>
              <a:t>The Lord our God is merciful and forgiving, even though we have rebelled against </a:t>
            </a:r>
            <a:r>
              <a:rPr lang="en-US" sz="2000" dirty="0" smtClean="0">
                <a:solidFill>
                  <a:srgbClr val="FFFF00"/>
                </a:solidFill>
              </a:rPr>
              <a:t>him;</a:t>
            </a:r>
            <a:endParaRPr lang="en-US" sz="2000" dirty="0">
              <a:solidFill>
                <a:srgbClr val="FFFF00"/>
              </a:solidFill>
            </a:endParaRPr>
          </a:p>
        </p:txBody>
      </p:sp>
      <p:sp>
        <p:nvSpPr>
          <p:cNvPr id="7" name="Rectangle 6"/>
          <p:cNvSpPr/>
          <p:nvPr/>
        </p:nvSpPr>
        <p:spPr>
          <a:xfrm>
            <a:off x="4343400" y="590551"/>
            <a:ext cx="4495800" cy="3785652"/>
          </a:xfrm>
          <a:prstGeom prst="rect">
            <a:avLst/>
          </a:prstGeom>
        </p:spPr>
        <p:txBody>
          <a:bodyPr wrap="square">
            <a:spAutoFit/>
          </a:bodyPr>
          <a:lstStyle/>
          <a:p>
            <a:r>
              <a:rPr lang="en-US" altLang="zh-CN" sz="2400" b="1" baseline="30000" dirty="0" smtClean="0">
                <a:solidFill>
                  <a:schemeClr val="bg1"/>
                </a:solidFill>
                <a:latin typeface="DFKai-SB" panose="03000509000000000000" pitchFamily="65" charset="-120"/>
                <a:ea typeface="DFKai-SB" panose="03000509000000000000" pitchFamily="65" charset="-120"/>
              </a:rPr>
              <a:t>7</a:t>
            </a:r>
            <a:r>
              <a:rPr lang="en-US" altLang="zh-CN" sz="2400" b="1" baseline="30000" dirty="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主啊，你是公义的，我们是脸上蒙羞的，因我们</a:t>
            </a:r>
            <a:r>
              <a:rPr lang="zh-CN" altLang="en-US" sz="2400" u="sng" dirty="0">
                <a:solidFill>
                  <a:schemeClr val="bg1"/>
                </a:solidFill>
                <a:latin typeface="DFKai-SB" panose="03000509000000000000" pitchFamily="65" charset="-120"/>
                <a:ea typeface="DFKai-SB" panose="03000509000000000000" pitchFamily="65" charset="-120"/>
              </a:rPr>
              <a:t>犹大</a:t>
            </a:r>
            <a:r>
              <a:rPr lang="zh-CN" altLang="en-US" sz="2400" dirty="0">
                <a:solidFill>
                  <a:schemeClr val="bg1"/>
                </a:solidFill>
                <a:latin typeface="DFKai-SB" panose="03000509000000000000" pitchFamily="65" charset="-120"/>
                <a:ea typeface="DFKai-SB" panose="03000509000000000000" pitchFamily="65" charset="-120"/>
              </a:rPr>
              <a:t>人和</a:t>
            </a:r>
            <a:r>
              <a:rPr lang="zh-CN" altLang="en-US" sz="2400" u="sng" dirty="0">
                <a:solidFill>
                  <a:schemeClr val="bg1"/>
                </a:solidFill>
                <a:latin typeface="DFKai-SB" panose="03000509000000000000" pitchFamily="65" charset="-120"/>
                <a:ea typeface="DFKai-SB" panose="03000509000000000000" pitchFamily="65" charset="-120"/>
              </a:rPr>
              <a:t>耶路撒冷</a:t>
            </a:r>
            <a:r>
              <a:rPr lang="zh-CN" altLang="en-US" sz="2400" dirty="0">
                <a:solidFill>
                  <a:schemeClr val="bg1"/>
                </a:solidFill>
                <a:latin typeface="DFKai-SB" panose="03000509000000000000" pitchFamily="65" charset="-120"/>
                <a:ea typeface="DFKai-SB" panose="03000509000000000000" pitchFamily="65" charset="-120"/>
              </a:rPr>
              <a:t>的居民，并</a:t>
            </a:r>
            <a:r>
              <a:rPr lang="zh-CN" altLang="en-US" sz="2400" u="sng" dirty="0">
                <a:solidFill>
                  <a:schemeClr val="bg1"/>
                </a:solidFill>
                <a:latin typeface="DFKai-SB" panose="03000509000000000000" pitchFamily="65" charset="-120"/>
                <a:ea typeface="DFKai-SB" panose="03000509000000000000" pitchFamily="65" charset="-120"/>
              </a:rPr>
              <a:t>以色列</a:t>
            </a:r>
            <a:r>
              <a:rPr lang="zh-CN" altLang="en-US" sz="2400" dirty="0">
                <a:solidFill>
                  <a:schemeClr val="bg1"/>
                </a:solidFill>
                <a:latin typeface="DFKai-SB" panose="03000509000000000000" pitchFamily="65" charset="-120"/>
                <a:ea typeface="DFKai-SB" panose="03000509000000000000" pitchFamily="65" charset="-120"/>
              </a:rPr>
              <a:t>众人</a:t>
            </a:r>
            <a:r>
              <a:rPr lang="en-US" altLang="zh-CN" sz="2400" dirty="0">
                <a:solidFill>
                  <a:schemeClr val="bg1"/>
                </a:solidFill>
                <a:latin typeface="DFKai-SB" panose="03000509000000000000" pitchFamily="65" charset="-120"/>
                <a:ea typeface="DFKai-SB" panose="03000509000000000000" pitchFamily="65" charset="-120"/>
              </a:rPr>
              <a:t>——</a:t>
            </a:r>
            <a:r>
              <a:rPr lang="zh-CN" altLang="en-US" sz="2400" dirty="0">
                <a:solidFill>
                  <a:schemeClr val="bg1"/>
                </a:solidFill>
                <a:latin typeface="DFKai-SB" panose="03000509000000000000" pitchFamily="65" charset="-120"/>
                <a:ea typeface="DFKai-SB" panose="03000509000000000000" pitchFamily="65" charset="-120"/>
              </a:rPr>
              <a:t>或在近处或在远处被你赶到各国的人，都得罪了你，正如今日一样。 </a:t>
            </a:r>
            <a:r>
              <a:rPr lang="en-US" altLang="zh-CN" sz="2400" b="1" baseline="30000" dirty="0">
                <a:solidFill>
                  <a:schemeClr val="bg1"/>
                </a:solidFill>
                <a:latin typeface="DFKai-SB" panose="03000509000000000000" pitchFamily="65" charset="-120"/>
                <a:ea typeface="DFKai-SB" panose="03000509000000000000" pitchFamily="65" charset="-120"/>
              </a:rPr>
              <a:t>8 </a:t>
            </a:r>
            <a:r>
              <a:rPr lang="zh-CN" altLang="en-US" sz="2400" dirty="0">
                <a:solidFill>
                  <a:schemeClr val="bg1"/>
                </a:solidFill>
                <a:latin typeface="DFKai-SB" panose="03000509000000000000" pitchFamily="65" charset="-120"/>
                <a:ea typeface="DFKai-SB" panose="03000509000000000000" pitchFamily="65" charset="-120"/>
              </a:rPr>
              <a:t>主啊，我们和我们的君王、首领、列祖因得罪了你，就都脸上蒙羞。 </a:t>
            </a:r>
            <a:r>
              <a:rPr lang="en-US" altLang="zh-CN" sz="2400" b="1" baseline="30000" dirty="0">
                <a:solidFill>
                  <a:schemeClr val="bg1"/>
                </a:solidFill>
                <a:latin typeface="DFKai-SB" panose="03000509000000000000" pitchFamily="65" charset="-120"/>
                <a:ea typeface="DFKai-SB" panose="03000509000000000000" pitchFamily="65" charset="-120"/>
              </a:rPr>
              <a:t>9 </a:t>
            </a:r>
            <a:r>
              <a:rPr lang="zh-CN" altLang="en-US" sz="2400" dirty="0">
                <a:solidFill>
                  <a:schemeClr val="bg1"/>
                </a:solidFill>
                <a:latin typeface="DFKai-SB" panose="03000509000000000000" pitchFamily="65" charset="-120"/>
                <a:ea typeface="DFKai-SB" panose="03000509000000000000" pitchFamily="65" charset="-120"/>
              </a:rPr>
              <a:t>主我们的神是怜悯饶恕人的，我们却违背了他， </a:t>
            </a:r>
          </a:p>
        </p:txBody>
      </p:sp>
    </p:spTree>
    <p:extLst>
      <p:ext uri="{BB962C8B-B14F-4D97-AF65-F5344CB8AC3E}">
        <p14:creationId xmlns:p14="http://schemas.microsoft.com/office/powerpoint/2010/main" val="38050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3810000" cy="476250"/>
          </a:xfrm>
        </p:spPr>
        <p:txBody>
          <a:bodyPr>
            <a:normAutofit fontScale="90000"/>
          </a:bodyPr>
          <a:lstStyle/>
          <a:p>
            <a:r>
              <a:rPr lang="en-US" sz="2800" dirty="0" smtClean="0">
                <a:solidFill>
                  <a:schemeClr val="bg1"/>
                </a:solidFill>
              </a:rPr>
              <a:t>Daniel 8:3-14</a:t>
            </a:r>
            <a:endParaRPr lang="en-US" sz="2800" dirty="0">
              <a:solidFill>
                <a:schemeClr val="bg1"/>
              </a:solidFill>
            </a:endParaRPr>
          </a:p>
        </p:txBody>
      </p:sp>
      <p:sp>
        <p:nvSpPr>
          <p:cNvPr id="6" name="Rectangle 5"/>
          <p:cNvSpPr/>
          <p:nvPr/>
        </p:nvSpPr>
        <p:spPr>
          <a:xfrm>
            <a:off x="152400" y="605489"/>
            <a:ext cx="4343400" cy="4401205"/>
          </a:xfrm>
          <a:prstGeom prst="rect">
            <a:avLst/>
          </a:prstGeom>
        </p:spPr>
        <p:txBody>
          <a:bodyPr wrap="square">
            <a:spAutoFit/>
          </a:bodyPr>
          <a:lstStyle/>
          <a:p>
            <a:r>
              <a:rPr lang="en-US" sz="2000" b="1" baseline="30000" dirty="0" smtClean="0">
                <a:solidFill>
                  <a:schemeClr val="bg1"/>
                </a:solidFill>
              </a:rPr>
              <a:t>10</a:t>
            </a:r>
            <a:r>
              <a:rPr lang="en-US" sz="2000" b="1" baseline="30000" dirty="0">
                <a:solidFill>
                  <a:schemeClr val="bg1"/>
                </a:solidFill>
              </a:rPr>
              <a:t> </a:t>
            </a:r>
            <a:r>
              <a:rPr lang="en-US" sz="2000" dirty="0">
                <a:solidFill>
                  <a:schemeClr val="bg1"/>
                </a:solidFill>
              </a:rPr>
              <a:t>we have not obeyed the </a:t>
            </a:r>
            <a:r>
              <a:rPr lang="en-US" sz="2000" cap="small" dirty="0">
                <a:solidFill>
                  <a:schemeClr val="bg1"/>
                </a:solidFill>
              </a:rPr>
              <a:t>Lord</a:t>
            </a:r>
            <a:r>
              <a:rPr lang="en-US" sz="2000" dirty="0">
                <a:solidFill>
                  <a:schemeClr val="bg1"/>
                </a:solidFill>
              </a:rPr>
              <a:t> our God or kept the laws he gave us through his servants the prophets. </a:t>
            </a:r>
            <a:r>
              <a:rPr lang="en-US" sz="2000" b="1" baseline="30000" dirty="0">
                <a:solidFill>
                  <a:schemeClr val="bg1"/>
                </a:solidFill>
              </a:rPr>
              <a:t>11 </a:t>
            </a:r>
            <a:r>
              <a:rPr lang="en-US" sz="2000" dirty="0">
                <a:solidFill>
                  <a:schemeClr val="bg1"/>
                </a:solidFill>
              </a:rPr>
              <a:t>All Israel has transgressed your law and turned away, refusing to obey you</a:t>
            </a:r>
            <a:r>
              <a:rPr lang="en-US" sz="2000" dirty="0" smtClean="0">
                <a:solidFill>
                  <a:schemeClr val="bg1"/>
                </a:solidFill>
              </a:rPr>
              <a:t>. “</a:t>
            </a:r>
            <a:r>
              <a:rPr lang="en-US" sz="2000" dirty="0">
                <a:solidFill>
                  <a:schemeClr val="bg1"/>
                </a:solidFill>
              </a:rPr>
              <a:t>Therefore the curses and sworn judgments written in the Law of Moses, the servant of God, have been poured out on us, because we have sinned against you. </a:t>
            </a:r>
            <a:r>
              <a:rPr lang="en-US" sz="2000" b="1" baseline="30000" dirty="0">
                <a:solidFill>
                  <a:schemeClr val="bg1"/>
                </a:solidFill>
              </a:rPr>
              <a:t>12 </a:t>
            </a:r>
            <a:r>
              <a:rPr lang="en-US" sz="2000" dirty="0">
                <a:solidFill>
                  <a:schemeClr val="bg1"/>
                </a:solidFill>
              </a:rPr>
              <a:t>You have fulfilled the words spoken against us and against our rulers by bringing on us great disaster. Under the whole heaven nothing has ever been done like what has been done to Jerusalem. </a:t>
            </a:r>
          </a:p>
        </p:txBody>
      </p:sp>
      <p:sp>
        <p:nvSpPr>
          <p:cNvPr id="7" name="Rectangle 6"/>
          <p:cNvSpPr/>
          <p:nvPr/>
        </p:nvSpPr>
        <p:spPr>
          <a:xfrm>
            <a:off x="4343400" y="590551"/>
            <a:ext cx="4495800" cy="4154984"/>
          </a:xfrm>
          <a:prstGeom prst="rect">
            <a:avLst/>
          </a:prstGeom>
        </p:spPr>
        <p:txBody>
          <a:bodyPr wrap="square">
            <a:spAutoFit/>
          </a:bodyPr>
          <a:lstStyle/>
          <a:p>
            <a:r>
              <a:rPr lang="en-US" altLang="zh-CN" sz="2400" b="1" baseline="30000" dirty="0" smtClean="0">
                <a:solidFill>
                  <a:srgbClr val="FFFF00"/>
                </a:solidFill>
                <a:latin typeface="DFKai-SB" panose="03000509000000000000" pitchFamily="65" charset="-120"/>
                <a:ea typeface="DFKai-SB" panose="03000509000000000000" pitchFamily="65" charset="-120"/>
              </a:rPr>
              <a:t>10</a:t>
            </a:r>
            <a:r>
              <a:rPr lang="en-US" altLang="zh-CN" sz="2400" b="1" baseline="30000" dirty="0">
                <a:solidFill>
                  <a:srgbClr val="FFFF00"/>
                </a:solidFill>
                <a:latin typeface="DFKai-SB" panose="03000509000000000000" pitchFamily="65" charset="-120"/>
                <a:ea typeface="DFKai-SB" panose="03000509000000000000" pitchFamily="65" charset="-120"/>
              </a:rPr>
              <a:t> </a:t>
            </a:r>
            <a:r>
              <a:rPr lang="zh-CN" altLang="en-US" sz="2400" dirty="0">
                <a:solidFill>
                  <a:srgbClr val="FFFF00"/>
                </a:solidFill>
                <a:latin typeface="DFKai-SB" panose="03000509000000000000" pitchFamily="65" charset="-120"/>
                <a:ea typeface="DFKai-SB" panose="03000509000000000000" pitchFamily="65" charset="-120"/>
              </a:rPr>
              <a:t>也没有听从耶和华我们神的话，没有遵行他借仆人众先知向我们所陈明的律法。 </a:t>
            </a:r>
            <a:r>
              <a:rPr lang="en-US" altLang="zh-CN" sz="2400" b="1" baseline="30000" dirty="0">
                <a:solidFill>
                  <a:srgbClr val="FFFF00"/>
                </a:solidFill>
                <a:latin typeface="DFKai-SB" panose="03000509000000000000" pitchFamily="65" charset="-120"/>
                <a:ea typeface="DFKai-SB" panose="03000509000000000000" pitchFamily="65" charset="-120"/>
              </a:rPr>
              <a:t>11 </a:t>
            </a:r>
            <a:r>
              <a:rPr lang="zh-CN" altLang="en-US" sz="2400" u="sng" dirty="0">
                <a:solidFill>
                  <a:srgbClr val="FFFF00"/>
                </a:solidFill>
                <a:latin typeface="DFKai-SB" panose="03000509000000000000" pitchFamily="65" charset="-120"/>
                <a:ea typeface="DFKai-SB" panose="03000509000000000000" pitchFamily="65" charset="-120"/>
              </a:rPr>
              <a:t>以色列</a:t>
            </a:r>
            <a:r>
              <a:rPr lang="zh-CN" altLang="en-US" sz="2400" dirty="0">
                <a:solidFill>
                  <a:srgbClr val="FFFF00"/>
                </a:solidFill>
                <a:latin typeface="DFKai-SB" panose="03000509000000000000" pitchFamily="65" charset="-120"/>
                <a:ea typeface="DFKai-SB" panose="03000509000000000000" pitchFamily="65" charset="-120"/>
              </a:rPr>
              <a:t>众人都犯了你的律法，偏行，不听从你的话，因此在你仆人</a:t>
            </a:r>
            <a:r>
              <a:rPr lang="zh-CN" altLang="en-US" sz="2400" u="sng" dirty="0">
                <a:solidFill>
                  <a:srgbClr val="FFFF00"/>
                </a:solidFill>
                <a:latin typeface="DFKai-SB" panose="03000509000000000000" pitchFamily="65" charset="-120"/>
                <a:ea typeface="DFKai-SB" panose="03000509000000000000" pitchFamily="65" charset="-120"/>
              </a:rPr>
              <a:t>摩西</a:t>
            </a:r>
            <a:r>
              <a:rPr lang="zh-CN" altLang="en-US" sz="2400" dirty="0">
                <a:solidFill>
                  <a:srgbClr val="FFFF00"/>
                </a:solidFill>
                <a:latin typeface="DFKai-SB" panose="03000509000000000000" pitchFamily="65" charset="-120"/>
                <a:ea typeface="DFKai-SB" panose="03000509000000000000" pitchFamily="65" charset="-120"/>
              </a:rPr>
              <a:t>律法上所写的咒诅和誓言都倾在我们身上，因我们得罪了神。 </a:t>
            </a:r>
            <a:r>
              <a:rPr lang="en-US" altLang="zh-CN" sz="2400" b="1" baseline="30000" dirty="0">
                <a:solidFill>
                  <a:srgbClr val="FFFF00"/>
                </a:solidFill>
                <a:latin typeface="DFKai-SB" panose="03000509000000000000" pitchFamily="65" charset="-120"/>
                <a:ea typeface="DFKai-SB" panose="03000509000000000000" pitchFamily="65" charset="-120"/>
              </a:rPr>
              <a:t>12 </a:t>
            </a:r>
            <a:r>
              <a:rPr lang="zh-CN" altLang="en-US" sz="2400" dirty="0">
                <a:solidFill>
                  <a:srgbClr val="FFFF00"/>
                </a:solidFill>
                <a:latin typeface="DFKai-SB" panose="03000509000000000000" pitchFamily="65" charset="-120"/>
                <a:ea typeface="DFKai-SB" panose="03000509000000000000" pitchFamily="65" charset="-120"/>
              </a:rPr>
              <a:t>他使大灾祸临到我们，成就了警戒我们和审判我们官长的话。原来在普天之下，未曾行过像在</a:t>
            </a:r>
            <a:r>
              <a:rPr lang="zh-CN" altLang="en-US" sz="2400" u="sng" dirty="0">
                <a:solidFill>
                  <a:srgbClr val="FFFF00"/>
                </a:solidFill>
                <a:latin typeface="DFKai-SB" panose="03000509000000000000" pitchFamily="65" charset="-120"/>
                <a:ea typeface="DFKai-SB" panose="03000509000000000000" pitchFamily="65" charset="-120"/>
              </a:rPr>
              <a:t>耶路撒冷</a:t>
            </a:r>
            <a:r>
              <a:rPr lang="zh-CN" altLang="en-US" sz="2400" dirty="0">
                <a:solidFill>
                  <a:srgbClr val="FFFF00"/>
                </a:solidFill>
                <a:latin typeface="DFKai-SB" panose="03000509000000000000" pitchFamily="65" charset="-120"/>
                <a:ea typeface="DFKai-SB" panose="03000509000000000000" pitchFamily="65" charset="-120"/>
              </a:rPr>
              <a:t>所行的。 </a:t>
            </a:r>
          </a:p>
        </p:txBody>
      </p:sp>
    </p:spTree>
    <p:extLst>
      <p:ext uri="{BB962C8B-B14F-4D97-AF65-F5344CB8AC3E}">
        <p14:creationId xmlns:p14="http://schemas.microsoft.com/office/powerpoint/2010/main" val="272657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3810000" cy="476250"/>
          </a:xfrm>
        </p:spPr>
        <p:txBody>
          <a:bodyPr>
            <a:normAutofit fontScale="90000"/>
          </a:bodyPr>
          <a:lstStyle/>
          <a:p>
            <a:r>
              <a:rPr lang="en-US" sz="2800" dirty="0" smtClean="0">
                <a:solidFill>
                  <a:schemeClr val="bg1"/>
                </a:solidFill>
              </a:rPr>
              <a:t>Daniel 8:3-14</a:t>
            </a:r>
            <a:endParaRPr lang="en-US" sz="2800" dirty="0">
              <a:solidFill>
                <a:schemeClr val="bg1"/>
              </a:solidFill>
            </a:endParaRPr>
          </a:p>
        </p:txBody>
      </p:sp>
      <p:sp>
        <p:nvSpPr>
          <p:cNvPr id="6" name="Rectangle 5"/>
          <p:cNvSpPr/>
          <p:nvPr/>
        </p:nvSpPr>
        <p:spPr>
          <a:xfrm>
            <a:off x="152400" y="605489"/>
            <a:ext cx="4343400" cy="3170099"/>
          </a:xfrm>
          <a:prstGeom prst="rect">
            <a:avLst/>
          </a:prstGeom>
        </p:spPr>
        <p:txBody>
          <a:bodyPr wrap="square">
            <a:spAutoFit/>
          </a:bodyPr>
          <a:lstStyle/>
          <a:p>
            <a:r>
              <a:rPr lang="en-US" sz="2000" dirty="0">
                <a:solidFill>
                  <a:srgbClr val="FFFF00"/>
                </a:solidFill>
              </a:rPr>
              <a:t> </a:t>
            </a:r>
            <a:r>
              <a:rPr lang="en-US" sz="2000" b="1" baseline="30000" dirty="0">
                <a:solidFill>
                  <a:srgbClr val="FFFF00"/>
                </a:solidFill>
              </a:rPr>
              <a:t>13 </a:t>
            </a:r>
            <a:r>
              <a:rPr lang="en-US" sz="2000" dirty="0">
                <a:solidFill>
                  <a:srgbClr val="FFFF00"/>
                </a:solidFill>
              </a:rPr>
              <a:t>Just as it is written in the Law of Moses, all this disaster has come on us, yet we have not sought the favor of the </a:t>
            </a:r>
            <a:r>
              <a:rPr lang="en-US" sz="2000" cap="small" dirty="0">
                <a:solidFill>
                  <a:srgbClr val="FFFF00"/>
                </a:solidFill>
              </a:rPr>
              <a:t>Lord</a:t>
            </a:r>
            <a:r>
              <a:rPr lang="en-US" sz="2000" dirty="0">
                <a:solidFill>
                  <a:srgbClr val="FFFF00"/>
                </a:solidFill>
              </a:rPr>
              <a:t> our God by turning from our sins and giving attention to your truth. </a:t>
            </a:r>
            <a:r>
              <a:rPr lang="en-US" sz="2000" b="1" baseline="30000" dirty="0">
                <a:solidFill>
                  <a:srgbClr val="FFFF00"/>
                </a:solidFill>
              </a:rPr>
              <a:t>14 </a:t>
            </a:r>
            <a:r>
              <a:rPr lang="en-US" sz="2000" dirty="0">
                <a:solidFill>
                  <a:srgbClr val="FFFF00"/>
                </a:solidFill>
              </a:rPr>
              <a:t>The </a:t>
            </a:r>
            <a:r>
              <a:rPr lang="en-US" sz="2000" cap="small" dirty="0">
                <a:solidFill>
                  <a:srgbClr val="FFFF00"/>
                </a:solidFill>
              </a:rPr>
              <a:t>Lord</a:t>
            </a:r>
            <a:r>
              <a:rPr lang="en-US" sz="2000" dirty="0">
                <a:solidFill>
                  <a:srgbClr val="FFFF00"/>
                </a:solidFill>
              </a:rPr>
              <a:t> did not hesitate to bring the disaster on us, for the </a:t>
            </a:r>
            <a:r>
              <a:rPr lang="en-US" sz="2000" cap="small" dirty="0">
                <a:solidFill>
                  <a:srgbClr val="FFFF00"/>
                </a:solidFill>
              </a:rPr>
              <a:t>Lord</a:t>
            </a:r>
            <a:r>
              <a:rPr lang="en-US" sz="2000" dirty="0">
                <a:solidFill>
                  <a:srgbClr val="FFFF00"/>
                </a:solidFill>
              </a:rPr>
              <a:t> our God is righteous in everything he does; yet we have not obeyed him</a:t>
            </a:r>
            <a:r>
              <a:rPr lang="en-US" sz="2000" dirty="0" smtClean="0">
                <a:solidFill>
                  <a:srgbClr val="FFFF00"/>
                </a:solidFill>
              </a:rPr>
              <a:t>.</a:t>
            </a:r>
            <a:endParaRPr lang="en-US" sz="2000" dirty="0">
              <a:solidFill>
                <a:srgbClr val="FFFF00"/>
              </a:solidFill>
            </a:endParaRPr>
          </a:p>
        </p:txBody>
      </p:sp>
      <p:sp>
        <p:nvSpPr>
          <p:cNvPr id="7" name="Rectangle 6"/>
          <p:cNvSpPr/>
          <p:nvPr/>
        </p:nvSpPr>
        <p:spPr>
          <a:xfrm>
            <a:off x="4343400" y="590551"/>
            <a:ext cx="4495800" cy="3046988"/>
          </a:xfrm>
          <a:prstGeom prst="rect">
            <a:avLst/>
          </a:prstGeom>
        </p:spPr>
        <p:txBody>
          <a:bodyPr wrap="square">
            <a:spAutoFit/>
          </a:bodyPr>
          <a:lstStyle/>
          <a:p>
            <a:r>
              <a:rPr lang="en-US" altLang="zh-CN" sz="2400" b="1" baseline="30000" dirty="0" smtClean="0">
                <a:solidFill>
                  <a:schemeClr val="bg1"/>
                </a:solidFill>
                <a:latin typeface="DFKai-SB" panose="03000509000000000000" pitchFamily="65" charset="-120"/>
                <a:ea typeface="DFKai-SB" panose="03000509000000000000" pitchFamily="65" charset="-120"/>
              </a:rPr>
              <a:t>13</a:t>
            </a:r>
            <a:r>
              <a:rPr lang="en-US" altLang="zh-CN" sz="2400" b="1" baseline="30000" dirty="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这一切灾祸临到我们身上，是照</a:t>
            </a:r>
            <a:r>
              <a:rPr lang="zh-CN" altLang="en-US" sz="2400" u="sng" dirty="0">
                <a:solidFill>
                  <a:schemeClr val="bg1"/>
                </a:solidFill>
                <a:latin typeface="DFKai-SB" panose="03000509000000000000" pitchFamily="65" charset="-120"/>
                <a:ea typeface="DFKai-SB" panose="03000509000000000000" pitchFamily="65" charset="-120"/>
              </a:rPr>
              <a:t>摩西</a:t>
            </a:r>
            <a:r>
              <a:rPr lang="zh-CN" altLang="en-US" sz="2400" dirty="0">
                <a:solidFill>
                  <a:schemeClr val="bg1"/>
                </a:solidFill>
                <a:latin typeface="DFKai-SB" panose="03000509000000000000" pitchFamily="65" charset="-120"/>
                <a:ea typeface="DFKai-SB" panose="03000509000000000000" pitchFamily="65" charset="-120"/>
              </a:rPr>
              <a:t>律法上所写的，我们却没有求耶和华我们神的恩典，使我们回头离开罪孽，明白你的真理。 </a:t>
            </a:r>
            <a:r>
              <a:rPr lang="en-US" altLang="zh-CN" sz="2400" b="1" baseline="30000" dirty="0">
                <a:solidFill>
                  <a:schemeClr val="bg1"/>
                </a:solidFill>
                <a:latin typeface="DFKai-SB" panose="03000509000000000000" pitchFamily="65" charset="-120"/>
                <a:ea typeface="DFKai-SB" panose="03000509000000000000" pitchFamily="65" charset="-120"/>
              </a:rPr>
              <a:t>14 </a:t>
            </a:r>
            <a:r>
              <a:rPr lang="zh-CN" altLang="en-US" sz="2400" dirty="0">
                <a:solidFill>
                  <a:schemeClr val="bg1"/>
                </a:solidFill>
                <a:latin typeface="DFKai-SB" panose="03000509000000000000" pitchFamily="65" charset="-120"/>
                <a:ea typeface="DFKai-SB" panose="03000509000000000000" pitchFamily="65" charset="-120"/>
              </a:rPr>
              <a:t>所以耶和华留意使这灾祸临到我们身上，因为耶和华我们的神在他所行的事上都是公义，我们并没有听从他的话。 </a:t>
            </a:r>
          </a:p>
        </p:txBody>
      </p:sp>
    </p:spTree>
    <p:extLst>
      <p:ext uri="{BB962C8B-B14F-4D97-AF65-F5344CB8AC3E}">
        <p14:creationId xmlns:p14="http://schemas.microsoft.com/office/powerpoint/2010/main" val="78540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3810000" cy="476250"/>
          </a:xfrm>
        </p:spPr>
        <p:txBody>
          <a:bodyPr>
            <a:normAutofit fontScale="90000"/>
          </a:bodyPr>
          <a:lstStyle/>
          <a:p>
            <a:r>
              <a:rPr lang="en-US" sz="2800" dirty="0" smtClean="0">
                <a:solidFill>
                  <a:schemeClr val="bg1"/>
                </a:solidFill>
              </a:rPr>
              <a:t>Daniel 8:3-14</a:t>
            </a:r>
            <a:endParaRPr lang="en-US" sz="2800" dirty="0">
              <a:solidFill>
                <a:schemeClr val="bg1"/>
              </a:solidFill>
            </a:endParaRPr>
          </a:p>
        </p:txBody>
      </p:sp>
      <p:sp>
        <p:nvSpPr>
          <p:cNvPr id="6" name="Rectangle 5"/>
          <p:cNvSpPr/>
          <p:nvPr/>
        </p:nvSpPr>
        <p:spPr>
          <a:xfrm>
            <a:off x="152400" y="605489"/>
            <a:ext cx="4343400" cy="3785652"/>
          </a:xfrm>
          <a:prstGeom prst="rect">
            <a:avLst/>
          </a:prstGeom>
        </p:spPr>
        <p:txBody>
          <a:bodyPr wrap="square">
            <a:spAutoFit/>
          </a:bodyPr>
          <a:lstStyle/>
          <a:p>
            <a:r>
              <a:rPr lang="en-US" sz="2000" b="1" baseline="30000" dirty="0" smtClean="0">
                <a:solidFill>
                  <a:srgbClr val="FFFF00"/>
                </a:solidFill>
              </a:rPr>
              <a:t>15</a:t>
            </a:r>
            <a:r>
              <a:rPr lang="en-US" sz="2000" b="1" baseline="30000" dirty="0">
                <a:solidFill>
                  <a:srgbClr val="FFFF00"/>
                </a:solidFill>
              </a:rPr>
              <a:t> </a:t>
            </a:r>
            <a:r>
              <a:rPr lang="en-US" sz="2000" dirty="0">
                <a:solidFill>
                  <a:srgbClr val="FFFF00"/>
                </a:solidFill>
              </a:rPr>
              <a:t>“Now, Lord our God, who brought your people out of Egypt with a mighty hand and who made for yourself a name that endures to this day, we have sinned, we have done wrong. </a:t>
            </a:r>
            <a:r>
              <a:rPr lang="en-US" sz="2000" b="1" baseline="30000" dirty="0">
                <a:solidFill>
                  <a:srgbClr val="FFFF00"/>
                </a:solidFill>
              </a:rPr>
              <a:t>16 </a:t>
            </a:r>
            <a:r>
              <a:rPr lang="en-US" sz="2000" dirty="0">
                <a:solidFill>
                  <a:srgbClr val="FFFF00"/>
                </a:solidFill>
              </a:rPr>
              <a:t>Lord, in keeping with all your righteous acts, turn away your anger and your wrath from Jerusalem, your city, your holy hill. Our sins and the iniquities of our ancestors have made Jerusalem and your people an object of scorn to all those around us</a:t>
            </a:r>
            <a:r>
              <a:rPr lang="en-US" sz="2000" dirty="0" smtClean="0">
                <a:solidFill>
                  <a:srgbClr val="FFFF00"/>
                </a:solidFill>
              </a:rPr>
              <a:t>.</a:t>
            </a:r>
            <a:endParaRPr lang="en-US" sz="2000" dirty="0">
              <a:solidFill>
                <a:srgbClr val="FFFF00"/>
              </a:solidFill>
            </a:endParaRPr>
          </a:p>
        </p:txBody>
      </p:sp>
      <p:sp>
        <p:nvSpPr>
          <p:cNvPr id="7" name="Rectangle 6"/>
          <p:cNvSpPr/>
          <p:nvPr/>
        </p:nvSpPr>
        <p:spPr>
          <a:xfrm>
            <a:off x="4343400" y="590551"/>
            <a:ext cx="4495800" cy="3785652"/>
          </a:xfrm>
          <a:prstGeom prst="rect">
            <a:avLst/>
          </a:prstGeom>
        </p:spPr>
        <p:txBody>
          <a:bodyPr wrap="square">
            <a:spAutoFit/>
          </a:bodyPr>
          <a:lstStyle/>
          <a:p>
            <a:r>
              <a:rPr lang="zh-CN" altLang="en-US" sz="2400" dirty="0" smtClean="0">
                <a:solidFill>
                  <a:schemeClr val="bg1"/>
                </a:solidFill>
                <a:latin typeface="DFKai-SB" panose="03000509000000000000" pitchFamily="65" charset="-120"/>
                <a:ea typeface="DFKai-SB" panose="03000509000000000000" pitchFamily="65" charset="-120"/>
              </a:rPr>
              <a:t> </a:t>
            </a:r>
            <a:r>
              <a:rPr lang="en-US" altLang="zh-CN" sz="2400" b="1" baseline="30000" dirty="0" smtClean="0">
                <a:solidFill>
                  <a:schemeClr val="bg1"/>
                </a:solidFill>
                <a:latin typeface="DFKai-SB" panose="03000509000000000000" pitchFamily="65" charset="-120"/>
                <a:ea typeface="DFKai-SB" panose="03000509000000000000" pitchFamily="65" charset="-120"/>
              </a:rPr>
              <a:t>15 </a:t>
            </a:r>
            <a:r>
              <a:rPr lang="zh-CN" altLang="en-US" sz="2400" dirty="0" smtClean="0">
                <a:solidFill>
                  <a:schemeClr val="bg1"/>
                </a:solidFill>
                <a:latin typeface="DFKai-SB" panose="03000509000000000000" pitchFamily="65" charset="-120"/>
                <a:ea typeface="DFKai-SB" panose="03000509000000000000" pitchFamily="65" charset="-120"/>
              </a:rPr>
              <a:t>主我们的神啊，你曾用大能的手领你的子民出</a:t>
            </a:r>
            <a:r>
              <a:rPr lang="zh-CN" altLang="en-US" sz="2400" u="sng" dirty="0" smtClean="0">
                <a:solidFill>
                  <a:schemeClr val="bg1"/>
                </a:solidFill>
                <a:latin typeface="DFKai-SB" panose="03000509000000000000" pitchFamily="65" charset="-120"/>
                <a:ea typeface="DFKai-SB" panose="03000509000000000000" pitchFamily="65" charset="-120"/>
              </a:rPr>
              <a:t>埃及</a:t>
            </a:r>
            <a:r>
              <a:rPr lang="zh-CN" altLang="en-US" sz="2400" dirty="0" smtClean="0">
                <a:solidFill>
                  <a:schemeClr val="bg1"/>
                </a:solidFill>
                <a:latin typeface="DFKai-SB" panose="03000509000000000000" pitchFamily="65" charset="-120"/>
                <a:ea typeface="DFKai-SB" panose="03000509000000000000" pitchFamily="65" charset="-120"/>
              </a:rPr>
              <a:t>地，使自己得了名，正如今日一样。我们犯了罪，作了恶。</a:t>
            </a:r>
          </a:p>
          <a:p>
            <a:r>
              <a:rPr lang="en-US" altLang="zh-CN" sz="2400" b="1" baseline="30000" dirty="0" smtClean="0">
                <a:solidFill>
                  <a:schemeClr val="bg1"/>
                </a:solidFill>
                <a:latin typeface="DFKai-SB" panose="03000509000000000000" pitchFamily="65" charset="-120"/>
                <a:ea typeface="DFKai-SB" panose="03000509000000000000" pitchFamily="65" charset="-120"/>
              </a:rPr>
              <a:t>16</a:t>
            </a:r>
            <a:r>
              <a:rPr lang="en-US" altLang="zh-CN" sz="2400" b="1" baseline="30000" dirty="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“主啊，求你按你的大仁大义，使你的怒气和愤怒转离你的城</a:t>
            </a:r>
            <a:r>
              <a:rPr lang="zh-CN" altLang="en-US" sz="2400" u="sng" dirty="0">
                <a:solidFill>
                  <a:schemeClr val="bg1"/>
                </a:solidFill>
                <a:latin typeface="DFKai-SB" panose="03000509000000000000" pitchFamily="65" charset="-120"/>
                <a:ea typeface="DFKai-SB" panose="03000509000000000000" pitchFamily="65" charset="-120"/>
              </a:rPr>
              <a:t>耶路撒冷</a:t>
            </a:r>
            <a:r>
              <a:rPr lang="zh-CN" altLang="en-US" sz="2400" dirty="0">
                <a:solidFill>
                  <a:schemeClr val="bg1"/>
                </a:solidFill>
                <a:latin typeface="DFKai-SB" panose="03000509000000000000" pitchFamily="65" charset="-120"/>
                <a:ea typeface="DFKai-SB" panose="03000509000000000000" pitchFamily="65" charset="-120"/>
              </a:rPr>
              <a:t>，就是你的圣山。</a:t>
            </a:r>
            <a:r>
              <a:rPr lang="zh-CN" altLang="en-US" sz="2400" u="sng" dirty="0">
                <a:solidFill>
                  <a:schemeClr val="bg1"/>
                </a:solidFill>
                <a:latin typeface="DFKai-SB" panose="03000509000000000000" pitchFamily="65" charset="-120"/>
                <a:ea typeface="DFKai-SB" panose="03000509000000000000" pitchFamily="65" charset="-120"/>
              </a:rPr>
              <a:t>耶路撒冷</a:t>
            </a:r>
            <a:r>
              <a:rPr lang="zh-CN" altLang="en-US" sz="2400" dirty="0">
                <a:solidFill>
                  <a:schemeClr val="bg1"/>
                </a:solidFill>
                <a:latin typeface="DFKai-SB" panose="03000509000000000000" pitchFamily="65" charset="-120"/>
                <a:ea typeface="DFKai-SB" panose="03000509000000000000" pitchFamily="65" charset="-120"/>
              </a:rPr>
              <a:t>和你的子民，因我们的罪恶和我们列祖的罪孽被四围的人羞辱。 </a:t>
            </a:r>
          </a:p>
        </p:txBody>
      </p:sp>
    </p:spTree>
    <p:extLst>
      <p:ext uri="{BB962C8B-B14F-4D97-AF65-F5344CB8AC3E}">
        <p14:creationId xmlns:p14="http://schemas.microsoft.com/office/powerpoint/2010/main" val="67157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3810000" cy="476250"/>
          </a:xfrm>
        </p:spPr>
        <p:txBody>
          <a:bodyPr>
            <a:normAutofit fontScale="90000"/>
          </a:bodyPr>
          <a:lstStyle/>
          <a:p>
            <a:r>
              <a:rPr lang="en-US" sz="2800" dirty="0" smtClean="0">
                <a:solidFill>
                  <a:schemeClr val="bg1"/>
                </a:solidFill>
              </a:rPr>
              <a:t>Daniel 8:3-14</a:t>
            </a:r>
            <a:endParaRPr lang="en-US" sz="2800" dirty="0">
              <a:solidFill>
                <a:schemeClr val="bg1"/>
              </a:solidFill>
            </a:endParaRPr>
          </a:p>
        </p:txBody>
      </p:sp>
      <p:sp>
        <p:nvSpPr>
          <p:cNvPr id="6" name="Rectangle 5"/>
          <p:cNvSpPr/>
          <p:nvPr/>
        </p:nvSpPr>
        <p:spPr>
          <a:xfrm>
            <a:off x="152400" y="605489"/>
            <a:ext cx="4343400" cy="4093428"/>
          </a:xfrm>
          <a:prstGeom prst="rect">
            <a:avLst/>
          </a:prstGeom>
        </p:spPr>
        <p:txBody>
          <a:bodyPr wrap="square">
            <a:spAutoFit/>
          </a:bodyPr>
          <a:lstStyle/>
          <a:p>
            <a:r>
              <a:rPr lang="en-US" sz="2000" b="1" baseline="30000" dirty="0" smtClean="0">
                <a:solidFill>
                  <a:srgbClr val="FFFF00"/>
                </a:solidFill>
              </a:rPr>
              <a:t>17</a:t>
            </a:r>
            <a:r>
              <a:rPr lang="en-US" sz="2000" b="1" baseline="30000" dirty="0">
                <a:solidFill>
                  <a:srgbClr val="FFFF00"/>
                </a:solidFill>
              </a:rPr>
              <a:t> </a:t>
            </a:r>
            <a:r>
              <a:rPr lang="en-US" sz="2000" dirty="0">
                <a:solidFill>
                  <a:srgbClr val="FFFF00"/>
                </a:solidFill>
              </a:rPr>
              <a:t>“Now, our God, hear the prayers and petitions of your servant. For your sake, Lord, look with favor on your desolate sanctuary. </a:t>
            </a:r>
            <a:r>
              <a:rPr lang="en-US" sz="2000" b="1" baseline="30000" dirty="0">
                <a:solidFill>
                  <a:srgbClr val="FFFF00"/>
                </a:solidFill>
              </a:rPr>
              <a:t>18 </a:t>
            </a:r>
            <a:r>
              <a:rPr lang="en-US" sz="2000" dirty="0">
                <a:solidFill>
                  <a:srgbClr val="FFFF00"/>
                </a:solidFill>
              </a:rPr>
              <a:t>Give ear, our God, and hear; open your eyes and see the desolation of the city that bears your Name. We do not make requests of you because we are righteous, but because of your great mercy. </a:t>
            </a:r>
            <a:r>
              <a:rPr lang="en-US" sz="2000" b="1" baseline="30000" dirty="0">
                <a:solidFill>
                  <a:srgbClr val="FFFF00"/>
                </a:solidFill>
              </a:rPr>
              <a:t>19 </a:t>
            </a:r>
            <a:r>
              <a:rPr lang="en-US" sz="2000" dirty="0">
                <a:solidFill>
                  <a:srgbClr val="FFFF00"/>
                </a:solidFill>
              </a:rPr>
              <a:t>Lord, listen! Lord, forgive! Lord, hear and act! For your sake, my God, do not delay, because your city and your people bear your Name.”</a:t>
            </a:r>
          </a:p>
        </p:txBody>
      </p:sp>
      <p:sp>
        <p:nvSpPr>
          <p:cNvPr id="7" name="Rectangle 6"/>
          <p:cNvSpPr/>
          <p:nvPr/>
        </p:nvSpPr>
        <p:spPr>
          <a:xfrm>
            <a:off x="4343400" y="590551"/>
            <a:ext cx="4495800" cy="4154984"/>
          </a:xfrm>
          <a:prstGeom prst="rect">
            <a:avLst/>
          </a:prstGeom>
        </p:spPr>
        <p:txBody>
          <a:bodyPr wrap="square">
            <a:spAutoFit/>
          </a:bodyPr>
          <a:lstStyle/>
          <a:p>
            <a:r>
              <a:rPr lang="en-US" altLang="zh-CN" sz="2400" b="1" baseline="30000" dirty="0" smtClean="0">
                <a:solidFill>
                  <a:schemeClr val="bg1"/>
                </a:solidFill>
                <a:latin typeface="DFKai-SB" panose="03000509000000000000" pitchFamily="65" charset="-120"/>
                <a:ea typeface="DFKai-SB" panose="03000509000000000000" pitchFamily="65" charset="-120"/>
              </a:rPr>
              <a:t>17</a:t>
            </a:r>
            <a:r>
              <a:rPr lang="en-US" altLang="zh-CN" sz="2400" b="1" baseline="30000" dirty="0">
                <a:solidFill>
                  <a:schemeClr val="bg1"/>
                </a:solidFill>
                <a:latin typeface="DFKai-SB" panose="03000509000000000000" pitchFamily="65" charset="-120"/>
                <a:ea typeface="DFKai-SB" panose="03000509000000000000" pitchFamily="65" charset="-120"/>
              </a:rPr>
              <a:t> </a:t>
            </a:r>
            <a:r>
              <a:rPr lang="zh-CN" altLang="en-US" sz="2400" dirty="0">
                <a:solidFill>
                  <a:schemeClr val="bg1"/>
                </a:solidFill>
                <a:latin typeface="DFKai-SB" panose="03000509000000000000" pitchFamily="65" charset="-120"/>
                <a:ea typeface="DFKai-SB" panose="03000509000000000000" pitchFamily="65" charset="-120"/>
              </a:rPr>
              <a:t>我们的神啊，现在求你垂听仆人的祈祷恳求，为自己使脸光照你荒凉的圣所。 </a:t>
            </a:r>
            <a:r>
              <a:rPr lang="en-US" altLang="zh-CN" sz="2400" b="1" baseline="30000" dirty="0">
                <a:solidFill>
                  <a:schemeClr val="bg1"/>
                </a:solidFill>
                <a:latin typeface="DFKai-SB" panose="03000509000000000000" pitchFamily="65" charset="-120"/>
                <a:ea typeface="DFKai-SB" panose="03000509000000000000" pitchFamily="65" charset="-120"/>
              </a:rPr>
              <a:t>18 </a:t>
            </a:r>
            <a:r>
              <a:rPr lang="zh-CN" altLang="en-US" sz="2400" dirty="0">
                <a:solidFill>
                  <a:schemeClr val="bg1"/>
                </a:solidFill>
                <a:latin typeface="DFKai-SB" panose="03000509000000000000" pitchFamily="65" charset="-120"/>
                <a:ea typeface="DFKai-SB" panose="03000509000000000000" pitchFamily="65" charset="-120"/>
              </a:rPr>
              <a:t>我的神啊，求你侧耳而听，睁眼而看，眷顾我们荒凉之地和称为你名下的城。我们在你面前恳求，原不是因自己的义，乃因你的大怜悯。 </a:t>
            </a:r>
            <a:r>
              <a:rPr lang="en-US" altLang="zh-CN" sz="2400" b="1" baseline="30000" dirty="0">
                <a:solidFill>
                  <a:schemeClr val="bg1"/>
                </a:solidFill>
                <a:latin typeface="DFKai-SB" panose="03000509000000000000" pitchFamily="65" charset="-120"/>
                <a:ea typeface="DFKai-SB" panose="03000509000000000000" pitchFamily="65" charset="-120"/>
              </a:rPr>
              <a:t>19 </a:t>
            </a:r>
            <a:r>
              <a:rPr lang="zh-CN" altLang="en-US" sz="2400" dirty="0">
                <a:solidFill>
                  <a:schemeClr val="bg1"/>
                </a:solidFill>
                <a:latin typeface="DFKai-SB" panose="03000509000000000000" pitchFamily="65" charset="-120"/>
                <a:ea typeface="DFKai-SB" panose="03000509000000000000" pitchFamily="65" charset="-120"/>
              </a:rPr>
              <a:t>求主垂听，求主赦免，求主应允而行，为你自己不要迟延，我的神啊，因这城和这民都是称为你名下的。”</a:t>
            </a:r>
          </a:p>
        </p:txBody>
      </p:sp>
    </p:spTree>
    <p:extLst>
      <p:ext uri="{BB962C8B-B14F-4D97-AF65-F5344CB8AC3E}">
        <p14:creationId xmlns:p14="http://schemas.microsoft.com/office/powerpoint/2010/main" val="42572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nel with striding li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8000" contrast="-30000"/>
                    </a14:imgEffect>
                  </a14:imgLayer>
                </a14:imgProps>
              </a:ext>
              <a:ext uri="{28A0092B-C50C-407E-A947-70E740481C1C}">
                <a14:useLocalDpi xmlns:a14="http://schemas.microsoft.com/office/drawing/2010/main" val="0"/>
              </a:ext>
            </a:extLst>
          </a:blip>
          <a:srcRect/>
          <a:stretch>
            <a:fillRect/>
          </a:stretch>
        </p:blipFill>
        <p:spPr bwMode="auto">
          <a:xfrm>
            <a:off x="-12606" y="1243990"/>
            <a:ext cx="9144001" cy="3890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b="0" dirty="0" smtClean="0"/>
              <a:t>A Prayer of Confession</a:t>
            </a:r>
            <a:endParaRPr lang="en-US" dirty="0"/>
          </a:p>
        </p:txBody>
      </p:sp>
      <p:sp>
        <p:nvSpPr>
          <p:cNvPr id="3" name="Subtitle 2"/>
          <p:cNvSpPr>
            <a:spLocks noGrp="1"/>
          </p:cNvSpPr>
          <p:nvPr>
            <p:ph type="subTitle" idx="1"/>
          </p:nvPr>
        </p:nvSpPr>
        <p:spPr/>
        <p:txBody>
          <a:bodyPr/>
          <a:lstStyle/>
          <a:p>
            <a:r>
              <a:rPr lang="en-US" dirty="0" smtClean="0"/>
              <a:t>Daniel </a:t>
            </a:r>
            <a:r>
              <a:rPr lang="en-US" dirty="0" smtClean="0"/>
              <a:t>9:1-19</a:t>
            </a:r>
            <a:endParaRPr lang="en-US" dirty="0"/>
          </a:p>
        </p:txBody>
      </p:sp>
    </p:spTree>
    <p:extLst>
      <p:ext uri="{BB962C8B-B14F-4D97-AF65-F5344CB8AC3E}">
        <p14:creationId xmlns:p14="http://schemas.microsoft.com/office/powerpoint/2010/main" val="313771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28600" y="209550"/>
            <a:ext cx="8686800" cy="4031873"/>
          </a:xfrm>
          <a:prstGeom prst="rect">
            <a:avLst/>
          </a:prstGeom>
        </p:spPr>
        <p:txBody>
          <a:bodyPr wrap="square">
            <a:spAutoFit/>
          </a:bodyPr>
          <a:lstStyle/>
          <a:p>
            <a:r>
              <a:rPr lang="en-US" sz="2400" i="1" dirty="0">
                <a:solidFill>
                  <a:schemeClr val="bg1"/>
                </a:solidFill>
              </a:rPr>
              <a:t>Exodus 19:3–6 </a:t>
            </a:r>
          </a:p>
          <a:p>
            <a:endParaRPr lang="en-US" sz="2400" i="1" baseline="30000" dirty="0" smtClean="0">
              <a:solidFill>
                <a:schemeClr val="bg1"/>
              </a:solidFill>
            </a:endParaRPr>
          </a:p>
          <a:p>
            <a:r>
              <a:rPr lang="en-US" sz="2400" i="1" baseline="30000" dirty="0" smtClean="0">
                <a:solidFill>
                  <a:schemeClr val="bg1"/>
                </a:solidFill>
              </a:rPr>
              <a:t>3</a:t>
            </a:r>
            <a:r>
              <a:rPr lang="en-US" sz="2400" i="1" baseline="30000" dirty="0">
                <a:solidFill>
                  <a:schemeClr val="bg1"/>
                </a:solidFill>
              </a:rPr>
              <a:t> </a:t>
            </a:r>
            <a:r>
              <a:rPr lang="en-US" sz="2400" i="1" dirty="0">
                <a:solidFill>
                  <a:schemeClr val="bg1"/>
                </a:solidFill>
              </a:rPr>
              <a:t>Then Moses went up to God, and the </a:t>
            </a:r>
            <a:r>
              <a:rPr lang="en-US" sz="2400" i="1" cap="small" dirty="0">
                <a:solidFill>
                  <a:schemeClr val="bg1"/>
                </a:solidFill>
              </a:rPr>
              <a:t>Lord</a:t>
            </a:r>
            <a:r>
              <a:rPr lang="en-US" sz="2400" i="1" dirty="0">
                <a:solidFill>
                  <a:schemeClr val="bg1"/>
                </a:solidFill>
              </a:rPr>
              <a:t> called to him from the mountain and said, “This is what you are to say to the descendants of Jacob and what you are to tell the people of Israel: </a:t>
            </a:r>
            <a:r>
              <a:rPr lang="en-US" sz="2400" i="1" baseline="30000" dirty="0">
                <a:solidFill>
                  <a:schemeClr val="bg1"/>
                </a:solidFill>
              </a:rPr>
              <a:t>4 </a:t>
            </a:r>
            <a:r>
              <a:rPr lang="en-US" sz="2400" i="1" dirty="0">
                <a:solidFill>
                  <a:schemeClr val="bg1"/>
                </a:solidFill>
              </a:rPr>
              <a:t>‘You yourselves have seen what I did to Egypt, and how I carried you on eagles’ wings and brought you to myself. </a:t>
            </a:r>
            <a:r>
              <a:rPr lang="en-US" sz="2400" i="1" baseline="30000" dirty="0">
                <a:solidFill>
                  <a:schemeClr val="bg1"/>
                </a:solidFill>
              </a:rPr>
              <a:t>5 </a:t>
            </a:r>
            <a:r>
              <a:rPr lang="en-US" sz="2400" i="1" dirty="0">
                <a:solidFill>
                  <a:schemeClr val="bg1"/>
                </a:solidFill>
              </a:rPr>
              <a:t>Now if you obey me fully and keep my covenant, then out of all nations you will be my treasured possession. Although the whole earth is mine, </a:t>
            </a:r>
            <a:r>
              <a:rPr lang="en-US" sz="2400" i="1" baseline="30000" dirty="0">
                <a:solidFill>
                  <a:schemeClr val="bg1"/>
                </a:solidFill>
              </a:rPr>
              <a:t>6 </a:t>
            </a:r>
            <a:r>
              <a:rPr lang="en-US" sz="2400" i="1" dirty="0">
                <a:solidFill>
                  <a:schemeClr val="bg1"/>
                </a:solidFill>
              </a:rPr>
              <a:t>you will be for me a kingdom of priests and a holy nation.’ These are the words you are to speak to the Israelites</a:t>
            </a:r>
            <a:r>
              <a:rPr lang="en-US" sz="2400" i="1" dirty="0" smtClean="0">
                <a:solidFill>
                  <a:schemeClr val="bg1"/>
                </a:solidFill>
              </a:rPr>
              <a:t>.”</a:t>
            </a:r>
          </a:p>
        </p:txBody>
      </p:sp>
    </p:spTree>
    <p:extLst>
      <p:ext uri="{BB962C8B-B14F-4D97-AF65-F5344CB8AC3E}">
        <p14:creationId xmlns:p14="http://schemas.microsoft.com/office/powerpoint/2010/main" val="3627437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1535</TotalTime>
  <Words>189</Words>
  <Application>Microsoft Office PowerPoint</Application>
  <PresentationFormat>On-screen Show (16:9)</PresentationFormat>
  <Paragraphs>71</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DFKai-SB</vt:lpstr>
      <vt:lpstr>PMingLiU</vt:lpstr>
      <vt:lpstr>Arial</vt:lpstr>
      <vt:lpstr>Calibri</vt:lpstr>
      <vt:lpstr>Times New Roman</vt:lpstr>
      <vt:lpstr>Wingdings</vt:lpstr>
      <vt:lpstr>Wingdings 2</vt:lpstr>
      <vt:lpstr>Wingdings 3</vt:lpstr>
      <vt:lpstr>Module</vt:lpstr>
      <vt:lpstr>Daniel 8:3-14</vt:lpstr>
      <vt:lpstr>Daniel 8:3-14</vt:lpstr>
      <vt:lpstr>Daniel 8:3-14</vt:lpstr>
      <vt:lpstr>Daniel 8:3-14</vt:lpstr>
      <vt:lpstr>Daniel 8:3-14</vt:lpstr>
      <vt:lpstr>Daniel 8:3-14</vt:lpstr>
      <vt:lpstr>Daniel 8:3-14</vt:lpstr>
      <vt:lpstr>A 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1</dc:title>
  <dc:creator>Simon Huang</dc:creator>
  <cp:lastModifiedBy>Tiff Huang</cp:lastModifiedBy>
  <cp:revision>47</cp:revision>
  <dcterms:created xsi:type="dcterms:W3CDTF">2018-01-06T19:56:59Z</dcterms:created>
  <dcterms:modified xsi:type="dcterms:W3CDTF">2019-01-27T09:12:23Z</dcterms:modified>
</cp:coreProperties>
</file>