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783" r:id="rId2"/>
    <p:sldId id="791" r:id="rId3"/>
    <p:sldId id="792" r:id="rId4"/>
    <p:sldId id="844" r:id="rId5"/>
    <p:sldId id="944" r:id="rId6"/>
    <p:sldId id="958" r:id="rId7"/>
    <p:sldId id="948" r:id="rId8"/>
    <p:sldId id="949" r:id="rId9"/>
    <p:sldId id="950" r:id="rId10"/>
    <p:sldId id="946" r:id="rId11"/>
    <p:sldId id="951" r:id="rId12"/>
    <p:sldId id="952" r:id="rId13"/>
    <p:sldId id="953" r:id="rId14"/>
    <p:sldId id="956" r:id="rId15"/>
    <p:sldId id="945" r:id="rId16"/>
    <p:sldId id="954" r:id="rId17"/>
    <p:sldId id="955" r:id="rId18"/>
    <p:sldId id="959" r:id="rId19"/>
    <p:sldId id="957" r:id="rId20"/>
    <p:sldId id="960" r:id="rId21"/>
  </p:sldIdLst>
  <p:sldSz cx="5761038" cy="3240088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DDDDD"/>
    <a:srgbClr val="422C16"/>
    <a:srgbClr val="0C788E"/>
    <a:srgbClr val="006666"/>
    <a:srgbClr val="0099CC"/>
    <a:srgbClr val="E0C0A0"/>
    <a:srgbClr val="361800"/>
    <a:srgbClr val="33339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150" autoAdjust="0"/>
    <p:restoredTop sz="83669" autoAdjust="0"/>
  </p:normalViewPr>
  <p:slideViewPr>
    <p:cSldViewPr>
      <p:cViewPr>
        <p:scale>
          <a:sx n="120" d="100"/>
          <a:sy n="120" d="100"/>
        </p:scale>
        <p:origin x="-396" y="-816"/>
      </p:cViewPr>
      <p:guideLst>
        <p:guide orient="horz" pos="1021"/>
        <p:guide pos="181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5016CE-C476-4FDA-A571-E8981C2B4074}" type="datetimeFigureOut">
              <a:rPr lang="en-US" smtClean="0"/>
              <a:pPr/>
              <a:t>5/24/2019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0AC23B-4CA4-4E5B-BA78-A8C7B41E8D5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Chuck_Feeney" TargetMode="External"/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itmeyer.com/2015/05/15/the-treasury-of-the-temple-in-jerusalem/" TargetMode="External"/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nbc.com/id/48139956" TargetMode="External"/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0AC23B-4CA4-4E5B-BA78-A8C7B41E8D55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0AC23B-4CA4-4E5B-BA78-A8C7B41E8D55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0AC23B-4CA4-4E5B-BA78-A8C7B41E8D55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mtClean="0">
                <a:hlinkClick r:id="rId3"/>
              </a:rPr>
              <a:t>https://en.wikipedia.org/wiki/Chuck_Feeney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0AC23B-4CA4-4E5B-BA78-A8C7B41E8D55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hlinkClick r:id="rId3"/>
              </a:rPr>
              <a:t>https://www.ritmeyer.com/2015/05/15/the-treasury-of-the-temple-in-jerusalem/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0AC23B-4CA4-4E5B-BA78-A8C7B41E8D55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mtClean="0">
                <a:hlinkClick r:id="rId3"/>
              </a:rPr>
              <a:t>https://www.cnbc.com/id/48139956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0AC23B-4CA4-4E5B-BA78-A8C7B41E8D55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1800" y="1006475"/>
            <a:ext cx="4897438" cy="6953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3600" y="1836738"/>
            <a:ext cx="4033838" cy="827087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BF1E56-B46C-4860-A8A2-43B3B7CFBA2B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8713" y="2268538"/>
            <a:ext cx="3457575" cy="2667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28713" y="288925"/>
            <a:ext cx="3457575" cy="194468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8713" y="2535238"/>
            <a:ext cx="3457575" cy="381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97F9BB-E9B1-4C79-8563-9CF534846745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EA7C35-FDB0-42BD-B0AE-EFB7C47452CA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178300" y="130175"/>
            <a:ext cx="1295400" cy="2763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7338" y="130175"/>
            <a:ext cx="3738562" cy="2763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74A236-BB74-4BE0-B024-1EB8579C827E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18810B-06D7-4E30-B019-6880925171F1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ble ver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7338" y="107876"/>
            <a:ext cx="5186362" cy="2786137"/>
          </a:xfrm>
        </p:spPr>
        <p:txBody>
          <a:bodyPr/>
          <a:lstStyle>
            <a:lvl1pPr marL="0" indent="0">
              <a:buFontTx/>
              <a:buNone/>
              <a:defRPr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18810B-06D7-4E30-B019-6880925171F1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5613" y="2082800"/>
            <a:ext cx="4895850" cy="64293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5613" y="1373188"/>
            <a:ext cx="4895850" cy="709612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B4A100-C7B2-41E1-B34F-D9091FD2A19E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87338" y="755650"/>
            <a:ext cx="2516187" cy="2138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55925" y="755650"/>
            <a:ext cx="2517775" cy="2138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EA4511-492D-401A-93C5-E65CD8E5B5C0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7338" y="725488"/>
            <a:ext cx="2546350" cy="3016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87338" y="1027113"/>
            <a:ext cx="2546350" cy="18669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25763" y="725488"/>
            <a:ext cx="2547937" cy="3016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925763" y="1027113"/>
            <a:ext cx="2547937" cy="18669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7E3D23-4B8D-4E5B-B46C-AD19BD2E7D59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8E840D-314E-4C39-B781-13A60CEAE675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726DD6-E10B-455A-8847-22580AC42F8F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7338" y="128588"/>
            <a:ext cx="1895475" cy="5492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52663" y="128588"/>
            <a:ext cx="3221037" cy="27654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87338" y="677863"/>
            <a:ext cx="1895475" cy="22161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7F610C-CED4-4CD7-B29B-E7D926BC0BC7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87338" y="130175"/>
            <a:ext cx="5186362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51435" tIns="25718" rIns="51435" bIns="2571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87338" y="755650"/>
            <a:ext cx="5186362" cy="213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51435" tIns="25718" rIns="51435" bIns="2571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87338" y="2951163"/>
            <a:ext cx="1344612" cy="223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51435" tIns="25718" rIns="51435" bIns="25718" numCol="1" anchor="t" anchorCtr="0" compatLnSpc="1">
            <a:prstTxWarp prst="textNoShape">
              <a:avLst/>
            </a:prstTxWarp>
          </a:bodyPr>
          <a:lstStyle>
            <a:lvl1pPr defTabSz="514350">
              <a:defRPr sz="800"/>
            </a:lvl1pPr>
          </a:lstStyle>
          <a:p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968500" y="2951163"/>
            <a:ext cx="1824038" cy="223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51435" tIns="25718" rIns="51435" bIns="25718" numCol="1" anchor="t" anchorCtr="0" compatLnSpc="1">
            <a:prstTxWarp prst="textNoShape">
              <a:avLst/>
            </a:prstTxWarp>
          </a:bodyPr>
          <a:lstStyle>
            <a:lvl1pPr algn="ctr" defTabSz="514350">
              <a:defRPr sz="800"/>
            </a:lvl1pPr>
          </a:lstStyle>
          <a:p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29088" y="2951163"/>
            <a:ext cx="1344612" cy="223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51435" tIns="25718" rIns="51435" bIns="25718" numCol="1" anchor="t" anchorCtr="0" compatLnSpc="1">
            <a:prstTxWarp prst="textNoShape">
              <a:avLst/>
            </a:prstTxWarp>
          </a:bodyPr>
          <a:lstStyle>
            <a:lvl1pPr algn="r" defTabSz="514350">
              <a:defRPr sz="800"/>
            </a:lvl1pPr>
          </a:lstStyle>
          <a:p>
            <a:fld id="{E110A0D7-0ED2-4766-B2D7-93E8C0918B95}" type="slidenum">
              <a:rPr lang="es-ES"/>
              <a:pPr/>
              <a:t>‹#›</a:t>
            </a:fld>
            <a:endParaRPr lang="es-E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ransition/>
  <p:hf hdr="0" ftr="0" dt="0"/>
  <p:txStyles>
    <p:titleStyle>
      <a:lvl1pPr algn="ctr" defTabSz="514350" rtl="0" fontAlgn="base">
        <a:spcBef>
          <a:spcPct val="0"/>
        </a:spcBef>
        <a:spcAft>
          <a:spcPct val="0"/>
        </a:spcAft>
        <a:defRPr sz="2500">
          <a:solidFill>
            <a:schemeClr val="tx2"/>
          </a:solidFill>
          <a:latin typeface="+mj-lt"/>
          <a:ea typeface="+mj-ea"/>
          <a:cs typeface="+mj-cs"/>
        </a:defRPr>
      </a:lvl1pPr>
      <a:lvl2pPr algn="ctr" defTabSz="514350" rtl="0" fontAlgn="base">
        <a:spcBef>
          <a:spcPct val="0"/>
        </a:spcBef>
        <a:spcAft>
          <a:spcPct val="0"/>
        </a:spcAft>
        <a:defRPr sz="2500">
          <a:solidFill>
            <a:schemeClr val="tx2"/>
          </a:solidFill>
          <a:latin typeface="Arial" charset="0"/>
          <a:cs typeface="Arial" charset="0"/>
        </a:defRPr>
      </a:lvl2pPr>
      <a:lvl3pPr algn="ctr" defTabSz="514350" rtl="0" fontAlgn="base">
        <a:spcBef>
          <a:spcPct val="0"/>
        </a:spcBef>
        <a:spcAft>
          <a:spcPct val="0"/>
        </a:spcAft>
        <a:defRPr sz="2500">
          <a:solidFill>
            <a:schemeClr val="tx2"/>
          </a:solidFill>
          <a:latin typeface="Arial" charset="0"/>
          <a:cs typeface="Arial" charset="0"/>
        </a:defRPr>
      </a:lvl3pPr>
      <a:lvl4pPr algn="ctr" defTabSz="514350" rtl="0" fontAlgn="base">
        <a:spcBef>
          <a:spcPct val="0"/>
        </a:spcBef>
        <a:spcAft>
          <a:spcPct val="0"/>
        </a:spcAft>
        <a:defRPr sz="2500">
          <a:solidFill>
            <a:schemeClr val="tx2"/>
          </a:solidFill>
          <a:latin typeface="Arial" charset="0"/>
          <a:cs typeface="Arial" charset="0"/>
        </a:defRPr>
      </a:lvl4pPr>
      <a:lvl5pPr algn="ctr" defTabSz="514350" rtl="0" fontAlgn="base">
        <a:spcBef>
          <a:spcPct val="0"/>
        </a:spcBef>
        <a:spcAft>
          <a:spcPct val="0"/>
        </a:spcAft>
        <a:defRPr sz="2500">
          <a:solidFill>
            <a:schemeClr val="tx2"/>
          </a:solidFill>
          <a:latin typeface="Arial" charset="0"/>
          <a:cs typeface="Arial" charset="0"/>
        </a:defRPr>
      </a:lvl5pPr>
      <a:lvl6pPr marL="457200" algn="ctr" defTabSz="514350" rtl="0" fontAlgn="base">
        <a:spcBef>
          <a:spcPct val="0"/>
        </a:spcBef>
        <a:spcAft>
          <a:spcPct val="0"/>
        </a:spcAft>
        <a:defRPr sz="2500">
          <a:solidFill>
            <a:schemeClr val="tx2"/>
          </a:solidFill>
          <a:latin typeface="Arial" charset="0"/>
          <a:cs typeface="Arial" charset="0"/>
        </a:defRPr>
      </a:lvl6pPr>
      <a:lvl7pPr marL="914400" algn="ctr" defTabSz="514350" rtl="0" fontAlgn="base">
        <a:spcBef>
          <a:spcPct val="0"/>
        </a:spcBef>
        <a:spcAft>
          <a:spcPct val="0"/>
        </a:spcAft>
        <a:defRPr sz="2500">
          <a:solidFill>
            <a:schemeClr val="tx2"/>
          </a:solidFill>
          <a:latin typeface="Arial" charset="0"/>
          <a:cs typeface="Arial" charset="0"/>
        </a:defRPr>
      </a:lvl7pPr>
      <a:lvl8pPr marL="1371600" algn="ctr" defTabSz="514350" rtl="0" fontAlgn="base">
        <a:spcBef>
          <a:spcPct val="0"/>
        </a:spcBef>
        <a:spcAft>
          <a:spcPct val="0"/>
        </a:spcAft>
        <a:defRPr sz="2500">
          <a:solidFill>
            <a:schemeClr val="tx2"/>
          </a:solidFill>
          <a:latin typeface="Arial" charset="0"/>
          <a:cs typeface="Arial" charset="0"/>
        </a:defRPr>
      </a:lvl8pPr>
      <a:lvl9pPr marL="1828800" algn="ctr" defTabSz="514350" rtl="0" fontAlgn="base">
        <a:spcBef>
          <a:spcPct val="0"/>
        </a:spcBef>
        <a:spcAft>
          <a:spcPct val="0"/>
        </a:spcAft>
        <a:defRPr sz="25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193675" indent="-193675" algn="l" defTabSz="514350" rtl="0" fontAlgn="base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417513" indent="-160338" algn="l" defTabSz="514350" rtl="0" fontAlgn="base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cs typeface="+mn-cs"/>
        </a:defRPr>
      </a:lvl2pPr>
      <a:lvl3pPr marL="642938" indent="-128588" algn="l" defTabSz="514350" rtl="0" fontAlgn="base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  <a:cs typeface="+mn-cs"/>
        </a:defRPr>
      </a:lvl3pPr>
      <a:lvl4pPr marL="900113" indent="-128588" algn="l" defTabSz="514350" rtl="0" fontAlgn="base">
        <a:spcBef>
          <a:spcPct val="20000"/>
        </a:spcBef>
        <a:spcAft>
          <a:spcPct val="0"/>
        </a:spcAft>
        <a:buChar char="–"/>
        <a:defRPr sz="1100">
          <a:solidFill>
            <a:schemeClr val="tx1"/>
          </a:solidFill>
          <a:latin typeface="+mn-lt"/>
          <a:cs typeface="+mn-cs"/>
        </a:defRPr>
      </a:lvl4pPr>
      <a:lvl5pPr marL="1157288" indent="-128588" algn="l" defTabSz="514350" rtl="0" fontAlgn="base">
        <a:spcBef>
          <a:spcPct val="20000"/>
        </a:spcBef>
        <a:spcAft>
          <a:spcPct val="0"/>
        </a:spcAft>
        <a:buChar char="»"/>
        <a:defRPr sz="1100">
          <a:solidFill>
            <a:schemeClr val="tx1"/>
          </a:solidFill>
          <a:latin typeface="+mn-lt"/>
          <a:cs typeface="+mn-cs"/>
        </a:defRPr>
      </a:lvl5pPr>
      <a:lvl6pPr marL="1614488" indent="-128588" algn="l" defTabSz="514350" rtl="0" fontAlgn="base">
        <a:spcBef>
          <a:spcPct val="20000"/>
        </a:spcBef>
        <a:spcAft>
          <a:spcPct val="0"/>
        </a:spcAft>
        <a:buChar char="»"/>
        <a:defRPr sz="1100">
          <a:solidFill>
            <a:schemeClr val="tx1"/>
          </a:solidFill>
          <a:latin typeface="+mn-lt"/>
          <a:cs typeface="+mn-cs"/>
        </a:defRPr>
      </a:lvl6pPr>
      <a:lvl7pPr marL="2071688" indent="-128588" algn="l" defTabSz="514350" rtl="0" fontAlgn="base">
        <a:spcBef>
          <a:spcPct val="20000"/>
        </a:spcBef>
        <a:spcAft>
          <a:spcPct val="0"/>
        </a:spcAft>
        <a:buChar char="»"/>
        <a:defRPr sz="1100">
          <a:solidFill>
            <a:schemeClr val="tx1"/>
          </a:solidFill>
          <a:latin typeface="+mn-lt"/>
          <a:cs typeface="+mn-cs"/>
        </a:defRPr>
      </a:lvl7pPr>
      <a:lvl8pPr marL="2528888" indent="-128588" algn="l" defTabSz="514350" rtl="0" fontAlgn="base">
        <a:spcBef>
          <a:spcPct val="20000"/>
        </a:spcBef>
        <a:spcAft>
          <a:spcPct val="0"/>
        </a:spcAft>
        <a:buChar char="»"/>
        <a:defRPr sz="1100">
          <a:solidFill>
            <a:schemeClr val="tx1"/>
          </a:solidFill>
          <a:latin typeface="+mn-lt"/>
          <a:cs typeface="+mn-cs"/>
        </a:defRPr>
      </a:lvl8pPr>
      <a:lvl9pPr marL="2986088" indent="-128588" algn="l" defTabSz="514350" rtl="0" fontAlgn="base">
        <a:spcBef>
          <a:spcPct val="20000"/>
        </a:spcBef>
        <a:spcAft>
          <a:spcPct val="0"/>
        </a:spcAft>
        <a:buChar char="»"/>
        <a:defRPr sz="11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287338" y="72182"/>
            <a:ext cx="5186362" cy="539750"/>
          </a:xfrm>
        </p:spPr>
        <p:txBody>
          <a:bodyPr/>
          <a:lstStyle/>
          <a:p>
            <a:r>
              <a:rPr lang="zh-TW" altLang="en-US" sz="2400" dirty="0" smtClean="0">
                <a:solidFill>
                  <a:schemeClr val="tx1"/>
                </a:solidFill>
                <a:latin typeface="HanWang WeiBeiMedium-Gb5" pitchFamily="2" charset="-120"/>
                <a:ea typeface="HanWang WeiBeiMedium-Gb5" pitchFamily="2" charset="-120"/>
              </a:rPr>
              <a:t>馬可福音 </a:t>
            </a:r>
            <a:r>
              <a:rPr lang="en-US" altLang="zh-TW" sz="2400" dirty="0" smtClean="0">
                <a:solidFill>
                  <a:schemeClr val="tx1"/>
                </a:solidFill>
              </a:rPr>
              <a:t>Mark 12:41-44</a:t>
            </a:r>
            <a:endParaRPr lang="en-US" altLang="zh-CN" sz="2400" dirty="0" smtClean="0">
              <a:solidFill>
                <a:schemeClr val="tx1"/>
              </a:solidFill>
              <a:latin typeface="+mn-ea"/>
              <a:ea typeface="+mn-ea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44215" y="467916"/>
            <a:ext cx="2376264" cy="2138363"/>
          </a:xfrm>
        </p:spPr>
        <p:txBody>
          <a:bodyPr/>
          <a:lstStyle/>
          <a:p>
            <a:pPr marL="0" indent="0">
              <a:buNone/>
            </a:pPr>
            <a:r>
              <a:rPr lang="en-US" altLang="zh-TW" baseline="30000" dirty="0" smtClean="0">
                <a:solidFill>
                  <a:srgbClr val="FFFF00"/>
                </a:solidFill>
                <a:latin typeface="HanWang WeiBeiMedium-Gb5" pitchFamily="2" charset="-120"/>
                <a:ea typeface="HanWang WeiBeiMedium-Gb5" pitchFamily="2" charset="-120"/>
              </a:rPr>
              <a:t>41</a:t>
            </a:r>
            <a:r>
              <a:rPr lang="zh-TW" altLang="en-US" dirty="0" smtClean="0">
                <a:solidFill>
                  <a:srgbClr val="FFFF00"/>
                </a:solidFill>
                <a:latin typeface="HanWang WeiBeiMedium-Gb5" pitchFamily="2" charset="-120"/>
                <a:ea typeface="HanWang WeiBeiMedium-Gb5" pitchFamily="2" charset="-120"/>
              </a:rPr>
              <a:t> 耶穌對銀庫坐著，看眾人怎樣投錢入庫。有好些財主往裏投了若干的錢。</a:t>
            </a:r>
            <a:r>
              <a:rPr lang="en-US" altLang="zh-TW" baseline="30000" dirty="0" smtClean="0">
                <a:solidFill>
                  <a:srgbClr val="FFFF00"/>
                </a:solidFill>
                <a:latin typeface="HanWang WeiBeiMedium-Gb5" pitchFamily="2" charset="-120"/>
                <a:ea typeface="HanWang WeiBeiMedium-Gb5" pitchFamily="2" charset="-120"/>
              </a:rPr>
              <a:t>42</a:t>
            </a:r>
            <a:r>
              <a:rPr lang="zh-TW" altLang="en-US" dirty="0" smtClean="0">
                <a:solidFill>
                  <a:srgbClr val="FFFF00"/>
                </a:solidFill>
                <a:latin typeface="HanWang WeiBeiMedium-Gb5" pitchFamily="2" charset="-120"/>
                <a:ea typeface="HanWang WeiBeiMedium-Gb5" pitchFamily="2" charset="-120"/>
              </a:rPr>
              <a:t> 有一個窮寡婦來，往裏投了兩個小錢，就是一個大錢。</a:t>
            </a:r>
            <a:endParaRPr lang="zh-TW" altLang="en-US" dirty="0">
              <a:solidFill>
                <a:srgbClr val="FFFF00"/>
              </a:solidFill>
              <a:latin typeface="HanWang WeiBeiMedium-Gb5" pitchFamily="2" charset="-120"/>
              <a:ea typeface="HanWang WeiBeiMedium-Gb5" pitchFamily="2" charset="-12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1</a:t>
            </a:fld>
            <a:endParaRPr lang="es-ES" dirty="0"/>
          </a:p>
        </p:txBody>
      </p:sp>
      <p:sp>
        <p:nvSpPr>
          <p:cNvPr id="7" name="Content Placeholder 5"/>
          <p:cNvSpPr txBox="1">
            <a:spLocks/>
          </p:cNvSpPr>
          <p:nvPr/>
        </p:nvSpPr>
        <p:spPr bwMode="auto">
          <a:xfrm>
            <a:off x="2520479" y="467916"/>
            <a:ext cx="3240559" cy="213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51435" tIns="25718" rIns="51435" bIns="25718" numCol="1" anchor="t" anchorCtr="0" compatLnSpc="1">
            <a:prstTxWarp prst="textNoShape">
              <a:avLst/>
            </a:prstTxWarp>
          </a:bodyPr>
          <a:lstStyle/>
          <a:p>
            <a:r>
              <a:rPr lang="en-US" sz="1800" baseline="30000" dirty="0" smtClean="0"/>
              <a:t>41</a:t>
            </a:r>
            <a:r>
              <a:rPr lang="en-US" sz="1800" dirty="0" smtClean="0"/>
              <a:t> Jesus sat down opposite the place where the offerings were put and watched the crowd putting their money into the temple treasury. Many rich people threw in large amounts. </a:t>
            </a:r>
            <a:r>
              <a:rPr lang="en-US" sz="1800" baseline="30000" dirty="0" smtClean="0"/>
              <a:t>42</a:t>
            </a:r>
            <a:r>
              <a:rPr lang="en-US" sz="1800" dirty="0" smtClean="0"/>
              <a:t> But a poor widow came and put in two very small copper coins, worth only a few cents. </a:t>
            </a:r>
            <a:endParaRPr lang="en-US" sz="1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87338" y="107876"/>
            <a:ext cx="3025229" cy="2786137"/>
          </a:xfrm>
        </p:spPr>
        <p:txBody>
          <a:bodyPr/>
          <a:lstStyle/>
          <a:p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馬可福音 </a:t>
            </a:r>
            <a:r>
              <a:rPr lang="en-US" dirty="0" smtClean="0"/>
              <a:t>Mark </a:t>
            </a:r>
            <a:r>
              <a:rPr lang="en-US" altLang="zh-TW" dirty="0" smtClean="0"/>
              <a:t>12:41</a:t>
            </a:r>
            <a:r>
              <a:rPr lang="zh-TW" altLang="en-US" dirty="0" smtClean="0"/>
              <a:t> </a:t>
            </a:r>
            <a:endParaRPr lang="en-US" altLang="zh-TW" dirty="0" smtClean="0"/>
          </a:p>
          <a:p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41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耶穌對銀庫坐著，看眾人怎樣投錢入庫。</a:t>
            </a:r>
          </a:p>
          <a:p>
            <a:r>
              <a:rPr lang="en-US" baseline="30000" dirty="0" smtClean="0"/>
              <a:t>41</a:t>
            </a:r>
            <a:r>
              <a:rPr lang="en-US" dirty="0" smtClean="0"/>
              <a:t> Jesus sat down opposite the place where the offerings were put and watched the crowd putting their money into the temple treasury.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10</a:t>
            </a:fld>
            <a:endParaRPr lang="es-ES"/>
          </a:p>
        </p:txBody>
      </p:sp>
      <p:pic>
        <p:nvPicPr>
          <p:cNvPr id="45058" name="Picture 2" descr="http://store.ritmeyer.com/sites/default/files/imagecache/product_full/jlm_herod_tm_treasury-wm.jpg"/>
          <p:cNvPicPr>
            <a:picLocks noChangeAspect="1" noChangeArrowheads="1"/>
          </p:cNvPicPr>
          <p:nvPr/>
        </p:nvPicPr>
        <p:blipFill>
          <a:blip r:embed="rId3" cstate="print"/>
          <a:srcRect l="55943" t="56529"/>
          <a:stretch>
            <a:fillRect/>
          </a:stretch>
        </p:blipFill>
        <p:spPr bwMode="auto">
          <a:xfrm>
            <a:off x="3384575" y="755948"/>
            <a:ext cx="2247118" cy="1512168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solidFill>
                  <a:schemeClr val="tx1"/>
                </a:solidFill>
              </a:rPr>
              <a:t>1. </a:t>
            </a:r>
            <a:r>
              <a:rPr lang="zh-TW" altLang="en-US" dirty="0" smtClean="0">
                <a:solidFill>
                  <a:schemeClr val="tx1"/>
                </a:solidFill>
                <a:latin typeface="HanWang WeiBeiMedium-Gb5" pitchFamily="2" charset="-120"/>
                <a:ea typeface="HanWang WeiBeiMedium-Gb5" pitchFamily="2" charset="-120"/>
              </a:rPr>
              <a:t>神留意人的奉獻</a:t>
            </a:r>
            <a:r>
              <a:rPr lang="zh-TW" altLang="en-US" dirty="0" smtClean="0">
                <a:solidFill>
                  <a:schemeClr val="tx1"/>
                </a:solidFill>
              </a:rPr>
              <a:t> </a:t>
            </a:r>
            <a:r>
              <a:rPr lang="en-US" altLang="zh-TW" dirty="0" smtClean="0">
                <a:solidFill>
                  <a:schemeClr val="tx1"/>
                </a:solidFill>
              </a:rPr>
              <a:t>(41)</a:t>
            </a:r>
            <a:br>
              <a:rPr lang="en-US" altLang="zh-TW" dirty="0" smtClean="0">
                <a:solidFill>
                  <a:schemeClr val="tx1"/>
                </a:solidFill>
              </a:rPr>
            </a:br>
            <a:r>
              <a:rPr lang="en-US" altLang="zh-TW" dirty="0" smtClean="0">
                <a:solidFill>
                  <a:schemeClr val="tx1"/>
                </a:solidFill>
              </a:rPr>
              <a:t>God Pays Attention to Our Offering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26DD6-E10B-455A-8847-22580AC42F8F}" type="slidenum">
              <a:rPr lang="es-ES" smtClean="0"/>
              <a:pPr/>
              <a:t>11</a:t>
            </a:fld>
            <a:endParaRPr lang="es-E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創世記 </a:t>
            </a:r>
            <a:r>
              <a:rPr lang="en-US" dirty="0" smtClean="0"/>
              <a:t>Genesis </a:t>
            </a:r>
            <a:r>
              <a:rPr lang="en-US" altLang="zh-TW" dirty="0" smtClean="0"/>
              <a:t>4:4–5</a:t>
            </a:r>
            <a:r>
              <a:rPr lang="zh-TW" altLang="en-US" dirty="0" smtClean="0"/>
              <a:t> </a:t>
            </a:r>
            <a:endParaRPr lang="en-US" altLang="zh-TW" dirty="0" smtClean="0"/>
          </a:p>
          <a:p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4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</a:t>
            </a:r>
            <a:r>
              <a:rPr lang="en-US" altLang="zh-TW" dirty="0" smtClean="0">
                <a:latin typeface="HanWang WeiBeiMedium-Gb5" pitchFamily="2" charset="-120"/>
                <a:ea typeface="HanWang WeiBeiMedium-Gb5" pitchFamily="2" charset="-120"/>
              </a:rPr>
              <a:t>… 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耶和華看中了亞伯和他的供物，</a:t>
            </a: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5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只是看不中該隱和他的供物。</a:t>
            </a:r>
            <a:endParaRPr lang="en-US" altLang="zh-TW" dirty="0" smtClean="0">
              <a:latin typeface="HanWang WeiBeiMedium-Gb5" pitchFamily="2" charset="-120"/>
              <a:ea typeface="HanWang WeiBeiMedium-Gb5" pitchFamily="2" charset="-120"/>
            </a:endParaRPr>
          </a:p>
          <a:p>
            <a:r>
              <a:rPr lang="en-US" baseline="30000" dirty="0" smtClean="0"/>
              <a:t>4</a:t>
            </a:r>
            <a:r>
              <a:rPr lang="en-US" dirty="0" smtClean="0"/>
              <a:t> … The </a:t>
            </a:r>
            <a:r>
              <a:rPr lang="en-US" cap="small" dirty="0" smtClean="0"/>
              <a:t>Lord</a:t>
            </a:r>
            <a:r>
              <a:rPr lang="en-US" dirty="0" smtClean="0"/>
              <a:t> looked with favor on Abel and his offering, </a:t>
            </a:r>
            <a:r>
              <a:rPr lang="en-US" baseline="30000" dirty="0" smtClean="0"/>
              <a:t>5</a:t>
            </a:r>
            <a:r>
              <a:rPr lang="en-US" dirty="0" smtClean="0"/>
              <a:t> but on Cain and his offering he did not look with favor. </a:t>
            </a:r>
          </a:p>
          <a:p>
            <a:endParaRPr lang="zh-TW" alt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12</a:t>
            </a:fld>
            <a:endParaRPr lang="es-E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44215" y="130174"/>
            <a:ext cx="5472608" cy="985813"/>
          </a:xfrm>
        </p:spPr>
        <p:txBody>
          <a:bodyPr/>
          <a:lstStyle/>
          <a:p>
            <a:r>
              <a:rPr lang="en-US" altLang="zh-TW" sz="2400" dirty="0" smtClean="0">
                <a:solidFill>
                  <a:schemeClr val="tx1"/>
                </a:solidFill>
              </a:rPr>
              <a:t>2. </a:t>
            </a:r>
            <a:r>
              <a:rPr lang="zh-TW" altLang="en-US" sz="2400" dirty="0" smtClean="0">
                <a:solidFill>
                  <a:schemeClr val="tx1"/>
                </a:solidFill>
                <a:latin typeface="HanWang WeiBeiMedium-Gb5" pitchFamily="2" charset="-120"/>
                <a:ea typeface="HanWang WeiBeiMedium-Gb5" pitchFamily="2" charset="-120"/>
              </a:rPr>
              <a:t>神留意人的奉獻不是因為神需要奉獻</a:t>
            </a:r>
            <a:r>
              <a:rPr lang="en-US" altLang="zh-TW" sz="2400" dirty="0" smtClean="0">
                <a:solidFill>
                  <a:schemeClr val="tx1"/>
                </a:solidFill>
              </a:rPr>
              <a:t/>
            </a:r>
            <a:br>
              <a:rPr lang="en-US" altLang="zh-TW" sz="2400" dirty="0" smtClean="0">
                <a:solidFill>
                  <a:schemeClr val="tx1"/>
                </a:solidFill>
              </a:rPr>
            </a:br>
            <a:r>
              <a:rPr lang="en-US" sz="2400" dirty="0" smtClean="0">
                <a:solidFill>
                  <a:schemeClr val="tx1"/>
                </a:solidFill>
                <a:latin typeface="Arial Narrow" pitchFamily="34" charset="0"/>
              </a:rPr>
              <a:t>God Pays Attention to Our Offering Not Because He Needs Our Offering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87338" y="1332012"/>
            <a:ext cx="5186362" cy="15620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13</a:t>
            </a:fld>
            <a:endParaRPr lang="es-E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107876"/>
            <a:ext cx="5761037" cy="2786137"/>
          </a:xfrm>
        </p:spPr>
        <p:txBody>
          <a:bodyPr/>
          <a:lstStyle/>
          <a:p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馬可福音 </a:t>
            </a:r>
            <a:r>
              <a:rPr lang="en-US" dirty="0" smtClean="0"/>
              <a:t>Mark </a:t>
            </a:r>
            <a:r>
              <a:rPr lang="en-US" altLang="zh-TW" dirty="0" smtClean="0"/>
              <a:t>12:41–43 </a:t>
            </a: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41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耶穌對銀庫坐著，看眾人怎樣投錢入庫。有好些財主往裏投了若干的錢。</a:t>
            </a: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42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有一個窮寡婦來，往裏投了兩個小錢，就是一個大錢。</a:t>
            </a: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43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耶穌叫門徒來，說：「我實在告訴你們，這窮寡婦投入庫裏的，比眾人所投的更多。</a:t>
            </a:r>
            <a:r>
              <a:rPr lang="zh-TW" altLang="en-US" dirty="0" smtClean="0"/>
              <a:t> </a:t>
            </a:r>
          </a:p>
          <a:p>
            <a:r>
              <a:rPr lang="en-US" baseline="30000" dirty="0" smtClean="0">
                <a:latin typeface="Arial Narrow" pitchFamily="34" charset="0"/>
              </a:rPr>
              <a:t>41</a:t>
            </a:r>
            <a:r>
              <a:rPr lang="en-US" dirty="0" smtClean="0">
                <a:latin typeface="Arial Narrow" pitchFamily="34" charset="0"/>
              </a:rPr>
              <a:t> Jesus sat down opposite the place where the offerings were put and watched the crowd putting their money into the temple treasury. Many rich people threw in large amounts. </a:t>
            </a:r>
            <a:r>
              <a:rPr lang="en-US" baseline="30000" dirty="0" smtClean="0">
                <a:latin typeface="Arial Narrow" pitchFamily="34" charset="0"/>
              </a:rPr>
              <a:t>42</a:t>
            </a:r>
            <a:r>
              <a:rPr lang="en-US" dirty="0" smtClean="0">
                <a:latin typeface="Arial Narrow" pitchFamily="34" charset="0"/>
              </a:rPr>
              <a:t> But a poor widow came and put in two very small copper coins, worth only a few cents. </a:t>
            </a:r>
            <a:r>
              <a:rPr lang="en-US" baseline="30000" dirty="0" smtClean="0">
                <a:latin typeface="Arial Narrow" pitchFamily="34" charset="0"/>
              </a:rPr>
              <a:t>43</a:t>
            </a:r>
            <a:r>
              <a:rPr lang="en-US" dirty="0" smtClean="0">
                <a:latin typeface="Arial Narrow" pitchFamily="34" charset="0"/>
              </a:rPr>
              <a:t> Calling his disciples to him, Jesus said, “Truly I tell you, this poor widow has put more into the treasury than all the others.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14</a:t>
            </a:fld>
            <a:endParaRPr lang="es-E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HK" altLang="en-US" dirty="0" smtClean="0">
                <a:solidFill>
                  <a:schemeClr val="tx1"/>
                </a:solidFill>
                <a:latin typeface="HanWang WeiBeiMedium-Gb5" pitchFamily="2" charset="-120"/>
                <a:ea typeface="HanWang WeiBeiMedium-Gb5" pitchFamily="2" charset="-120"/>
              </a:rPr>
              <a:t>兩個小錢</a:t>
            </a:r>
            <a:r>
              <a:rPr lang="en-US" altLang="zh-HK" dirty="0" smtClean="0">
                <a:solidFill>
                  <a:schemeClr val="tx1"/>
                </a:solidFill>
              </a:rPr>
              <a:t/>
            </a:r>
            <a:br>
              <a:rPr lang="en-US" altLang="zh-HK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 Two lepta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15</a:t>
            </a:fld>
            <a:endParaRPr lang="es-ES"/>
          </a:p>
        </p:txBody>
      </p:sp>
      <p:pic>
        <p:nvPicPr>
          <p:cNvPr id="1026" name="Picture 2" descr="http://www.jesuswalk.com/images/pontius_lepto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80319" y="899964"/>
            <a:ext cx="3448050" cy="1704976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87337" y="107876"/>
            <a:ext cx="5329485" cy="2786137"/>
          </a:xfrm>
        </p:spPr>
        <p:txBody>
          <a:bodyPr/>
          <a:lstStyle/>
          <a:p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詩篇 </a:t>
            </a:r>
            <a:r>
              <a:rPr lang="en-US" dirty="0" smtClean="0"/>
              <a:t>Psalm </a:t>
            </a:r>
            <a:r>
              <a:rPr lang="en-US" altLang="zh-TW" dirty="0" smtClean="0"/>
              <a:t>50:9–12</a:t>
            </a:r>
            <a:r>
              <a:rPr lang="zh-TW" altLang="en-US" dirty="0" smtClean="0"/>
              <a:t> </a:t>
            </a: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9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我不從你家中取公牛， 也不從你圈內取山羊； </a:t>
            </a: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10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因為，樹林中的百獸是我的， 千山上的牲畜也是我的。 </a:t>
            </a: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11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山中的飛鳥，我都知道； 野地的走獸也都屬我。 </a:t>
            </a: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12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我若是飢餓，我不用告訴你， 因為世界和其中所充滿的都是我的。 </a:t>
            </a:r>
          </a:p>
          <a:p>
            <a:r>
              <a:rPr lang="en-US" baseline="30000" dirty="0" smtClean="0"/>
              <a:t>9</a:t>
            </a:r>
            <a:r>
              <a:rPr lang="en-US" dirty="0" smtClean="0"/>
              <a:t> I have no need of a bull from your stall or of goats from your pens, </a:t>
            </a:r>
            <a:r>
              <a:rPr lang="en-US" baseline="30000" dirty="0" smtClean="0"/>
              <a:t>10</a:t>
            </a:r>
            <a:r>
              <a:rPr lang="en-US" dirty="0" smtClean="0"/>
              <a:t> for every animal of the forest is mine, and the cattle on a thousand hills. </a:t>
            </a:r>
            <a:r>
              <a:rPr lang="en-US" baseline="30000" dirty="0" smtClean="0"/>
              <a:t>11</a:t>
            </a:r>
            <a:r>
              <a:rPr lang="en-US" dirty="0" smtClean="0"/>
              <a:t> I know every bird in the mountains, and the insects in the fields are mine. </a:t>
            </a:r>
            <a:r>
              <a:rPr lang="en-US" baseline="30000" dirty="0" smtClean="0"/>
              <a:t>12</a:t>
            </a:r>
            <a:r>
              <a:rPr lang="en-US" dirty="0" smtClean="0"/>
              <a:t> If I were hungry I would not tell you, for the world is mine, and all that is in it. 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16</a:t>
            </a:fld>
            <a:endParaRPr lang="es-E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44215" y="130174"/>
            <a:ext cx="5472608" cy="985813"/>
          </a:xfrm>
        </p:spPr>
        <p:txBody>
          <a:bodyPr/>
          <a:lstStyle/>
          <a:p>
            <a:r>
              <a:rPr lang="en-US" altLang="zh-TW" sz="2400" dirty="0" smtClean="0">
                <a:solidFill>
                  <a:schemeClr val="tx1"/>
                </a:solidFill>
              </a:rPr>
              <a:t>3. </a:t>
            </a:r>
            <a:r>
              <a:rPr lang="zh-TW" altLang="en-US" sz="2400" dirty="0" smtClean="0">
                <a:solidFill>
                  <a:schemeClr val="tx1"/>
                </a:solidFill>
                <a:latin typeface="HanWang WeiBeiMedium-Gb5" pitchFamily="2" charset="-120"/>
                <a:ea typeface="HanWang WeiBeiMedium-Gb5" pitchFamily="2" charset="-120"/>
              </a:rPr>
              <a:t>神留意人的奉獻因為奉獻反映人的心</a:t>
            </a:r>
            <a:r>
              <a:rPr lang="en-US" altLang="zh-TW" sz="2400" dirty="0" smtClean="0">
                <a:solidFill>
                  <a:schemeClr val="tx1"/>
                </a:solidFill>
              </a:rPr>
              <a:t/>
            </a:r>
            <a:br>
              <a:rPr lang="en-US" altLang="zh-TW" sz="2400" dirty="0" smtClean="0">
                <a:solidFill>
                  <a:schemeClr val="tx1"/>
                </a:solidFill>
              </a:rPr>
            </a:br>
            <a:r>
              <a:rPr lang="en-US" sz="2400" dirty="0" smtClean="0">
                <a:solidFill>
                  <a:schemeClr val="tx1"/>
                </a:solidFill>
                <a:latin typeface="Arial Narrow" pitchFamily="34" charset="0"/>
              </a:rPr>
              <a:t>God Pays Attention to Our Offering Because Our Offering Reflects Our Heart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87338" y="1332012"/>
            <a:ext cx="5186362" cy="1562001"/>
          </a:xfrm>
        </p:spPr>
        <p:txBody>
          <a:bodyPr/>
          <a:lstStyle/>
          <a:p>
            <a:pPr marL="0" indent="0">
              <a:buNone/>
            </a:pP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馬可福音 </a:t>
            </a:r>
            <a:r>
              <a:rPr lang="en-US" dirty="0" smtClean="0"/>
              <a:t>Mark </a:t>
            </a:r>
            <a:r>
              <a:rPr lang="en-US" altLang="zh-TW" dirty="0" smtClean="0"/>
              <a:t>12:43</a:t>
            </a:r>
            <a:r>
              <a:rPr lang="zh-TW" altLang="en-US" dirty="0" smtClean="0"/>
              <a:t> 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43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耶穌叫門徒來，說：「我實在告訴你們，這窮寡婦投入庫裏的，比眾人所投的更多。 </a:t>
            </a:r>
          </a:p>
          <a:p>
            <a:pPr marL="0" indent="0">
              <a:buNone/>
            </a:pPr>
            <a:r>
              <a:rPr lang="en-US" baseline="30000" dirty="0" smtClean="0"/>
              <a:t>43</a:t>
            </a:r>
            <a:r>
              <a:rPr lang="en-US" dirty="0" smtClean="0"/>
              <a:t> Calling his disciples to him, Jesus said, “Truly I tell you, this poor widow has put more into the treasury than all the others. </a:t>
            </a:r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17</a:t>
            </a:fld>
            <a:endParaRPr lang="es-E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馬可福音 </a:t>
            </a:r>
            <a:r>
              <a:rPr lang="en-US" dirty="0" smtClean="0"/>
              <a:t>Mark </a:t>
            </a:r>
            <a:r>
              <a:rPr lang="en-US" altLang="zh-TW" dirty="0" smtClean="0"/>
              <a:t>12:44</a:t>
            </a:r>
            <a:r>
              <a:rPr lang="zh-TW" altLang="en-US" dirty="0" smtClean="0"/>
              <a:t> </a:t>
            </a:r>
            <a:endParaRPr lang="en-US" altLang="zh-TW" dirty="0" smtClean="0"/>
          </a:p>
          <a:p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44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因為，他們都是自己有餘，拿出來投在裏頭；但這寡婦是自己不足，把她一切養生的都投上了。」 </a:t>
            </a:r>
          </a:p>
          <a:p>
            <a:r>
              <a:rPr lang="en-US" baseline="30000" dirty="0" smtClean="0"/>
              <a:t>44</a:t>
            </a:r>
            <a:r>
              <a:rPr lang="en-US" dirty="0" smtClean="0"/>
              <a:t> For they all contributed out of their abundance, but she out of her poverty has put in everything she had, all she had to live on.” (ESV)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18</a:t>
            </a:fld>
            <a:endParaRPr lang="es-ES"/>
          </a:p>
        </p:txBody>
      </p: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87338" y="130175"/>
            <a:ext cx="2521173" cy="539750"/>
          </a:xfrm>
        </p:spPr>
        <p:txBody>
          <a:bodyPr/>
          <a:lstStyle/>
          <a:p>
            <a:r>
              <a:rPr lang="zh-TW" altLang="en-US" dirty="0" smtClean="0">
                <a:solidFill>
                  <a:schemeClr val="tx1"/>
                </a:solidFill>
                <a:latin typeface="HanWang WeiBeiMedium-Gb5" pitchFamily="2" charset="-120"/>
                <a:ea typeface="HanWang WeiBeiMedium-Gb5" pitchFamily="2" charset="-120"/>
              </a:rPr>
              <a:t>魔戒</a:t>
            </a:r>
            <a:endParaRPr lang="en-US" dirty="0">
              <a:solidFill>
                <a:schemeClr val="tx1"/>
              </a:solidFill>
              <a:latin typeface="HanWang WeiBeiMedium-Gb5" pitchFamily="2" charset="-120"/>
              <a:ea typeface="HanWang WeiBeiMedium-Gb5" pitchFamily="2" charset="-12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19</a:t>
            </a:fld>
            <a:endParaRPr lang="es-ES"/>
          </a:p>
        </p:txBody>
      </p:sp>
      <p:pic>
        <p:nvPicPr>
          <p:cNvPr id="3074" name="Picture 2" descr="Image result for lord of the ring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22072" y="0"/>
            <a:ext cx="2138767" cy="3204940"/>
          </a:xfrm>
          <a:prstGeom prst="rect">
            <a:avLst/>
          </a:prstGeom>
          <a:noFill/>
        </p:spPr>
      </p:pic>
      <p:pic>
        <p:nvPicPr>
          <p:cNvPr id="3076" name="Picture 4" descr="Related image"/>
          <p:cNvPicPr>
            <a:picLocks noChangeAspect="1" noChangeArrowheads="1"/>
          </p:cNvPicPr>
          <p:nvPr/>
        </p:nvPicPr>
        <p:blipFill>
          <a:blip r:embed="rId3" cstate="print"/>
          <a:srcRect l="4980" r="11940"/>
          <a:stretch>
            <a:fillRect/>
          </a:stretch>
        </p:blipFill>
        <p:spPr bwMode="auto">
          <a:xfrm>
            <a:off x="0" y="801688"/>
            <a:ext cx="3600599" cy="24384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207" y="107876"/>
            <a:ext cx="2520279" cy="2952328"/>
          </a:xfrm>
        </p:spPr>
        <p:txBody>
          <a:bodyPr/>
          <a:lstStyle/>
          <a:p>
            <a:pPr marL="0" indent="0">
              <a:buNone/>
            </a:pPr>
            <a:r>
              <a:rPr lang="en-US" altLang="zh-TW" baseline="30000" dirty="0" smtClean="0">
                <a:solidFill>
                  <a:srgbClr val="FFFF00"/>
                </a:solidFill>
                <a:latin typeface="HanWang WeiBeiMedium-Gb5" pitchFamily="2" charset="-120"/>
                <a:ea typeface="HanWang WeiBeiMedium-Gb5" pitchFamily="2" charset="-120"/>
              </a:rPr>
              <a:t>43</a:t>
            </a:r>
            <a:r>
              <a:rPr lang="zh-TW" altLang="en-US" dirty="0" smtClean="0">
                <a:solidFill>
                  <a:srgbClr val="FFFF00"/>
                </a:solidFill>
                <a:latin typeface="HanWang WeiBeiMedium-Gb5" pitchFamily="2" charset="-120"/>
                <a:ea typeface="HanWang WeiBeiMedium-Gb5" pitchFamily="2" charset="-120"/>
              </a:rPr>
              <a:t> 耶穌叫門徒來，說：「我實在告訴你們，這窮寡婦投入庫裏的，比眾人所投的更多。</a:t>
            </a:r>
            <a:r>
              <a:rPr lang="en-US" altLang="zh-TW" baseline="30000" dirty="0" smtClean="0">
                <a:solidFill>
                  <a:srgbClr val="FFFF00"/>
                </a:solidFill>
                <a:latin typeface="HanWang WeiBeiMedium-Gb5" pitchFamily="2" charset="-120"/>
                <a:ea typeface="HanWang WeiBeiMedium-Gb5" pitchFamily="2" charset="-120"/>
              </a:rPr>
              <a:t>44</a:t>
            </a:r>
            <a:r>
              <a:rPr lang="zh-TW" altLang="en-US" dirty="0" smtClean="0">
                <a:solidFill>
                  <a:srgbClr val="FFFF00"/>
                </a:solidFill>
                <a:latin typeface="HanWang WeiBeiMedium-Gb5" pitchFamily="2" charset="-120"/>
                <a:ea typeface="HanWang WeiBeiMedium-Gb5" pitchFamily="2" charset="-120"/>
              </a:rPr>
              <a:t> 因為，他們都是自己有餘，拿出來投在裏頭；但這寡婦是自己不足，把她一切養生的都投上了。」 </a:t>
            </a:r>
            <a:endParaRPr lang="zh-TW" altLang="en-US" dirty="0">
              <a:solidFill>
                <a:srgbClr val="FFFF00"/>
              </a:solidFill>
              <a:latin typeface="HanWang WeiBeiMedium-Gb5" pitchFamily="2" charset="-120"/>
              <a:ea typeface="HanWang WeiBeiMedium-Gb5" pitchFamily="2" charset="-12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2</a:t>
            </a:fld>
            <a:endParaRPr lang="es-ES"/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2592487" y="107876"/>
            <a:ext cx="3168551" cy="2952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51435" tIns="25718" rIns="51435" bIns="25718" numCol="1" anchor="t" anchorCtr="0" compatLnSpc="1">
            <a:prstTxWarp prst="textNoShape">
              <a:avLst/>
            </a:prstTxWarp>
          </a:bodyPr>
          <a:lstStyle/>
          <a:p>
            <a:r>
              <a:rPr lang="en-US" sz="1800" baseline="30000" dirty="0" smtClean="0"/>
              <a:t>43</a:t>
            </a:r>
            <a:r>
              <a:rPr lang="en-US" sz="1800" dirty="0" smtClean="0"/>
              <a:t> Calling his disciples to him, Jesus said, “Truly I tell you, this poor widow has put more into the treasury than all the others. </a:t>
            </a:r>
            <a:r>
              <a:rPr lang="en-US" sz="1800" baseline="30000" dirty="0" smtClean="0"/>
              <a:t>44</a:t>
            </a:r>
            <a:r>
              <a:rPr lang="en-US" sz="1800" dirty="0" smtClean="0"/>
              <a:t> They all gave out of their wealth; but she, out of her poverty, put in everything—all she had to live on.” </a:t>
            </a:r>
            <a:endParaRPr lang="en-US" sz="1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E840D-314E-4C39-B781-13A60CEAE675}" type="slidenum">
              <a:rPr lang="es-ES" smtClean="0"/>
              <a:pPr/>
              <a:t>20</a:t>
            </a:fld>
            <a:endParaRPr lang="es-ES"/>
          </a:p>
        </p:txBody>
      </p:sp>
      <p:pic>
        <p:nvPicPr>
          <p:cNvPr id="2050" name="Picture 2" descr="Image result for chuck feeney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8231" y="395908"/>
            <a:ext cx="4714875" cy="2438400"/>
          </a:xfrm>
          <a:prstGeom prst="rect">
            <a:avLst/>
          </a:prstGeom>
          <a:noFill/>
        </p:spPr>
      </p:pic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207" y="107876"/>
            <a:ext cx="2376264" cy="2952328"/>
          </a:xfrm>
        </p:spPr>
        <p:txBody>
          <a:bodyPr/>
          <a:lstStyle/>
          <a:p>
            <a:pPr marL="0" indent="0">
              <a:buNone/>
            </a:pP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41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耶穌對銀庫坐著，看眾人怎樣投錢入庫。有好些財主往裏投了若干的錢。</a:t>
            </a: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42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有一個窮寡婦來，往裏投了兩個小錢，就是一個大錢。</a:t>
            </a: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43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耶穌叫門徒來，說：</a:t>
            </a:r>
            <a:endParaRPr lang="zh-TW" altLang="en-US" dirty="0">
              <a:latin typeface="HanWang WeiBeiMedium-Gb5" pitchFamily="2" charset="-120"/>
              <a:ea typeface="HanWang WeiBeiMedium-Gb5" pitchFamily="2" charset="-12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3</a:t>
            </a:fld>
            <a:endParaRPr lang="es-ES"/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2592486" y="107876"/>
            <a:ext cx="3168551" cy="2952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51435" tIns="25718" rIns="51435" bIns="25718" numCol="1" anchor="t" anchorCtr="0" compatLnSpc="1">
            <a:prstTxWarp prst="textNoShape">
              <a:avLst/>
            </a:prstTxWarp>
          </a:bodyPr>
          <a:lstStyle/>
          <a:p>
            <a:r>
              <a:rPr lang="en-US" sz="1800" baseline="30000" dirty="0" smtClean="0">
                <a:solidFill>
                  <a:srgbClr val="FFFF00"/>
                </a:solidFill>
              </a:rPr>
              <a:t>41</a:t>
            </a:r>
            <a:r>
              <a:rPr lang="en-US" sz="1800" dirty="0" smtClean="0">
                <a:solidFill>
                  <a:srgbClr val="FFFF00"/>
                </a:solidFill>
              </a:rPr>
              <a:t> Jesus sat down opposite the place where the offerings were put and watched the crowd putting their money into the temple treasury. Many rich people threw in large amounts. </a:t>
            </a:r>
            <a:r>
              <a:rPr lang="en-US" sz="1800" baseline="30000" dirty="0" smtClean="0">
                <a:solidFill>
                  <a:srgbClr val="FFFF00"/>
                </a:solidFill>
              </a:rPr>
              <a:t>42</a:t>
            </a:r>
            <a:r>
              <a:rPr lang="en-US" sz="1800" dirty="0" smtClean="0">
                <a:solidFill>
                  <a:srgbClr val="FFFF00"/>
                </a:solidFill>
              </a:rPr>
              <a:t> But a poor widow came and put in two very small copper coins, worth only a few cents. </a:t>
            </a:r>
            <a:r>
              <a:rPr lang="en-US" sz="1800" baseline="30000" dirty="0" smtClean="0">
                <a:solidFill>
                  <a:srgbClr val="FFFF00"/>
                </a:solidFill>
              </a:rPr>
              <a:t>43</a:t>
            </a:r>
            <a:r>
              <a:rPr lang="en-US" sz="1800" dirty="0" smtClean="0">
                <a:solidFill>
                  <a:srgbClr val="FFFF00"/>
                </a:solidFill>
              </a:rPr>
              <a:t> Calling his disciples to him, Jesus said, </a:t>
            </a:r>
            <a:endParaRPr lang="en-US" sz="18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215" y="107876"/>
            <a:ext cx="2520279" cy="2952328"/>
          </a:xfrm>
        </p:spPr>
        <p:txBody>
          <a:bodyPr/>
          <a:lstStyle/>
          <a:p>
            <a:pPr marL="0" indent="0">
              <a:buNone/>
            </a:pP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「我實在告訴你們，這窮寡婦投入庫裏的，比眾人所投的更多。</a:t>
            </a: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44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因為，他們都是自己有餘，拿出來投在裏頭；但這寡婦是自己不足，把她一切養生的都投上了。」 </a:t>
            </a:r>
            <a:endParaRPr lang="zh-TW" altLang="en-US" dirty="0">
              <a:latin typeface="HanWang WeiBeiMedium-Gb5" pitchFamily="2" charset="-120"/>
              <a:ea typeface="HanWang WeiBeiMedium-Gb5" pitchFamily="2" charset="-12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4</a:t>
            </a:fld>
            <a:endParaRPr lang="es-ES"/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2664494" y="107876"/>
            <a:ext cx="3096543" cy="2952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51435" tIns="25718" rIns="51435" bIns="25718" numCol="1" anchor="t" anchorCtr="0" compatLnSpc="1">
            <a:prstTxWarp prst="textNoShape">
              <a:avLst/>
            </a:prstTxWarp>
          </a:bodyPr>
          <a:lstStyle/>
          <a:p>
            <a:r>
              <a:rPr lang="en-US" sz="1800" dirty="0" smtClean="0">
                <a:solidFill>
                  <a:srgbClr val="FFFF00"/>
                </a:solidFill>
              </a:rPr>
              <a:t>“Truly I tell you, this poor widow has put more into the treasury than all the others. </a:t>
            </a:r>
            <a:r>
              <a:rPr lang="en-US" sz="1800" baseline="30000" dirty="0" smtClean="0">
                <a:solidFill>
                  <a:srgbClr val="FFFF00"/>
                </a:solidFill>
              </a:rPr>
              <a:t>44</a:t>
            </a:r>
            <a:r>
              <a:rPr lang="en-US" sz="1800" dirty="0" smtClean="0">
                <a:solidFill>
                  <a:srgbClr val="FFFF00"/>
                </a:solidFill>
              </a:rPr>
              <a:t> They all gave out of their wealth; but she, out of her poverty, put in everything—all she had to live on.” </a:t>
            </a:r>
            <a:endParaRPr lang="en-US" sz="18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755948"/>
            <a:ext cx="5761038" cy="695325"/>
          </a:xfrm>
        </p:spPr>
        <p:txBody>
          <a:bodyPr/>
          <a:lstStyle/>
          <a:p>
            <a:r>
              <a:rPr lang="zh-TW" altLang="en-US" sz="2800" dirty="0" smtClean="0">
                <a:solidFill>
                  <a:schemeClr val="tx1"/>
                </a:solidFill>
                <a:latin typeface="HanWang WeiBeiMedium-Gb5" pitchFamily="2" charset="-120"/>
                <a:ea typeface="HanWang WeiBeiMedium-Gb5" pitchFamily="2" charset="-120"/>
              </a:rPr>
              <a:t>讓神動容的奉獻</a:t>
            </a:r>
            <a:r>
              <a:rPr lang="en-US" altLang="zh-TW" sz="2800" dirty="0" smtClean="0">
                <a:solidFill>
                  <a:schemeClr val="tx1"/>
                </a:solidFill>
                <a:latin typeface="HanWang WeiBeiMedium-Gb5" pitchFamily="2" charset="-120"/>
                <a:ea typeface="HanWang WeiBeiMedium-Gb5" pitchFamily="2" charset="-120"/>
              </a:rPr>
              <a:t/>
            </a:r>
            <a:br>
              <a:rPr lang="en-US" altLang="zh-TW" sz="2800" dirty="0" smtClean="0">
                <a:solidFill>
                  <a:schemeClr val="tx1"/>
                </a:solidFill>
                <a:latin typeface="HanWang WeiBeiMedium-Gb5" pitchFamily="2" charset="-120"/>
                <a:ea typeface="HanWang WeiBeiMedium-Gb5" pitchFamily="2" charset="-120"/>
              </a:rPr>
            </a:br>
            <a:r>
              <a:rPr lang="en-US" altLang="zh-TW" dirty="0" smtClean="0">
                <a:solidFill>
                  <a:schemeClr val="tx1"/>
                </a:solidFill>
              </a:rPr>
              <a:t> An Offering that impresses God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36303" y="2052092"/>
            <a:ext cx="4032727" cy="576064"/>
          </a:xfrm>
        </p:spPr>
        <p:txBody>
          <a:bodyPr/>
          <a:lstStyle/>
          <a:p>
            <a:r>
              <a:rPr lang="zh-TW" altLang="en-US" sz="2000" dirty="0" smtClean="0">
                <a:latin typeface="HanWang WeiBeiMedium-Gb5" pitchFamily="2" charset="-120"/>
                <a:ea typeface="HanWang WeiBeiMedium-Gb5" pitchFamily="2" charset="-120"/>
              </a:rPr>
              <a:t>馬可福音 </a:t>
            </a:r>
            <a:r>
              <a:rPr lang="en-US" altLang="zh-TW" sz="2000" dirty="0" smtClean="0"/>
              <a:t>Mark 12:41-44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7338" y="360214"/>
            <a:ext cx="5186362" cy="53975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From a billionaire to an average Joe; How does he spend his money?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E840D-314E-4C39-B781-13A60CEAE675}" type="slidenum">
              <a:rPr lang="es-ES" smtClean="0"/>
              <a:pPr/>
              <a:t>6</a:t>
            </a:fld>
            <a:endParaRPr lang="es-E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l="14944" t="33748" r="41334" b="38214"/>
          <a:stretch>
            <a:fillRect/>
          </a:stretch>
        </p:blipFill>
        <p:spPr bwMode="auto">
          <a:xfrm>
            <a:off x="199" y="1260004"/>
            <a:ext cx="5688632" cy="1944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HK" altLang="en-US" dirty="0" smtClean="0">
                <a:solidFill>
                  <a:schemeClr val="tx1"/>
                </a:solidFill>
                <a:latin typeface="HanWang WeiBeiMedium-Gb5" pitchFamily="2" charset="-120"/>
                <a:ea typeface="HanWang WeiBeiMedium-Gb5" pitchFamily="2" charset="-120"/>
              </a:rPr>
              <a:t>查克</a:t>
            </a:r>
            <a:r>
              <a:rPr lang="en-US" altLang="zh-HK" dirty="0" smtClean="0">
                <a:solidFill>
                  <a:schemeClr val="tx1"/>
                </a:solidFill>
                <a:latin typeface="HanWang WeiBeiMedium-Gb5" pitchFamily="2" charset="-120"/>
                <a:ea typeface="HanWang WeiBeiMedium-Gb5" pitchFamily="2" charset="-120"/>
              </a:rPr>
              <a:t>·</a:t>
            </a:r>
            <a:r>
              <a:rPr lang="zh-HK" altLang="en-US" dirty="0" smtClean="0">
                <a:solidFill>
                  <a:schemeClr val="tx1"/>
                </a:solidFill>
                <a:latin typeface="HanWang WeiBeiMedium-Gb5" pitchFamily="2" charset="-120"/>
                <a:ea typeface="HanWang WeiBeiMedium-Gb5" pitchFamily="2" charset="-120"/>
              </a:rPr>
              <a:t>費尼</a:t>
            </a:r>
            <a:r>
              <a:rPr lang="en-US" altLang="zh-HK" dirty="0" smtClean="0">
                <a:solidFill>
                  <a:schemeClr val="tx1"/>
                </a:solidFill>
                <a:latin typeface="HanWang WeiBeiMedium-Gb5" pitchFamily="2" charset="-120"/>
                <a:ea typeface="HanWang WeiBeiMedium-Gb5" pitchFamily="2" charset="-120"/>
              </a:rPr>
              <a:t/>
            </a:r>
            <a:br>
              <a:rPr lang="en-US" altLang="zh-HK" dirty="0" smtClean="0">
                <a:solidFill>
                  <a:schemeClr val="tx1"/>
                </a:solidFill>
                <a:latin typeface="HanWang WeiBeiMedium-Gb5" pitchFamily="2" charset="-120"/>
                <a:ea typeface="HanWang WeiBeiMedium-Gb5" pitchFamily="2" charset="-120"/>
              </a:rPr>
            </a:br>
            <a:r>
              <a:rPr lang="en-US" altLang="zh-HK" dirty="0" smtClean="0">
                <a:solidFill>
                  <a:schemeClr val="tx1"/>
                </a:solidFill>
              </a:rPr>
              <a:t>Chuck Feeney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E840D-314E-4C39-B781-13A60CEAE675}" type="slidenum">
              <a:rPr lang="es-ES" smtClean="0"/>
              <a:pPr/>
              <a:t>7</a:t>
            </a:fld>
            <a:endParaRPr lang="es-ES"/>
          </a:p>
        </p:txBody>
      </p:sp>
      <p:pic>
        <p:nvPicPr>
          <p:cNvPr id="3074" name="Picture 2" descr="Image result for chuck feeney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0279" y="784204"/>
            <a:ext cx="4363244" cy="2455884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E840D-314E-4C39-B781-13A60CEAE675}" type="slidenum">
              <a:rPr lang="es-ES" smtClean="0"/>
              <a:pPr/>
              <a:t>8</a:t>
            </a:fld>
            <a:endParaRPr lang="es-ES"/>
          </a:p>
        </p:txBody>
      </p:sp>
      <p:pic>
        <p:nvPicPr>
          <p:cNvPr id="1026" name="Picture 2" descr="Image result for duty free shoppe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016" y="0"/>
            <a:ext cx="5400799" cy="3220036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E840D-314E-4C39-B781-13A60CEAE675}" type="slidenum">
              <a:rPr lang="es-ES" smtClean="0"/>
              <a:pPr/>
              <a:t>9</a:t>
            </a:fld>
            <a:endParaRPr lang="es-ES"/>
          </a:p>
        </p:txBody>
      </p:sp>
      <p:pic>
        <p:nvPicPr>
          <p:cNvPr id="30726" name="Picture 6" descr="https://66.media.tumblr.com/46045150ce76d2c7a988ce8e8874c595/tumblr_mqc7nayEeD1ririjeo1_r1_500.jpg"/>
          <p:cNvPicPr>
            <a:picLocks noChangeAspect="1" noChangeArrowheads="1"/>
          </p:cNvPicPr>
          <p:nvPr/>
        </p:nvPicPr>
        <p:blipFill>
          <a:blip r:embed="rId2" cstate="print"/>
          <a:srcRect t="7774"/>
          <a:stretch>
            <a:fillRect/>
          </a:stretch>
        </p:blipFill>
        <p:spPr bwMode="auto">
          <a:xfrm>
            <a:off x="1023490" y="0"/>
            <a:ext cx="3513213" cy="3240088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5143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5143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152715</TotalTime>
  <Words>1253</Words>
  <Application>Microsoft Office PowerPoint</Application>
  <PresentationFormat>Custom</PresentationFormat>
  <Paragraphs>62</Paragraphs>
  <Slides>20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Diseño predeterminado</vt:lpstr>
      <vt:lpstr>馬可福音 Mark 12:41-44</vt:lpstr>
      <vt:lpstr>Slide 2</vt:lpstr>
      <vt:lpstr>Slide 3</vt:lpstr>
      <vt:lpstr>Slide 4</vt:lpstr>
      <vt:lpstr>讓神動容的奉獻  An Offering that impresses God</vt:lpstr>
      <vt:lpstr>From a billionaire to an average Joe; How does he spend his money?</vt:lpstr>
      <vt:lpstr>查克·費尼 Chuck Feeney</vt:lpstr>
      <vt:lpstr>Slide 8</vt:lpstr>
      <vt:lpstr>Slide 9</vt:lpstr>
      <vt:lpstr>Slide 10</vt:lpstr>
      <vt:lpstr>1. 神留意人的奉獻 (41) God Pays Attention to Our Offering</vt:lpstr>
      <vt:lpstr>Slide 12</vt:lpstr>
      <vt:lpstr>2. 神留意人的奉獻不是因為神需要奉獻 God Pays Attention to Our Offering Not Because He Needs Our Offering</vt:lpstr>
      <vt:lpstr>Slide 14</vt:lpstr>
      <vt:lpstr>兩個小錢  Two lepta</vt:lpstr>
      <vt:lpstr>Slide 16</vt:lpstr>
      <vt:lpstr>3. 神留意人的奉獻因為奉獻反映人的心 God Pays Attention to Our Offering Because Our Offering Reflects Our Heart</vt:lpstr>
      <vt:lpstr>Slide 18</vt:lpstr>
      <vt:lpstr>魔戒</vt:lpstr>
      <vt:lpstr>Slide 20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Windows User</cp:lastModifiedBy>
  <cp:revision>2662</cp:revision>
  <dcterms:created xsi:type="dcterms:W3CDTF">2010-05-23T14:28:12Z</dcterms:created>
  <dcterms:modified xsi:type="dcterms:W3CDTF">2019-05-24T21:35:35Z</dcterms:modified>
</cp:coreProperties>
</file>