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847" r:id="rId2"/>
    <p:sldId id="888" r:id="rId3"/>
    <p:sldId id="941" r:id="rId4"/>
    <p:sldId id="942" r:id="rId5"/>
    <p:sldId id="943" r:id="rId6"/>
    <p:sldId id="947" r:id="rId7"/>
    <p:sldId id="944" r:id="rId8"/>
    <p:sldId id="948" r:id="rId9"/>
    <p:sldId id="971" r:id="rId10"/>
    <p:sldId id="972" r:id="rId11"/>
    <p:sldId id="973" r:id="rId12"/>
    <p:sldId id="1001" r:id="rId13"/>
    <p:sldId id="890" r:id="rId14"/>
    <p:sldId id="1002" r:id="rId15"/>
    <p:sldId id="1003" r:id="rId16"/>
    <p:sldId id="1004" r:id="rId17"/>
    <p:sldId id="1005" r:id="rId18"/>
    <p:sldId id="1006" r:id="rId19"/>
    <p:sldId id="1007" r:id="rId20"/>
    <p:sldId id="1008" r:id="rId21"/>
    <p:sldId id="1009" r:id="rId22"/>
    <p:sldId id="1010" r:id="rId23"/>
    <p:sldId id="1011" r:id="rId24"/>
    <p:sldId id="1012" r:id="rId25"/>
    <p:sldId id="987" r:id="rId26"/>
    <p:sldId id="988" r:id="rId27"/>
    <p:sldId id="1013" r:id="rId28"/>
    <p:sldId id="1014" r:id="rId29"/>
    <p:sldId id="1015" r:id="rId30"/>
    <p:sldId id="1016" r:id="rId31"/>
    <p:sldId id="1017" r:id="rId32"/>
    <p:sldId id="1018" r:id="rId33"/>
    <p:sldId id="1019" r:id="rId34"/>
    <p:sldId id="1020" r:id="rId35"/>
    <p:sldId id="1021" r:id="rId36"/>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50" autoAdjust="0"/>
    <p:restoredTop sz="86592" autoAdjust="0"/>
  </p:normalViewPr>
  <p:slideViewPr>
    <p:cSldViewPr>
      <p:cViewPr>
        <p:scale>
          <a:sx n="100" d="100"/>
          <a:sy n="100" d="100"/>
        </p:scale>
        <p:origin x="-798" y="-1092"/>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8/24/2019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8231" y="107876"/>
            <a:ext cx="5186362" cy="539750"/>
          </a:xfrm>
        </p:spPr>
        <p:txBody>
          <a:bodyPr/>
          <a:lstStyle/>
          <a:p>
            <a:r>
              <a:rPr lang="zh-TW" altLang="en-US" dirty="0" smtClean="0">
                <a:solidFill>
                  <a:schemeClr val="tx1"/>
                </a:solidFill>
                <a:latin typeface="HanWang WeiBeiMedium-Gb5" pitchFamily="2" charset="-120"/>
                <a:ea typeface="HanWang WeiBeiMedium-Gb5" pitchFamily="2" charset="-120"/>
              </a:rPr>
              <a:t>以斯拉記</a:t>
            </a:r>
            <a:r>
              <a:rPr lang="en-US" altLang="zh-TW" sz="2800" dirty="0" smtClean="0">
                <a:solidFill>
                  <a:schemeClr val="tx1"/>
                </a:solidFill>
                <a:latin typeface="Arial" pitchFamily="34" charset="0"/>
                <a:cs typeface="Arial" pitchFamily="34" charset="0"/>
              </a:rPr>
              <a:t> </a:t>
            </a:r>
            <a:r>
              <a:rPr lang="en-US" sz="2800" dirty="0" smtClean="0">
                <a:solidFill>
                  <a:schemeClr val="tx1"/>
                </a:solidFill>
              </a:rPr>
              <a:t>Ezra 5-6</a:t>
            </a:r>
            <a:endParaRPr lang="en-US" altLang="zh-TW" dirty="0" smtClean="0">
              <a:solidFill>
                <a:schemeClr val="tx1"/>
              </a:solidFill>
              <a:latin typeface="Arial" pitchFamily="34" charset="0"/>
              <a:cs typeface="Arial" pitchFamily="34" charset="0"/>
            </a:endParaRPr>
          </a:p>
        </p:txBody>
      </p:sp>
      <p:sp>
        <p:nvSpPr>
          <p:cNvPr id="6" name="Content Placeholder 5"/>
          <p:cNvSpPr>
            <a:spLocks noGrp="1"/>
          </p:cNvSpPr>
          <p:nvPr>
            <p:ph idx="1"/>
          </p:nvPr>
        </p:nvSpPr>
        <p:spPr>
          <a:xfrm>
            <a:off x="287338" y="683940"/>
            <a:ext cx="2521173"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1</a:t>
            </a:r>
            <a:r>
              <a:rPr lang="zh-TW" altLang="en-US" dirty="0" smtClean="0">
                <a:solidFill>
                  <a:srgbClr val="FFFF00"/>
                </a:solidFill>
                <a:latin typeface="HanWang WeiBeiMedium-Gb5" pitchFamily="2" charset="-120"/>
                <a:ea typeface="HanWang WeiBeiMedium-Gb5" pitchFamily="2" charset="-120"/>
              </a:rPr>
              <a:t> 那時，先知哈該和易多的孫子撒迦利亞奉以色列上帝的名向猶大和耶路撒冷的猶大人說勸勉的話。</a:t>
            </a:r>
            <a:r>
              <a:rPr lang="en-US" altLang="zh-TW" baseline="30000" dirty="0" smtClean="0">
                <a:solidFill>
                  <a:srgbClr val="FFFF00"/>
                </a:solidFill>
                <a:latin typeface="HanWang WeiBeiMedium-Gb5" pitchFamily="2" charset="-120"/>
                <a:ea typeface="HanWang WeiBeiMedium-Gb5" pitchFamily="2" charset="-120"/>
              </a:rPr>
              <a:t>2</a:t>
            </a:r>
            <a:r>
              <a:rPr lang="zh-TW" altLang="en-US" dirty="0" smtClean="0">
                <a:solidFill>
                  <a:srgbClr val="FFFF00"/>
                </a:solidFill>
                <a:latin typeface="HanWang WeiBeiMedium-Gb5" pitchFamily="2" charset="-120"/>
                <a:ea typeface="HanWang WeiBeiMedium-Gb5" pitchFamily="2" charset="-120"/>
              </a:rPr>
              <a:t> 於是撒拉鐵的兒子所羅巴伯和約薩達的兒子耶書亞都起來</a:t>
            </a:r>
            <a:endParaRPr lang="zh-TW" altLang="en-US" dirty="0">
              <a:solidFill>
                <a:srgbClr val="FFFF00"/>
              </a:solidFill>
            </a:endParaRPr>
          </a:p>
        </p:txBody>
      </p:sp>
      <p:sp>
        <p:nvSpPr>
          <p:cNvPr id="4" name="Slide Number Placeholder 3"/>
          <p:cNvSpPr>
            <a:spLocks noGrp="1"/>
          </p:cNvSpPr>
          <p:nvPr>
            <p:ph type="sldNum" sz="quarter" idx="12"/>
          </p:nvPr>
        </p:nvSpPr>
        <p:spPr/>
        <p:txBody>
          <a:bodyPr/>
          <a:lstStyle/>
          <a:p>
            <a:fld id="{86BF1E56-B46C-4860-A8A2-43B3B7CFBA2B}" type="slidenum">
              <a:rPr lang="es-ES" smtClean="0"/>
              <a:pPr/>
              <a:t>1</a:t>
            </a:fld>
            <a:endParaRPr lang="es-ES" dirty="0"/>
          </a:p>
        </p:txBody>
      </p:sp>
      <p:sp>
        <p:nvSpPr>
          <p:cNvPr id="7" name="Content Placeholder 5"/>
          <p:cNvSpPr txBox="1">
            <a:spLocks/>
          </p:cNvSpPr>
          <p:nvPr/>
        </p:nvSpPr>
        <p:spPr bwMode="auto">
          <a:xfrm>
            <a:off x="2808511" y="683940"/>
            <a:ext cx="280831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a:t>
            </a:r>
            <a:r>
              <a:rPr lang="en-US" sz="1800" dirty="0" smtClean="0">
                <a:latin typeface="Arial Narrow" pitchFamily="34" charset="0"/>
              </a:rPr>
              <a:t> Now Haggai the prophet and Zechariah the prophet, a descendant of </a:t>
            </a:r>
            <a:r>
              <a:rPr lang="en-US" sz="1800" dirty="0" err="1" smtClean="0">
                <a:latin typeface="Arial Narrow" pitchFamily="34" charset="0"/>
              </a:rPr>
              <a:t>Iddo</a:t>
            </a:r>
            <a:r>
              <a:rPr lang="en-US" sz="1800" dirty="0" smtClean="0">
                <a:latin typeface="Arial Narrow" pitchFamily="34" charset="0"/>
              </a:rPr>
              <a:t>, prophesied to the Jews in Judah and Jerusalem in the name of the God of Israel, who was over them. </a:t>
            </a:r>
            <a:r>
              <a:rPr lang="en-US" sz="1800" baseline="30000" dirty="0" smtClean="0">
                <a:latin typeface="Arial Narrow" pitchFamily="34" charset="0"/>
              </a:rPr>
              <a:t>2</a:t>
            </a:r>
            <a:r>
              <a:rPr lang="en-US" sz="1800" dirty="0" smtClean="0">
                <a:latin typeface="Arial Narrow" pitchFamily="34" charset="0"/>
              </a:rPr>
              <a:t> Then </a:t>
            </a:r>
            <a:r>
              <a:rPr lang="en-US" sz="1800" dirty="0" err="1" smtClean="0">
                <a:latin typeface="Arial Narrow" pitchFamily="34" charset="0"/>
              </a:rPr>
              <a:t>Zerubbabel</a:t>
            </a:r>
            <a:r>
              <a:rPr lang="en-US" sz="1800" dirty="0" smtClean="0">
                <a:latin typeface="Arial Narrow" pitchFamily="34" charset="0"/>
              </a:rPr>
              <a:t> son of </a:t>
            </a:r>
            <a:r>
              <a:rPr lang="en-US" sz="1800" dirty="0" err="1" smtClean="0">
                <a:latin typeface="Arial Narrow" pitchFamily="34" charset="0"/>
              </a:rPr>
              <a:t>Shealtiel</a:t>
            </a:r>
            <a:r>
              <a:rPr lang="en-US" sz="1800" dirty="0" smtClean="0">
                <a:latin typeface="Arial Narrow" pitchFamily="34" charset="0"/>
              </a:rPr>
              <a:t> and Joshua son of </a:t>
            </a:r>
            <a:r>
              <a:rPr lang="en-US" sz="1800" dirty="0" err="1" smtClean="0">
                <a:latin typeface="Arial Narrow" pitchFamily="34" charset="0"/>
              </a:rPr>
              <a:t>Jozadak</a:t>
            </a:r>
            <a:r>
              <a:rPr lang="en-US" sz="1800" dirty="0" smtClean="0">
                <a:latin typeface="Arial Narrow" pitchFamily="34" charset="0"/>
              </a:rPr>
              <a:t> set to work to rebuild</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77157" cy="2786137"/>
          </a:xfrm>
        </p:spPr>
        <p:txBody>
          <a:bodyPr/>
          <a:lstStyle/>
          <a:p>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若有王和民伸手更改這命令，拆毀這殿，願那使耶路撒冷的殿作為他名居所的上帝將他們滅絕。我－大流士降這旨意，當速速遵行。」</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猶大長老因先知哈該和易多的孫子撒迦利亞所說勸勉的話就建造這殿，凡事亨通。</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dirty="0"/>
          </a:p>
        </p:txBody>
      </p:sp>
      <p:sp>
        <p:nvSpPr>
          <p:cNvPr id="6" name="Content Placeholder 4"/>
          <p:cNvSpPr txBox="1">
            <a:spLocks/>
          </p:cNvSpPr>
          <p:nvPr/>
        </p:nvSpPr>
        <p:spPr bwMode="auto">
          <a:xfrm>
            <a:off x="2664495" y="107876"/>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12</a:t>
            </a:r>
            <a:r>
              <a:rPr lang="en-US" sz="1800" dirty="0" smtClean="0">
                <a:solidFill>
                  <a:srgbClr val="FFFF00"/>
                </a:solidFill>
                <a:latin typeface="Arial Narrow" pitchFamily="34" charset="0"/>
              </a:rPr>
              <a:t> May God, who has caused his Name to dwell there, overthrow any king or people who lifts a hand to change this decree or to destroy this temple in Jerusalem. I Darius have decreed it. Let it be carried out with diligence… </a:t>
            </a:r>
            <a:r>
              <a:rPr lang="en-US" sz="1800" baseline="30000" dirty="0" smtClean="0">
                <a:solidFill>
                  <a:srgbClr val="FFFF00"/>
                </a:solidFill>
                <a:latin typeface="Arial Narrow" pitchFamily="34" charset="0"/>
              </a:rPr>
              <a:t>14</a:t>
            </a:r>
            <a:r>
              <a:rPr lang="en-US" sz="1800" dirty="0" smtClean="0">
                <a:solidFill>
                  <a:srgbClr val="FFFF00"/>
                </a:solidFill>
                <a:latin typeface="Arial Narrow" pitchFamily="34" charset="0"/>
              </a:rPr>
              <a:t> So the elders of the Jews continued to build and prosper under the preaching of Haggai the prophet and Zechariah, a descendant of </a:t>
            </a:r>
            <a:r>
              <a:rPr lang="en-US" sz="1800" dirty="0" err="1" smtClean="0">
                <a:solidFill>
                  <a:srgbClr val="FFFF00"/>
                </a:solidFill>
                <a:latin typeface="Arial Narrow" pitchFamily="34" charset="0"/>
              </a:rPr>
              <a:t>Iddo</a:t>
            </a:r>
            <a:r>
              <a:rPr lang="en-US" sz="1800" dirty="0" smtClean="0">
                <a:solidFill>
                  <a:srgbClr val="FFFF00"/>
                </a:solidFill>
                <a:latin typeface="Arial Narrow" pitchFamily="34" charset="0"/>
              </a:rPr>
              <a:t>.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77157" cy="2786137"/>
          </a:xfrm>
        </p:spPr>
        <p:txBody>
          <a:bodyPr/>
          <a:lstStyle/>
          <a:p>
            <a:r>
              <a:rPr lang="zh-TW" altLang="en-US" dirty="0" smtClean="0">
                <a:latin typeface="HanWang WeiBeiMedium-Gb5" pitchFamily="2" charset="-120"/>
                <a:ea typeface="HanWang WeiBeiMedium-Gb5" pitchFamily="2" charset="-120"/>
              </a:rPr>
              <a:t>他們遵著以色列上帝的命令和波斯王塞魯士、大流士、亞達薛西的旨意，建造完畢。</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大流士王第六年，亞達月初三日，這殿修成了。 </a:t>
            </a: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以色列的祭司和利未人，並其餘被擄歸回的人</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dirty="0"/>
          </a:p>
        </p:txBody>
      </p:sp>
      <p:sp>
        <p:nvSpPr>
          <p:cNvPr id="6" name="Content Placeholder 4"/>
          <p:cNvSpPr txBox="1">
            <a:spLocks/>
          </p:cNvSpPr>
          <p:nvPr/>
        </p:nvSpPr>
        <p:spPr bwMode="auto">
          <a:xfrm>
            <a:off x="2664495" y="107876"/>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They finished building the temple according to the command of the God of Israel and the decrees of Cyrus, Darius and </a:t>
            </a:r>
            <a:r>
              <a:rPr lang="en-US" sz="1800" dirty="0" err="1" smtClean="0">
                <a:solidFill>
                  <a:srgbClr val="FFFF00"/>
                </a:solidFill>
                <a:latin typeface="Arial Narrow" pitchFamily="34" charset="0"/>
              </a:rPr>
              <a:t>Artaxerxes</a:t>
            </a:r>
            <a:r>
              <a:rPr lang="en-US" sz="1800" dirty="0" smtClean="0">
                <a:solidFill>
                  <a:srgbClr val="FFFF00"/>
                </a:solidFill>
                <a:latin typeface="Arial Narrow" pitchFamily="34" charset="0"/>
              </a:rPr>
              <a:t>, kings of Persia. </a:t>
            </a:r>
            <a:r>
              <a:rPr lang="en-US" sz="1800" baseline="30000" dirty="0" smtClean="0">
                <a:solidFill>
                  <a:srgbClr val="FFFF00"/>
                </a:solidFill>
                <a:latin typeface="Arial Narrow" pitchFamily="34" charset="0"/>
              </a:rPr>
              <a:t>15</a:t>
            </a:r>
            <a:r>
              <a:rPr lang="en-US" sz="1800" dirty="0" smtClean="0">
                <a:solidFill>
                  <a:srgbClr val="FFFF00"/>
                </a:solidFill>
                <a:latin typeface="Arial Narrow" pitchFamily="34" charset="0"/>
              </a:rPr>
              <a:t> The temple was completed on the third day of the month Adar, in the sixth year of the reign of King Darius. </a:t>
            </a:r>
            <a:r>
              <a:rPr lang="en-US" sz="1800" baseline="30000" dirty="0" smtClean="0">
                <a:solidFill>
                  <a:srgbClr val="FFFF00"/>
                </a:solidFill>
                <a:latin typeface="Arial Narrow" pitchFamily="34" charset="0"/>
              </a:rPr>
              <a:t>16</a:t>
            </a:r>
            <a:r>
              <a:rPr lang="en-US" sz="1800" dirty="0" smtClean="0">
                <a:solidFill>
                  <a:srgbClr val="FFFF00"/>
                </a:solidFill>
                <a:latin typeface="Arial Narrow" pitchFamily="34" charset="0"/>
              </a:rPr>
              <a:t> Then the people of Israel—the priests, the Levites and the rest of the exiles—</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77157" cy="2786137"/>
          </a:xfrm>
        </p:spPr>
        <p:txBody>
          <a:bodyPr/>
          <a:lstStyle/>
          <a:p>
            <a:r>
              <a:rPr lang="zh-TW" altLang="en-US" dirty="0" smtClean="0">
                <a:latin typeface="HanWang WeiBeiMedium-Gb5" pitchFamily="2" charset="-120"/>
                <a:ea typeface="HanWang WeiBeiMedium-Gb5" pitchFamily="2" charset="-120"/>
              </a:rPr>
              <a:t>都歡歡喜喜地行奉獻上帝殿的禮。</a:t>
            </a:r>
            <a:r>
              <a:rPr lang="en-US" altLang="zh-TW" baseline="30000" dirty="0" smtClean="0">
                <a:latin typeface="HanWang WeiBeiMedium-Gb5" pitchFamily="2" charset="-120"/>
                <a:ea typeface="HanWang WeiBeiMedium-Gb5" pitchFamily="2" charset="-120"/>
              </a:rPr>
              <a:t>… 22</a:t>
            </a:r>
            <a:r>
              <a:rPr lang="zh-TW" altLang="en-US" dirty="0" smtClean="0">
                <a:latin typeface="HanWang WeiBeiMedium-Gb5" pitchFamily="2" charset="-120"/>
                <a:ea typeface="HanWang WeiBeiMedium-Gb5" pitchFamily="2" charset="-120"/>
              </a:rPr>
              <a:t> 歡歡喜喜地守除酵節七日；因為耶和華使他們歡喜，又使亞述王的心轉向他們，堅固他們的手，作以色列上帝殿的工程。 </a:t>
            </a:r>
          </a:p>
          <a:p>
            <a:endParaRPr lang="zh-TW" altLang="en-US" dirty="0" smtClean="0">
              <a:latin typeface="HanWang WeiBeiMedium-Gb5" pitchFamily="2" charset="-120"/>
              <a:ea typeface="HanWang WeiBeiMedium-Gb5" pitchFamily="2" charset="-120"/>
            </a:endParaRPr>
          </a:p>
          <a:p>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dirty="0"/>
          </a:p>
        </p:txBody>
      </p:sp>
      <p:sp>
        <p:nvSpPr>
          <p:cNvPr id="6" name="Content Placeholder 4"/>
          <p:cNvSpPr txBox="1">
            <a:spLocks/>
          </p:cNvSpPr>
          <p:nvPr/>
        </p:nvSpPr>
        <p:spPr bwMode="auto">
          <a:xfrm>
            <a:off x="2664495" y="107876"/>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celebrated the dedication of the house of God with joy… </a:t>
            </a:r>
            <a:r>
              <a:rPr lang="en-US" sz="1800" baseline="30000" dirty="0" smtClean="0">
                <a:solidFill>
                  <a:srgbClr val="FFFF00"/>
                </a:solidFill>
                <a:latin typeface="Arial Narrow" pitchFamily="34" charset="0"/>
              </a:rPr>
              <a:t>22</a:t>
            </a:r>
            <a:r>
              <a:rPr lang="en-US" sz="1800" dirty="0" smtClean="0">
                <a:solidFill>
                  <a:srgbClr val="FFFF00"/>
                </a:solidFill>
                <a:latin typeface="Arial Narrow" pitchFamily="34" charset="0"/>
              </a:rPr>
              <a:t> For seven days they celebrated with joy the Festival of Unleavened Bread, because the </a:t>
            </a:r>
            <a:r>
              <a:rPr lang="en-US" sz="1800" cap="small" dirty="0" smtClean="0">
                <a:solidFill>
                  <a:srgbClr val="FFFF00"/>
                </a:solidFill>
                <a:latin typeface="Arial Narrow" pitchFamily="34" charset="0"/>
              </a:rPr>
              <a:t>Lord</a:t>
            </a:r>
            <a:r>
              <a:rPr lang="en-US" sz="1800" dirty="0" smtClean="0">
                <a:solidFill>
                  <a:srgbClr val="FFFF00"/>
                </a:solidFill>
                <a:latin typeface="Arial Narrow" pitchFamily="34" charset="0"/>
              </a:rPr>
              <a:t> had filled them with joy by changing the attitude of the king of Assyria so that he assisted them in the work on the house of God, the God of Israel. </a:t>
            </a:r>
          </a:p>
          <a:p>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zh-TW" altLang="en-US" dirty="0" smtClean="0">
                <a:solidFill>
                  <a:schemeClr val="tx1"/>
                </a:solidFill>
                <a:latin typeface="HanWang WeiBeiMedium-Gb5" pitchFamily="2" charset="-120"/>
                <a:ea typeface="HanWang WeiBeiMedium-Gb5" pitchFamily="2" charset="-120"/>
              </a:rPr>
              <a:t>我們的神能挪移大山</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Our God Can Move Mountains</a:t>
            </a:r>
            <a:endParaRPr lang="en-US" dirty="0">
              <a:solidFill>
                <a:schemeClr val="tx1"/>
              </a:solidFill>
              <a:latin typeface="HanWang WeiBeiMedium-Gb5" pitchFamily="2" charset="-120"/>
              <a:ea typeface="HanWang WeiBeiMedium-Gb5" pitchFamily="2" charset="-120"/>
            </a:endParaRPr>
          </a:p>
        </p:txBody>
      </p:sp>
      <p:sp>
        <p:nvSpPr>
          <p:cNvPr id="6" name="Subtitle 5"/>
          <p:cNvSpPr>
            <a:spLocks noGrp="1"/>
          </p:cNvSpPr>
          <p:nvPr>
            <p:ph type="subTitle" idx="1"/>
          </p:nvPr>
        </p:nvSpPr>
        <p:spPr/>
        <p:txBody>
          <a:bodyPr/>
          <a:lstStyle/>
          <a:p>
            <a:r>
              <a:rPr lang="zh-TW" altLang="en-US" dirty="0" smtClean="0">
                <a:latin typeface="HanWang WeiBeiMedium-Gb5" pitchFamily="2" charset="-120"/>
                <a:ea typeface="HanWang WeiBeiMedium-Gb5" pitchFamily="2" charset="-120"/>
              </a:rPr>
              <a:t>以斯拉記</a:t>
            </a:r>
            <a:r>
              <a:rPr lang="en-US" altLang="zh-TW" dirty="0" smtClean="0">
                <a:latin typeface="Arial" pitchFamily="34" charset="0"/>
                <a:cs typeface="Arial" pitchFamily="34" charset="0"/>
              </a:rPr>
              <a:t> </a:t>
            </a:r>
            <a:r>
              <a:rPr lang="en-US" dirty="0" smtClean="0"/>
              <a:t>Ezra 5-6</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4:24</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於是，在耶路撒冷上帝殿的工程就停止了，直停到波斯王大流士第二年。 </a:t>
            </a:r>
          </a:p>
          <a:p>
            <a:r>
              <a:rPr lang="en-US" baseline="30000" dirty="0" smtClean="0"/>
              <a:t>24</a:t>
            </a:r>
            <a:r>
              <a:rPr lang="en-US" dirty="0" smtClean="0"/>
              <a:t> Thus the work on the house of God in Jerusalem came to a standstill until the second year of the reign of Darius king of Persia.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4215" y="130175"/>
            <a:ext cx="5472607" cy="539750"/>
          </a:xfrm>
        </p:spPr>
        <p:txBody>
          <a:bodyPr/>
          <a:lstStyle/>
          <a:p>
            <a:r>
              <a:rPr lang="en-US" dirty="0" smtClean="0">
                <a:solidFill>
                  <a:schemeClr val="tx1"/>
                </a:solidFill>
              </a:rPr>
              <a:t>1. </a:t>
            </a:r>
            <a:r>
              <a:rPr lang="zh-TW" altLang="en-US" dirty="0" smtClean="0">
                <a:solidFill>
                  <a:schemeClr val="tx1"/>
                </a:solidFill>
                <a:latin typeface="HanWang WeiBeiMedium-Gb5" pitchFamily="2" charset="-120"/>
                <a:ea typeface="HanWang WeiBeiMedium-Gb5" pitchFamily="2" charset="-120"/>
              </a:rPr>
              <a:t>當神說話，馬上順從</a:t>
            </a:r>
            <a:r>
              <a:rPr lang="en-US" dirty="0" smtClean="0">
                <a:solidFill>
                  <a:schemeClr val="tx1"/>
                </a:solidFill>
              </a:rPr>
              <a:t> (5:1-2)</a:t>
            </a:r>
            <a:br>
              <a:rPr lang="en-US" dirty="0" smtClean="0">
                <a:solidFill>
                  <a:schemeClr val="tx1"/>
                </a:solidFill>
              </a:rPr>
            </a:br>
            <a:r>
              <a:rPr lang="en-US" sz="2400" dirty="0" smtClean="0">
                <a:solidFill>
                  <a:schemeClr val="tx1"/>
                </a:solidFill>
              </a:rPr>
              <a:t>When God Speaks, Follow Immediately</a:t>
            </a:r>
            <a:endParaRPr lang="en-US" sz="2800" dirty="0">
              <a:solidFill>
                <a:schemeClr val="tx1"/>
              </a:solidFill>
            </a:endParaRPr>
          </a:p>
        </p:txBody>
      </p:sp>
      <p:sp>
        <p:nvSpPr>
          <p:cNvPr id="5" name="Content Placeholder 4"/>
          <p:cNvSpPr>
            <a:spLocks noGrp="1"/>
          </p:cNvSpPr>
          <p:nvPr>
            <p:ph idx="1"/>
          </p:nvPr>
        </p:nvSpPr>
        <p:spPr>
          <a:xfrm>
            <a:off x="287338" y="827956"/>
            <a:ext cx="5186362" cy="2066057"/>
          </a:xfrm>
        </p:spPr>
        <p:txBody>
          <a:bodyPr/>
          <a:lstStyle/>
          <a:p>
            <a:pPr marL="0" indent="0">
              <a:buNone/>
            </a:pPr>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5:1 </a:t>
            </a:r>
          </a:p>
          <a:p>
            <a:pPr marL="0" indent="0">
              <a:buNone/>
            </a:pP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那時，先知哈該和易多的孫子撒迦利亞奉以色列上帝的名向猶大和耶路撒冷的猶大人說勸勉的話。 </a:t>
            </a:r>
          </a:p>
          <a:p>
            <a:pPr marL="0" indent="0">
              <a:buNone/>
            </a:pPr>
            <a:r>
              <a:rPr lang="en-US" baseline="30000" dirty="0" smtClean="0"/>
              <a:t>1</a:t>
            </a:r>
            <a:r>
              <a:rPr lang="en-US" dirty="0" smtClean="0"/>
              <a:t> Now Haggai the prophet and Zechariah the prophet, a descendant of </a:t>
            </a:r>
            <a:r>
              <a:rPr lang="en-US" dirty="0" err="1" smtClean="0"/>
              <a:t>Iddo</a:t>
            </a:r>
            <a:r>
              <a:rPr lang="en-US" dirty="0" smtClean="0"/>
              <a:t>, prophesied to the Jews in Judah and Jerusalem in the name of the God of Israel, who was over them.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15</a:t>
            </a:fld>
            <a:endParaRPr lang="es-E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哈該書 </a:t>
            </a:r>
            <a:r>
              <a:rPr lang="en-US" dirty="0" smtClean="0"/>
              <a:t>Haggai </a:t>
            </a:r>
            <a:r>
              <a:rPr lang="en-US" altLang="zh-TW" dirty="0" smtClean="0"/>
              <a:t>1:2</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萬軍之耶和華如此說：「這百姓說，建造耶和華殿的時候尚未來到。」 </a:t>
            </a:r>
          </a:p>
          <a:p>
            <a:r>
              <a:rPr lang="en-US" baseline="30000" dirty="0" smtClean="0"/>
              <a:t>2</a:t>
            </a:r>
            <a:r>
              <a:rPr lang="en-US" dirty="0" smtClean="0"/>
              <a:t> This is what the </a:t>
            </a:r>
            <a:r>
              <a:rPr lang="en-US" cap="small" dirty="0" smtClean="0"/>
              <a:t>Lord</a:t>
            </a:r>
            <a:r>
              <a:rPr lang="en-US" dirty="0" smtClean="0"/>
              <a:t> Almighty says: “These people say, ‘The time has not yet come to rebuild the </a:t>
            </a:r>
            <a:r>
              <a:rPr lang="en-US" cap="small" dirty="0" smtClean="0"/>
              <a:t>Lord</a:t>
            </a:r>
            <a:r>
              <a:rPr lang="en-US" dirty="0" smtClean="0"/>
              <a:t>’s house.’ ”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哈該書 </a:t>
            </a:r>
            <a:r>
              <a:rPr lang="en-US" dirty="0" smtClean="0"/>
              <a:t>Haggai </a:t>
            </a:r>
            <a:r>
              <a:rPr lang="en-US" altLang="zh-TW" dirty="0" smtClean="0"/>
              <a:t>1:3–5</a:t>
            </a:r>
          </a:p>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那時耶和華的話臨到先知哈該說：</a:t>
            </a:r>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「這殿仍然荒涼，你們自己還住天花板的房屋嗎？</a:t>
            </a: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現在萬軍之耶和華如此說：你們要省察自己的行為。 </a:t>
            </a:r>
          </a:p>
          <a:p>
            <a:r>
              <a:rPr lang="en-US" baseline="30000" dirty="0" smtClean="0"/>
              <a:t>3</a:t>
            </a:r>
            <a:r>
              <a:rPr lang="en-US" dirty="0" smtClean="0"/>
              <a:t> Then the word of the </a:t>
            </a:r>
            <a:r>
              <a:rPr lang="en-US" cap="small" dirty="0" smtClean="0"/>
              <a:t>Lord</a:t>
            </a:r>
            <a:r>
              <a:rPr lang="en-US" dirty="0" smtClean="0"/>
              <a:t> came through the prophet Haggai: </a:t>
            </a:r>
            <a:r>
              <a:rPr lang="en-US" baseline="30000" dirty="0" smtClean="0"/>
              <a:t>4</a:t>
            </a:r>
            <a:r>
              <a:rPr lang="en-US" dirty="0" smtClean="0"/>
              <a:t> “Is it a time for you yourselves to be living in your paneled houses, while this house remains a ruin?” </a:t>
            </a:r>
            <a:r>
              <a:rPr lang="en-US" baseline="30000" dirty="0" smtClean="0"/>
              <a:t>5</a:t>
            </a:r>
            <a:r>
              <a:rPr lang="en-US" dirty="0" smtClean="0"/>
              <a:t> Now this is what the </a:t>
            </a:r>
            <a:r>
              <a:rPr lang="en-US" cap="small" dirty="0" smtClean="0"/>
              <a:t>Lord</a:t>
            </a:r>
            <a:r>
              <a:rPr lang="en-US" dirty="0" smtClean="0"/>
              <a:t> Almighty says: “Give careful thought to your ways.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哈該書 </a:t>
            </a:r>
            <a:r>
              <a:rPr lang="en-US" dirty="0" smtClean="0"/>
              <a:t>Haggai </a:t>
            </a:r>
            <a:r>
              <a:rPr lang="en-US" altLang="zh-TW" dirty="0" smtClean="0"/>
              <a:t>1:9 </a:t>
            </a:r>
          </a:p>
          <a:p>
            <a:r>
              <a:rPr lang="en-US" altLang="zh-TW" baseline="30000" dirty="0" smtClean="0">
                <a:latin typeface="HanWang WeiBeiMedium-Gb5" pitchFamily="2" charset="-120"/>
                <a:ea typeface="HanWang WeiBeiMedium-Gb5" pitchFamily="2" charset="-120"/>
              </a:rPr>
              <a:t>9</a:t>
            </a:r>
            <a:r>
              <a:rPr lang="zh-TW" altLang="en-US" dirty="0" smtClean="0">
                <a:latin typeface="HanWang WeiBeiMedium-Gb5" pitchFamily="2" charset="-120"/>
                <a:ea typeface="HanWang WeiBeiMedium-Gb5" pitchFamily="2" charset="-120"/>
              </a:rPr>
              <a:t> 你們盼望多得，所得的卻少；你們收到家中，我就吹去。這是為甚麼呢？因為我的殿荒涼，你們各人卻顧自己的房屋。這是萬軍之耶和華說的。 </a:t>
            </a:r>
          </a:p>
          <a:p>
            <a:r>
              <a:rPr lang="en-US" baseline="30000" dirty="0" smtClean="0"/>
              <a:t>9</a:t>
            </a:r>
            <a:r>
              <a:rPr lang="en-US" dirty="0" smtClean="0"/>
              <a:t> “You expected much, but see, it turned out to be little. What you brought home, I blew away. Why?” declares the </a:t>
            </a:r>
            <a:r>
              <a:rPr lang="en-US" cap="small" dirty="0" smtClean="0"/>
              <a:t>Lord</a:t>
            </a:r>
            <a:r>
              <a:rPr lang="en-US" dirty="0" smtClean="0"/>
              <a:t> Almighty. “Because of my house, which remains a ruin, while each of you is busy with your own house.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撒迦利亞書 </a:t>
            </a:r>
            <a:r>
              <a:rPr lang="en-US" dirty="0" smtClean="0"/>
              <a:t>Zech </a:t>
            </a:r>
            <a:r>
              <a:rPr lang="en-US" altLang="zh-TW" dirty="0" smtClean="0"/>
              <a:t>1:4–5</a:t>
            </a:r>
            <a:r>
              <a:rPr lang="zh-TW" altLang="en-US" dirty="0" smtClean="0"/>
              <a:t> </a:t>
            </a:r>
            <a:r>
              <a:rPr lang="zh-TW" altLang="en-US" dirty="0" smtClean="0">
                <a:solidFill>
                  <a:srgbClr val="FFFF00"/>
                </a:solidFill>
                <a:latin typeface="HanWang WeiBeiMedium-Gb5" pitchFamily="2" charset="-120"/>
                <a:ea typeface="HanWang WeiBeiMedium-Gb5" pitchFamily="2" charset="-120"/>
              </a:rPr>
              <a:t>不要效法你們列祖</a:t>
            </a:r>
            <a:r>
              <a:rPr lang="zh-TW" altLang="en-US" dirty="0" smtClean="0">
                <a:latin typeface="HanWang WeiBeiMedium-Gb5" pitchFamily="2" charset="-120"/>
                <a:ea typeface="HanWang WeiBeiMedium-Gb5" pitchFamily="2" charset="-120"/>
              </a:rPr>
              <a:t>。從前的先知呼叫他們說，萬軍之耶和華如此說：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你們要回頭離開你們的惡道惡行。</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他們卻不聽，也不順從我。這是耶和華說的。</a:t>
            </a: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你們的列祖在哪裏呢？那些先知能永遠存活嗎？</a:t>
            </a:r>
          </a:p>
          <a:p>
            <a:r>
              <a:rPr lang="en-US" baseline="30000" dirty="0" smtClean="0">
                <a:latin typeface="Arial Narrow" pitchFamily="34" charset="0"/>
              </a:rPr>
              <a:t>4</a:t>
            </a:r>
            <a:r>
              <a:rPr lang="en-US" dirty="0" smtClean="0">
                <a:latin typeface="Arial Narrow" pitchFamily="34" charset="0"/>
              </a:rPr>
              <a:t> </a:t>
            </a:r>
            <a:r>
              <a:rPr lang="en-US" dirty="0" smtClean="0">
                <a:solidFill>
                  <a:srgbClr val="FFFF00"/>
                </a:solidFill>
                <a:latin typeface="Arial Narrow" pitchFamily="34" charset="0"/>
              </a:rPr>
              <a:t>Do not be like your ancestors</a:t>
            </a:r>
            <a:r>
              <a:rPr lang="en-US" dirty="0" smtClean="0">
                <a:latin typeface="Arial Narrow" pitchFamily="34" charset="0"/>
              </a:rPr>
              <a:t>, to whom the earlier prophets proclaimed: This is what the </a:t>
            </a:r>
            <a:r>
              <a:rPr lang="en-US" cap="small" dirty="0" smtClean="0">
                <a:latin typeface="Arial Narrow" pitchFamily="34" charset="0"/>
              </a:rPr>
              <a:t>Lord</a:t>
            </a:r>
            <a:r>
              <a:rPr lang="en-US" dirty="0" smtClean="0">
                <a:latin typeface="Arial Narrow" pitchFamily="34" charset="0"/>
              </a:rPr>
              <a:t> Almighty says: ‘Turn from your evil ways and your evil practices.’ But they would not listen or pay attention to me, declares the </a:t>
            </a:r>
            <a:r>
              <a:rPr lang="en-US" cap="small" dirty="0" smtClean="0">
                <a:latin typeface="Arial Narrow" pitchFamily="34" charset="0"/>
              </a:rPr>
              <a:t>Lord</a:t>
            </a:r>
            <a:r>
              <a:rPr lang="en-US" dirty="0" smtClean="0">
                <a:latin typeface="Arial Narrow" pitchFamily="34" charset="0"/>
              </a:rPr>
              <a:t>. </a:t>
            </a:r>
            <a:r>
              <a:rPr lang="en-US" baseline="30000" dirty="0" smtClean="0">
                <a:latin typeface="Arial Narrow" pitchFamily="34" charset="0"/>
              </a:rPr>
              <a:t>5</a:t>
            </a:r>
            <a:r>
              <a:rPr lang="en-US" dirty="0" smtClean="0">
                <a:latin typeface="Arial Narrow" pitchFamily="34" charset="0"/>
              </a:rPr>
              <a:t> Where are your ancestors now? And the prophets, do they live forever?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21173" cy="2786137"/>
          </a:xfrm>
        </p:spPr>
        <p:txBody>
          <a:bodyPr/>
          <a:lstStyle/>
          <a:p>
            <a:r>
              <a:rPr lang="zh-TW" altLang="en-US" dirty="0" smtClean="0">
                <a:solidFill>
                  <a:srgbClr val="FFFF00"/>
                </a:solidFill>
                <a:latin typeface="HanWang WeiBeiMedium-Gb5" pitchFamily="2" charset="-120"/>
                <a:ea typeface="HanWang WeiBeiMedium-Gb5" pitchFamily="2" charset="-120"/>
              </a:rPr>
              <a:t>動手建造耶路撒冷上帝的殿，有上帝的先知在那裏幫助他們。 </a:t>
            </a:r>
            <a:r>
              <a:rPr lang="en-US" altLang="zh-TW" baseline="30000" dirty="0" smtClean="0">
                <a:solidFill>
                  <a:srgbClr val="FFFF00"/>
                </a:solidFill>
                <a:latin typeface="HanWang WeiBeiMedium-Gb5" pitchFamily="2" charset="-120"/>
                <a:ea typeface="HanWang WeiBeiMedium-Gb5" pitchFamily="2" charset="-120"/>
              </a:rPr>
              <a:t>3</a:t>
            </a:r>
            <a:r>
              <a:rPr lang="zh-TW" altLang="en-US" dirty="0" smtClean="0">
                <a:solidFill>
                  <a:srgbClr val="FFFF00"/>
                </a:solidFill>
                <a:latin typeface="HanWang WeiBeiMedium-Gb5" pitchFamily="2" charset="-120"/>
                <a:ea typeface="HanWang WeiBeiMedium-Gb5" pitchFamily="2" charset="-120"/>
              </a:rPr>
              <a:t> 當時河西的總督達乃和示他</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波斯乃，並他們的同黨來問說：「誰降旨讓你們建造這殿，修成這牆呢？」</a:t>
            </a:r>
            <a:r>
              <a:rPr lang="en-US" altLang="zh-TW" baseline="30000" dirty="0" smtClean="0">
                <a:solidFill>
                  <a:srgbClr val="FFFF00"/>
                </a:solidFill>
                <a:latin typeface="HanWang WeiBeiMedium-Gb5" pitchFamily="2" charset="-120"/>
                <a:ea typeface="HanWang WeiBeiMedium-Gb5" pitchFamily="2" charset="-120"/>
              </a:rPr>
              <a:t>4</a:t>
            </a:r>
            <a:r>
              <a:rPr lang="zh-TW" altLang="en-US" dirty="0" smtClean="0">
                <a:solidFill>
                  <a:srgbClr val="FFFF00"/>
                </a:solidFill>
                <a:latin typeface="HanWang WeiBeiMedium-Gb5" pitchFamily="2" charset="-120"/>
                <a:ea typeface="HanWang WeiBeiMedium-Gb5" pitchFamily="2" charset="-120"/>
              </a:rPr>
              <a:t> 我們便告訴他們建造這殿的人叫甚麼名字。</a:t>
            </a:r>
            <a:endParaRPr lang="zh-TW" altLang="en-US" dirty="0">
              <a:solidFill>
                <a:srgbClr val="FFFF00"/>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6" name="Content Placeholder 4"/>
          <p:cNvSpPr txBox="1">
            <a:spLocks/>
          </p:cNvSpPr>
          <p:nvPr/>
        </p:nvSpPr>
        <p:spPr bwMode="auto">
          <a:xfrm>
            <a:off x="2736503" y="107876"/>
            <a:ext cx="3024535"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the house of God in Jerusalem. And the prophets of God were with them, supporting them. </a:t>
            </a:r>
            <a:r>
              <a:rPr lang="en-US" sz="1800" baseline="30000" dirty="0" smtClean="0">
                <a:latin typeface="Arial Narrow" pitchFamily="34" charset="0"/>
              </a:rPr>
              <a:t>3</a:t>
            </a:r>
            <a:r>
              <a:rPr lang="en-US" sz="1800" dirty="0" smtClean="0">
                <a:latin typeface="Arial Narrow" pitchFamily="34" charset="0"/>
              </a:rPr>
              <a:t> At that time </a:t>
            </a:r>
            <a:r>
              <a:rPr lang="en-US" sz="1800" dirty="0" err="1" smtClean="0">
                <a:latin typeface="Arial Narrow" pitchFamily="34" charset="0"/>
              </a:rPr>
              <a:t>Tattenai</a:t>
            </a:r>
            <a:r>
              <a:rPr lang="en-US" sz="1800" dirty="0" smtClean="0">
                <a:latin typeface="Arial Narrow" pitchFamily="34" charset="0"/>
              </a:rPr>
              <a:t>, governor of Trans-Euphrates, and </a:t>
            </a:r>
            <a:r>
              <a:rPr lang="en-US" sz="1800" dirty="0" err="1" smtClean="0">
                <a:latin typeface="Arial Narrow" pitchFamily="34" charset="0"/>
              </a:rPr>
              <a:t>Shethar-Bozenai</a:t>
            </a:r>
            <a:r>
              <a:rPr lang="en-US" sz="1800" dirty="0" smtClean="0">
                <a:latin typeface="Arial Narrow" pitchFamily="34" charset="0"/>
              </a:rPr>
              <a:t> and their associates went to them and asked, “Who authorized you to rebuild this temple and to finish it?” </a:t>
            </a:r>
            <a:r>
              <a:rPr lang="en-US" sz="1800" baseline="30000" dirty="0" smtClean="0">
                <a:latin typeface="Arial Narrow" pitchFamily="34" charset="0"/>
              </a:rPr>
              <a:t>4</a:t>
            </a:r>
            <a:r>
              <a:rPr lang="en-US" sz="1800" dirty="0" smtClean="0">
                <a:latin typeface="Arial Narrow" pitchFamily="34" charset="0"/>
              </a:rPr>
              <a:t> They also asked, “What are the names of those who are constructing this building?”</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撒迦利亞書 </a:t>
            </a:r>
            <a:r>
              <a:rPr lang="en-US" dirty="0" smtClean="0"/>
              <a:t>Zechariah </a:t>
            </a:r>
            <a:r>
              <a:rPr lang="en-US" altLang="zh-TW" dirty="0" smtClean="0"/>
              <a:t>1:14–16 </a:t>
            </a: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萬軍之耶和華如此說：我為耶路撒冷為錫安，心裏極其火熱。</a:t>
            </a:r>
            <a:r>
              <a:rPr lang="en-US" altLang="zh-TW" baseline="30000" dirty="0" smtClean="0">
                <a:latin typeface="HanWang WeiBeiMedium-Gb5" pitchFamily="2" charset="-120"/>
                <a:ea typeface="HanWang WeiBeiMedium-Gb5" pitchFamily="2" charset="-120"/>
              </a:rPr>
              <a:t>… 16</a:t>
            </a:r>
            <a:r>
              <a:rPr lang="zh-TW" altLang="en-US" dirty="0" smtClean="0">
                <a:latin typeface="HanWang WeiBeiMedium-Gb5" pitchFamily="2" charset="-120"/>
                <a:ea typeface="HanWang WeiBeiMedium-Gb5" pitchFamily="2" charset="-120"/>
              </a:rPr>
              <a:t> 所以耶和華如此說：現今我回到耶路撒冷，仍施憐憫，我的殿必重建在其中，準繩必拉在耶路撒冷之上。這是萬軍之耶和華說的。 </a:t>
            </a:r>
          </a:p>
          <a:p>
            <a:r>
              <a:rPr lang="en-US" baseline="30000" dirty="0" smtClean="0">
                <a:latin typeface="Arial Narrow" pitchFamily="34" charset="0"/>
              </a:rPr>
              <a:t>14</a:t>
            </a:r>
            <a:r>
              <a:rPr lang="en-US" dirty="0" smtClean="0">
                <a:latin typeface="Arial Narrow" pitchFamily="34" charset="0"/>
              </a:rPr>
              <a:t> … This is what the </a:t>
            </a:r>
            <a:r>
              <a:rPr lang="en-US" cap="small" dirty="0" smtClean="0">
                <a:latin typeface="Arial Narrow" pitchFamily="34" charset="0"/>
              </a:rPr>
              <a:t>Lord</a:t>
            </a:r>
            <a:r>
              <a:rPr lang="en-US" dirty="0" smtClean="0">
                <a:latin typeface="Arial Narrow" pitchFamily="34" charset="0"/>
              </a:rPr>
              <a:t> Almighty says: ‘I am very jealous for Jerusalem and Zion, </a:t>
            </a:r>
            <a:r>
              <a:rPr lang="en-US" baseline="30000" dirty="0" smtClean="0">
                <a:latin typeface="Arial Narrow" pitchFamily="34" charset="0"/>
              </a:rPr>
              <a:t>… 16</a:t>
            </a:r>
            <a:r>
              <a:rPr lang="en-US" dirty="0" smtClean="0">
                <a:latin typeface="Arial Narrow" pitchFamily="34" charset="0"/>
              </a:rPr>
              <a:t> “Therefore this is what the </a:t>
            </a:r>
            <a:r>
              <a:rPr lang="en-US" cap="small" dirty="0" smtClean="0">
                <a:latin typeface="Arial Narrow" pitchFamily="34" charset="0"/>
              </a:rPr>
              <a:t>Lord</a:t>
            </a:r>
            <a:r>
              <a:rPr lang="en-US" dirty="0" smtClean="0">
                <a:latin typeface="Arial Narrow" pitchFamily="34" charset="0"/>
              </a:rPr>
              <a:t> says: ‘I will return to Jerusalem with mercy, and there my house will be rebuilt. And the measuring line will be stretched out over Jerusalem,’ declares the </a:t>
            </a:r>
            <a:r>
              <a:rPr lang="en-US" cap="small" dirty="0" smtClean="0">
                <a:latin typeface="Arial Narrow" pitchFamily="34" charset="0"/>
              </a:rPr>
              <a:t>Lord</a:t>
            </a:r>
            <a:r>
              <a:rPr lang="en-US" dirty="0" smtClean="0">
                <a:latin typeface="Arial Narrow" pitchFamily="34" charset="0"/>
              </a:rPr>
              <a:t> Almighty.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5:2 </a:t>
            </a:r>
          </a:p>
          <a:p>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於是撒拉鐵的兒子所羅巴伯和約薩達的兒子耶書亞都起來動手建造耶路撒冷上帝的殿，有上帝的先知在那裏幫助他們。 </a:t>
            </a:r>
          </a:p>
          <a:p>
            <a:r>
              <a:rPr lang="en-US" baseline="30000" dirty="0" smtClean="0"/>
              <a:t>2</a:t>
            </a:r>
            <a:r>
              <a:rPr lang="en-US" dirty="0" smtClean="0"/>
              <a:t> Then </a:t>
            </a:r>
            <a:r>
              <a:rPr lang="en-US" dirty="0" err="1" smtClean="0"/>
              <a:t>Zerubbabel</a:t>
            </a:r>
            <a:r>
              <a:rPr lang="en-US" dirty="0" smtClean="0"/>
              <a:t> son of </a:t>
            </a:r>
            <a:r>
              <a:rPr lang="en-US" dirty="0" err="1" smtClean="0"/>
              <a:t>Shealtiel</a:t>
            </a:r>
            <a:r>
              <a:rPr lang="en-US" dirty="0" smtClean="0"/>
              <a:t> and Joshua son of </a:t>
            </a:r>
            <a:r>
              <a:rPr lang="en-US" dirty="0" err="1" smtClean="0"/>
              <a:t>Jozadak</a:t>
            </a:r>
            <a:r>
              <a:rPr lang="en-US" dirty="0" smtClean="0"/>
              <a:t> set to work to rebuild the house of God in Jerusalem. And the prophets of God were with them, supporting them.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7338" y="130174"/>
            <a:ext cx="5186362" cy="1057821"/>
          </a:xfrm>
        </p:spPr>
        <p:txBody>
          <a:bodyPr/>
          <a:lstStyle/>
          <a:p>
            <a:r>
              <a:rPr lang="en-US" dirty="0" smtClean="0">
                <a:solidFill>
                  <a:schemeClr val="tx1"/>
                </a:solidFill>
              </a:rPr>
              <a:t>2. </a:t>
            </a:r>
            <a:r>
              <a:rPr lang="zh-TW" altLang="en-US" dirty="0" smtClean="0">
                <a:solidFill>
                  <a:schemeClr val="tx1"/>
                </a:solidFill>
                <a:latin typeface="HanWang WeiBeiMedium-Gb5" pitchFamily="2" charset="-120"/>
                <a:ea typeface="HanWang WeiBeiMedium-Gb5" pitchFamily="2" charset="-120"/>
              </a:rPr>
              <a:t>遇到困難，堅持到底</a:t>
            </a:r>
            <a:r>
              <a:rPr lang="en-US" dirty="0" smtClean="0">
                <a:solidFill>
                  <a:schemeClr val="tx1"/>
                </a:solidFill>
              </a:rPr>
              <a:t> (5:3-17)</a:t>
            </a:r>
            <a:br>
              <a:rPr lang="en-US" dirty="0" smtClean="0">
                <a:solidFill>
                  <a:schemeClr val="tx1"/>
                </a:solidFill>
              </a:rPr>
            </a:br>
            <a:r>
              <a:rPr lang="en-US" dirty="0" smtClean="0">
                <a:solidFill>
                  <a:schemeClr val="tx1"/>
                </a:solidFill>
              </a:rPr>
              <a:t>When Difficulty Comes, </a:t>
            </a:r>
            <a:br>
              <a:rPr lang="en-US" dirty="0" smtClean="0">
                <a:solidFill>
                  <a:schemeClr val="tx1"/>
                </a:solidFill>
              </a:rPr>
            </a:br>
            <a:r>
              <a:rPr lang="en-US" dirty="0" smtClean="0">
                <a:solidFill>
                  <a:schemeClr val="tx1"/>
                </a:solidFill>
              </a:rPr>
              <a:t>Persevere to the End</a:t>
            </a:r>
            <a:endParaRPr lang="en-US" dirty="0"/>
          </a:p>
        </p:txBody>
      </p:sp>
      <p:sp>
        <p:nvSpPr>
          <p:cNvPr id="5" name="Content Placeholder 4"/>
          <p:cNvSpPr>
            <a:spLocks noGrp="1"/>
          </p:cNvSpPr>
          <p:nvPr>
            <p:ph idx="1"/>
          </p:nvPr>
        </p:nvSpPr>
        <p:spPr>
          <a:xfrm>
            <a:off x="287338" y="1260004"/>
            <a:ext cx="5186362" cy="1634009"/>
          </a:xfrm>
        </p:spPr>
        <p:txBody>
          <a:bodyPr/>
          <a:lstStyle/>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5:3–4</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當時河西的總督達乃和示他</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波斯乃，並他們的同黨來問說：「誰降旨讓你們建造這殿，修成這牆呢？」</a:t>
            </a:r>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我們便告訴他們建造這殿的人叫甚麼名字。 </a:t>
            </a:r>
          </a:p>
          <a:p>
            <a:r>
              <a:rPr lang="en-US" baseline="30000" dirty="0" smtClean="0"/>
              <a:t>3</a:t>
            </a:r>
            <a:r>
              <a:rPr lang="en-US" dirty="0" smtClean="0"/>
              <a:t> At that time </a:t>
            </a:r>
            <a:r>
              <a:rPr lang="en-US" dirty="0" err="1" smtClean="0"/>
              <a:t>Tattenai</a:t>
            </a:r>
            <a:r>
              <a:rPr lang="en-US" dirty="0" smtClean="0"/>
              <a:t>, governor of Trans-Euphrates, and </a:t>
            </a:r>
            <a:r>
              <a:rPr lang="en-US" dirty="0" err="1" smtClean="0"/>
              <a:t>Shethar-Bozenai</a:t>
            </a:r>
            <a:r>
              <a:rPr lang="en-US" dirty="0" smtClean="0"/>
              <a:t> and their associates went to them and asked, “Who authorized you to rebuild this temple and to finish it?” </a:t>
            </a:r>
            <a:r>
              <a:rPr lang="en-US" baseline="30000" dirty="0" smtClean="0"/>
              <a:t>4</a:t>
            </a:r>
            <a:r>
              <a:rPr lang="en-US" dirty="0" smtClean="0"/>
              <a:t> They also asked, “What are the names of those who are constructing this building?”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zh-TW" altLang="en-US" dirty="0" smtClean="0"/>
              <a:t> </a:t>
            </a:r>
            <a:r>
              <a:rPr lang="en-US" altLang="zh-TW" dirty="0" smtClean="0"/>
              <a:t>5:5</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上帝的眼目看顧猶大的長老，以致總督等沒有叫他們停工，直到這事奏告大流士，得著他的回諭。 </a:t>
            </a:r>
          </a:p>
          <a:p>
            <a:r>
              <a:rPr lang="en-US" baseline="30000" dirty="0" smtClean="0"/>
              <a:t>5</a:t>
            </a:r>
            <a:r>
              <a:rPr lang="en-US" dirty="0" smtClean="0"/>
              <a:t> But the eye of their God was watching over the elders of the Jews, and they were not stopped until a report could go to Darius and his written reply be received.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6223" y="130175"/>
            <a:ext cx="5400599" cy="539750"/>
          </a:xfrm>
        </p:spPr>
        <p:txBody>
          <a:bodyPr/>
          <a:lstStyle/>
          <a:p>
            <a:r>
              <a:rPr lang="zh-HK" altLang="en-US" sz="2800" b="1" dirty="0" smtClean="0">
                <a:solidFill>
                  <a:schemeClr val="tx1"/>
                </a:solidFill>
                <a:latin typeface="HanWang WeiBeiMedium-Gb5" pitchFamily="2" charset="-120"/>
                <a:ea typeface="HanWang WeiBeiMedium-Gb5" pitchFamily="2" charset="-120"/>
              </a:rPr>
              <a:t>回歸期的年歷表</a:t>
            </a:r>
            <a:r>
              <a:rPr lang="en-US" altLang="zh-HK" sz="2000" b="1" dirty="0" smtClean="0">
                <a:solidFill>
                  <a:schemeClr val="tx1"/>
                </a:solidFill>
              </a:rPr>
              <a:t/>
            </a:r>
            <a:br>
              <a:rPr lang="en-US" altLang="zh-HK" sz="2000" b="1" dirty="0" smtClean="0">
                <a:solidFill>
                  <a:schemeClr val="tx1"/>
                </a:solidFill>
              </a:rPr>
            </a:br>
            <a:r>
              <a:rPr lang="zh-HK" altLang="en-US" sz="2000" b="1" dirty="0" smtClean="0">
                <a:solidFill>
                  <a:schemeClr val="tx1"/>
                </a:solidFill>
              </a:rPr>
              <a:t> </a:t>
            </a:r>
            <a:r>
              <a:rPr lang="en-US" sz="2000" b="1" dirty="0" smtClean="0">
                <a:solidFill>
                  <a:schemeClr val="tx1"/>
                </a:solidFill>
              </a:rPr>
              <a:t>Chronology of the Postexilic Period</a:t>
            </a:r>
            <a:endParaRPr lang="en-US" sz="2000" dirty="0">
              <a:solidFill>
                <a:schemeClr val="tx1"/>
              </a:solidFill>
            </a:endParaRPr>
          </a:p>
        </p:txBody>
      </p:sp>
      <p:graphicFrame>
        <p:nvGraphicFramePr>
          <p:cNvPr id="6" name="Content Placeholder 5"/>
          <p:cNvGraphicFramePr>
            <a:graphicFrameLocks noGrp="1"/>
          </p:cNvGraphicFramePr>
          <p:nvPr>
            <p:ph idx="1"/>
          </p:nvPr>
        </p:nvGraphicFramePr>
        <p:xfrm>
          <a:off x="287338" y="865644"/>
          <a:ext cx="5257477" cy="2194560"/>
        </p:xfrm>
        <a:graphic>
          <a:graphicData uri="http://schemas.openxmlformats.org/drawingml/2006/table">
            <a:tbl>
              <a:tblPr firstRow="1" bandRow="1">
                <a:tableStyleId>{5C22544A-7EE6-4342-B048-85BDC9FD1C3A}</a:tableStyleId>
              </a:tblPr>
              <a:tblGrid>
                <a:gridCol w="1441053"/>
                <a:gridCol w="2952328"/>
                <a:gridCol w="864096"/>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HK" altLang="en-US" sz="1800" b="1" kern="1200" dirty="0" smtClean="0">
                          <a:solidFill>
                            <a:schemeClr val="bg1"/>
                          </a:solidFill>
                          <a:latin typeface="HanWang WeiBeiMedium-Gb5" pitchFamily="2" charset="-120"/>
                          <a:ea typeface="HanWang WeiBeiMedium-Gb5" pitchFamily="2" charset="-120"/>
                          <a:cs typeface="+mn-cs"/>
                        </a:rPr>
                        <a:t>波斯王</a:t>
                      </a:r>
                      <a:r>
                        <a:rPr lang="en-US" sz="1400" b="1" kern="1200" dirty="0" smtClean="0">
                          <a:solidFill>
                            <a:schemeClr val="bg1"/>
                          </a:solidFill>
                          <a:latin typeface="+mn-lt"/>
                          <a:ea typeface="+mn-ea"/>
                          <a:cs typeface="+mn-cs"/>
                        </a:rPr>
                        <a:t>Persian Kings</a:t>
                      </a:r>
                      <a:endParaRPr lang="en-US" sz="1800" b="1" kern="1200" dirty="0" smtClean="0">
                        <a:solidFill>
                          <a:schemeClr val="bg1"/>
                        </a:solidFill>
                        <a:latin typeface="+mn-lt"/>
                        <a:ea typeface="+mn-ea"/>
                        <a:cs typeface="+mn-cs"/>
                      </a:endParaRPr>
                    </a:p>
                  </a:txBody>
                  <a:tcPr/>
                </a:tc>
                <a:tc>
                  <a:txBody>
                    <a:bodyPr/>
                    <a:lstStyle/>
                    <a:p>
                      <a:r>
                        <a:rPr lang="zh-HK" altLang="en-US" dirty="0" smtClean="0">
                          <a:solidFill>
                            <a:schemeClr val="bg1"/>
                          </a:solidFill>
                          <a:latin typeface="HanWang WeiBeiMedium-Gb5" pitchFamily="2" charset="-120"/>
                          <a:ea typeface="HanWang WeiBeiMedium-Gb5" pitchFamily="2" charset="-120"/>
                        </a:rPr>
                        <a:t>事件  </a:t>
                      </a:r>
                      <a:r>
                        <a:rPr lang="en-US" dirty="0" smtClean="0">
                          <a:solidFill>
                            <a:schemeClr val="bg1"/>
                          </a:solidFill>
                        </a:rPr>
                        <a:t>Events</a:t>
                      </a:r>
                      <a:endParaRPr lang="en-US" dirty="0">
                        <a:solidFill>
                          <a:schemeClr val="bg1"/>
                        </a:solidFill>
                      </a:endParaRPr>
                    </a:p>
                  </a:txBody>
                  <a:tcPr/>
                </a:tc>
                <a:tc>
                  <a:txBody>
                    <a:bodyPr/>
                    <a:lstStyle/>
                    <a:p>
                      <a:r>
                        <a:rPr lang="zh-HK" altLang="en-US" dirty="0" smtClean="0">
                          <a:solidFill>
                            <a:schemeClr val="bg1"/>
                          </a:solidFill>
                          <a:latin typeface="HanWang WeiBeiMedium-Gb5" pitchFamily="2" charset="-120"/>
                          <a:ea typeface="HanWang WeiBeiMedium-Gb5" pitchFamily="2" charset="-120"/>
                        </a:rPr>
                        <a:t>日期</a:t>
                      </a:r>
                      <a:endParaRPr lang="en-US" altLang="zh-HK" dirty="0" smtClean="0">
                        <a:solidFill>
                          <a:schemeClr val="bg1"/>
                        </a:solidFill>
                        <a:latin typeface="HanWang WeiBeiMedium-Gb5" pitchFamily="2" charset="-120"/>
                        <a:ea typeface="HanWang WeiBeiMedium-Gb5" pitchFamily="2" charset="-120"/>
                      </a:endParaRPr>
                    </a:p>
                    <a:p>
                      <a:r>
                        <a:rPr lang="en-US" dirty="0" smtClean="0">
                          <a:solidFill>
                            <a:schemeClr val="bg1"/>
                          </a:solidFill>
                        </a:rPr>
                        <a:t>Date</a:t>
                      </a:r>
                      <a:endParaRPr lang="en-US" dirty="0">
                        <a:solidFill>
                          <a:schemeClr val="bg1"/>
                        </a:solidFill>
                      </a:endParaRPr>
                    </a:p>
                  </a:txBody>
                  <a:tcPr/>
                </a:tc>
              </a:tr>
              <a:tr h="370840">
                <a:tc>
                  <a:txBody>
                    <a:bodyPr/>
                    <a:lstStyle/>
                    <a:p>
                      <a:r>
                        <a:rPr lang="zh-TW" altLang="en-US" sz="1800" kern="1200" dirty="0" smtClean="0">
                          <a:solidFill>
                            <a:schemeClr val="dk1"/>
                          </a:solidFill>
                          <a:latin typeface="HanWang WeiBeiMedium-Gb5" pitchFamily="2" charset="-120"/>
                          <a:ea typeface="HanWang WeiBeiMedium-Gb5" pitchFamily="2" charset="-120"/>
                          <a:cs typeface="+mn-cs"/>
                        </a:rPr>
                        <a:t>古列</a:t>
                      </a:r>
                      <a:r>
                        <a:rPr lang="en-US" altLang="zh-TW" sz="1800" kern="1200" dirty="0" smtClean="0">
                          <a:solidFill>
                            <a:schemeClr val="dk1"/>
                          </a:solidFill>
                          <a:latin typeface="HanWang WeiBeiMedium-Gb5" pitchFamily="2" charset="-120"/>
                          <a:ea typeface="HanWang WeiBeiMedium-Gb5" pitchFamily="2" charset="-120"/>
                          <a:cs typeface="+mn-cs"/>
                        </a:rPr>
                        <a:t>/</a:t>
                      </a:r>
                      <a:r>
                        <a:rPr lang="zh-TW" altLang="en-US" sz="1800" kern="1200" dirty="0" smtClean="0">
                          <a:solidFill>
                            <a:schemeClr val="dk1"/>
                          </a:solidFill>
                          <a:latin typeface="HanWang WeiBeiMedium-Gb5" pitchFamily="2" charset="-120"/>
                          <a:ea typeface="HanWang WeiBeiMedium-Gb5" pitchFamily="2" charset="-120"/>
                          <a:cs typeface="+mn-cs"/>
                        </a:rPr>
                        <a:t>塞魯士</a:t>
                      </a:r>
                      <a:r>
                        <a:rPr lang="en-US" dirty="0" smtClean="0"/>
                        <a:t>Cyrus</a:t>
                      </a:r>
                    </a:p>
                    <a:p>
                      <a:r>
                        <a:rPr lang="en-US" sz="1400" dirty="0" smtClean="0"/>
                        <a:t>(559-530 B.C.)</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HK" altLang="en-US" sz="1800" kern="1200" dirty="0" smtClean="0">
                          <a:solidFill>
                            <a:schemeClr val="dk1"/>
                          </a:solidFill>
                          <a:latin typeface="HanWang WeiBeiMedium-Gb5" pitchFamily="2" charset="-120"/>
                          <a:ea typeface="HanWang WeiBeiMedium-Gb5" pitchFamily="2" charset="-120"/>
                          <a:cs typeface="+mn-cs"/>
                        </a:rPr>
                        <a:t>下令回歸 </a:t>
                      </a:r>
                      <a:r>
                        <a:rPr lang="en-US" sz="1800" kern="1200" dirty="0" smtClean="0">
                          <a:solidFill>
                            <a:schemeClr val="dk1"/>
                          </a:solidFill>
                          <a:latin typeface="+mn-lt"/>
                          <a:ea typeface="+mn-ea"/>
                          <a:cs typeface="+mn-cs"/>
                        </a:rPr>
                        <a:t>Edict for the return </a:t>
                      </a:r>
                      <a:r>
                        <a:rPr lang="en-US" altLang="zh-HK" sz="1800" kern="1200" dirty="0" smtClean="0">
                          <a:solidFill>
                            <a:schemeClr val="dk1"/>
                          </a:solidFill>
                          <a:latin typeface="+mn-lt"/>
                          <a:ea typeface="+mn-ea"/>
                          <a:cs typeface="+mn-cs"/>
                        </a:rPr>
                        <a:t>(</a:t>
                      </a:r>
                      <a:r>
                        <a:rPr lang="zh-HK" altLang="en-US" sz="1800" kern="1200" dirty="0" smtClean="0">
                          <a:solidFill>
                            <a:schemeClr val="dk1"/>
                          </a:solidFill>
                          <a:latin typeface="HanWang WeiBeiMedium-Gb5" pitchFamily="2" charset="-120"/>
                          <a:ea typeface="HanWang WeiBeiMedium-Gb5" pitchFamily="2" charset="-120"/>
                          <a:cs typeface="+mn-cs"/>
                        </a:rPr>
                        <a:t>拉</a:t>
                      </a:r>
                      <a:r>
                        <a:rPr lang="zh-HK" altLang="en-US" sz="1800" kern="1200" dirty="0" smtClean="0">
                          <a:solidFill>
                            <a:schemeClr val="dk1"/>
                          </a:solidFill>
                          <a:latin typeface="+mn-lt"/>
                          <a:ea typeface="+mn-ea"/>
                          <a:cs typeface="+mn-cs"/>
                        </a:rPr>
                        <a:t> </a:t>
                      </a:r>
                      <a:r>
                        <a:rPr lang="en-US" altLang="zh-HK" sz="1800" kern="1200" dirty="0" smtClean="0">
                          <a:solidFill>
                            <a:schemeClr val="dk1"/>
                          </a:solidFill>
                          <a:latin typeface="+mn-lt"/>
                          <a:ea typeface="+mn-ea"/>
                          <a:cs typeface="+mn-cs"/>
                        </a:rPr>
                        <a:t>Ezra 1:1-4)</a:t>
                      </a:r>
                      <a:endParaRPr lang="en-US" sz="1800" kern="1200" dirty="0" smtClean="0">
                        <a:solidFill>
                          <a:schemeClr val="dk1"/>
                        </a:solidFill>
                        <a:latin typeface="+mn-lt"/>
                        <a:ea typeface="+mn-ea"/>
                        <a:cs typeface="+mn-cs"/>
                      </a:endParaRPr>
                    </a:p>
                    <a:p>
                      <a:endParaRPr lang="en-US" dirty="0"/>
                    </a:p>
                  </a:txBody>
                  <a:tcPr/>
                </a:tc>
                <a:tc>
                  <a:txBody>
                    <a:bodyPr/>
                    <a:lstStyle/>
                    <a:p>
                      <a:r>
                        <a:rPr lang="en-US" dirty="0" smtClean="0"/>
                        <a:t>538 B.C.</a:t>
                      </a:r>
                      <a:endParaRPr lang="en-US" dirty="0"/>
                    </a:p>
                  </a:txBody>
                  <a:tcPr/>
                </a:tc>
              </a:tr>
              <a:tr h="370840">
                <a:tc>
                  <a:txBody>
                    <a:bodyPr/>
                    <a:lstStyle/>
                    <a:p>
                      <a:endParaRPr lang="en-US"/>
                    </a:p>
                  </a:txBody>
                  <a:tcPr/>
                </a:tc>
                <a:tc>
                  <a:txBody>
                    <a:bodyPr/>
                    <a:lstStyle/>
                    <a:p>
                      <a:r>
                        <a:rPr lang="zh-HK" altLang="en-US" dirty="0" smtClean="0">
                          <a:latin typeface="HanWang WeiBeiMedium-Gb5" pitchFamily="2" charset="-120"/>
                          <a:ea typeface="HanWang WeiBeiMedium-Gb5" pitchFamily="2" charset="-120"/>
                        </a:rPr>
                        <a:t>第一次回歸</a:t>
                      </a:r>
                      <a:r>
                        <a:rPr lang="zh-HK" altLang="en-US" dirty="0" smtClean="0"/>
                        <a:t> </a:t>
                      </a:r>
                      <a:r>
                        <a:rPr lang="en-US" altLang="zh-HK" dirty="0" smtClean="0"/>
                        <a:t>1st Return (</a:t>
                      </a:r>
                      <a:r>
                        <a:rPr lang="zh-HK" altLang="en-US" sz="1800" kern="1200" dirty="0" smtClean="0">
                          <a:solidFill>
                            <a:schemeClr val="dk1"/>
                          </a:solidFill>
                          <a:latin typeface="HanWang WeiBeiMedium-Gb5" pitchFamily="2" charset="-120"/>
                          <a:ea typeface="HanWang WeiBeiMedium-Gb5" pitchFamily="2" charset="-120"/>
                          <a:cs typeface="+mn-cs"/>
                        </a:rPr>
                        <a:t>拉</a:t>
                      </a:r>
                      <a:r>
                        <a:rPr lang="zh-HK" altLang="en-US" sz="1800" kern="1200" dirty="0" smtClean="0">
                          <a:solidFill>
                            <a:schemeClr val="dk1"/>
                          </a:solidFill>
                          <a:latin typeface="+mn-lt"/>
                          <a:ea typeface="+mn-ea"/>
                          <a:cs typeface="+mn-cs"/>
                        </a:rPr>
                        <a:t> </a:t>
                      </a:r>
                      <a:r>
                        <a:rPr lang="en-US" altLang="zh-HK" sz="1800" kern="1200" dirty="0" smtClean="0">
                          <a:solidFill>
                            <a:schemeClr val="dk1"/>
                          </a:solidFill>
                          <a:latin typeface="+mn-lt"/>
                          <a:ea typeface="+mn-ea"/>
                          <a:cs typeface="+mn-cs"/>
                        </a:rPr>
                        <a:t>Ezra </a:t>
                      </a:r>
                      <a:r>
                        <a:rPr lang="en-US" altLang="zh-HK" dirty="0" smtClean="0"/>
                        <a:t>2)</a:t>
                      </a:r>
                      <a:endParaRPr lang="en-US" dirty="0"/>
                    </a:p>
                  </a:txBody>
                  <a:tcPr/>
                </a:tc>
                <a:tc>
                  <a:txBody>
                    <a:bodyPr/>
                    <a:lstStyle/>
                    <a:p>
                      <a:r>
                        <a:rPr lang="en-US" dirty="0" smtClean="0"/>
                        <a:t>538 B.C.</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44016" y="107876"/>
          <a:ext cx="5544815" cy="3017520"/>
        </p:xfrm>
        <a:graphic>
          <a:graphicData uri="http://schemas.openxmlformats.org/drawingml/2006/table">
            <a:tbl>
              <a:tblPr firstRow="1" bandRow="1">
                <a:tableStyleId>{22838BEF-8BB2-4498-84A7-C5851F593DF1}</a:tableStyleId>
              </a:tblPr>
              <a:tblGrid>
                <a:gridCol w="2203302"/>
                <a:gridCol w="2430191"/>
                <a:gridCol w="911322"/>
              </a:tblGrid>
              <a:tr h="370840">
                <a:tc>
                  <a:txBody>
                    <a:bodyPr/>
                    <a:lstStyle/>
                    <a:p>
                      <a:endParaRPr lang="en-US" dirty="0">
                        <a:solidFill>
                          <a:schemeClr val="bg1"/>
                        </a:solidFill>
                      </a:endParaRPr>
                    </a:p>
                  </a:txBody>
                  <a:tcPr/>
                </a:tc>
                <a:tc>
                  <a:txBody>
                    <a:bodyPr/>
                    <a:lstStyle/>
                    <a:p>
                      <a:r>
                        <a:rPr lang="zh-HK" altLang="en-US" dirty="0" smtClean="0">
                          <a:latin typeface="HanWang WeiBeiMedium-Gb5" pitchFamily="2" charset="-120"/>
                          <a:ea typeface="HanWang WeiBeiMedium-Gb5" pitchFamily="2" charset="-120"/>
                        </a:rPr>
                        <a:t>建壇和根基 </a:t>
                      </a:r>
                      <a:r>
                        <a:rPr lang="en-US" altLang="zh-HK" dirty="0" smtClean="0"/>
                        <a:t>Altar</a:t>
                      </a:r>
                      <a:r>
                        <a:rPr lang="en-US" altLang="zh-HK" baseline="0" dirty="0" smtClean="0"/>
                        <a:t> and foundation built (</a:t>
                      </a:r>
                      <a:r>
                        <a:rPr lang="zh-HK" altLang="en-US" sz="1800" kern="1200" dirty="0" smtClean="0">
                          <a:latin typeface="HanWang WeiBeiMedium-Gb5" pitchFamily="2" charset="-120"/>
                          <a:ea typeface="HanWang WeiBeiMedium-Gb5" pitchFamily="2" charset="-120"/>
                        </a:rPr>
                        <a:t>拉 </a:t>
                      </a:r>
                      <a:r>
                        <a:rPr lang="en-US" altLang="zh-HK" sz="1800" kern="1200" dirty="0" smtClean="0"/>
                        <a:t>Ezra </a:t>
                      </a:r>
                      <a:r>
                        <a:rPr lang="en-US" altLang="zh-HK" baseline="0" dirty="0" smtClean="0"/>
                        <a:t>3:1-4:5)</a:t>
                      </a:r>
                      <a:endParaRPr lang="en-US" dirty="0">
                        <a:solidFill>
                          <a:schemeClr val="bg1"/>
                        </a:solidFill>
                      </a:endParaRPr>
                    </a:p>
                  </a:txBody>
                  <a:tcPr/>
                </a:tc>
                <a:tc>
                  <a:txBody>
                    <a:bodyPr/>
                    <a:lstStyle/>
                    <a:p>
                      <a:r>
                        <a:rPr lang="en-US" dirty="0" smtClean="0"/>
                        <a:t>536 B.C.</a:t>
                      </a:r>
                      <a:endParaRPr lang="en-US" dirty="0">
                        <a:solidFill>
                          <a:schemeClr val="bg1"/>
                        </a:solidFill>
                      </a:endParaRPr>
                    </a:p>
                  </a:txBody>
                  <a:tcPr/>
                </a:tc>
              </a:tr>
              <a:tr h="370840">
                <a:tc>
                  <a:txBody>
                    <a:bodyPr/>
                    <a:lstStyle/>
                    <a:p>
                      <a:r>
                        <a:rPr lang="zh-TW" altLang="en-US" sz="1800" kern="1200" dirty="0" smtClean="0">
                          <a:solidFill>
                            <a:schemeClr val="dk1"/>
                          </a:solidFill>
                          <a:latin typeface="HanWang WeiBeiMedium-Gb5" pitchFamily="2" charset="-120"/>
                          <a:ea typeface="HanWang WeiBeiMedium-Gb5" pitchFamily="2" charset="-120"/>
                          <a:cs typeface="+mn-cs"/>
                        </a:rPr>
                        <a:t>甘拜斯 </a:t>
                      </a:r>
                      <a:r>
                        <a:rPr lang="en-US" altLang="zh-TW" sz="1800" kern="1200" dirty="0" smtClean="0">
                          <a:solidFill>
                            <a:schemeClr val="dk1"/>
                          </a:solidFill>
                          <a:latin typeface="+mn-lt"/>
                          <a:ea typeface="+mn-ea"/>
                          <a:cs typeface="+mn-cs"/>
                        </a:rPr>
                        <a:t>C</a:t>
                      </a:r>
                      <a:r>
                        <a:rPr lang="en-US" sz="1800" kern="1200" dirty="0" smtClean="0"/>
                        <a:t>ambyses</a:t>
                      </a:r>
                    </a:p>
                    <a:p>
                      <a:r>
                        <a:rPr lang="en-US" sz="1600" kern="1200" dirty="0" smtClean="0"/>
                        <a:t>530-522 B.C.</a:t>
                      </a:r>
                      <a:endParaRPr lang="en-US" sz="1600" dirty="0">
                        <a:solidFill>
                          <a:schemeClr val="bg1"/>
                        </a:solidFill>
                      </a:endParaRPr>
                    </a:p>
                  </a:txBody>
                  <a:tcPr/>
                </a:tc>
                <a:tc>
                  <a:txBody>
                    <a:bodyPr/>
                    <a:lstStyle/>
                    <a:p>
                      <a:endParaRPr lang="en-US" dirty="0">
                        <a:solidFill>
                          <a:schemeClr val="bg1"/>
                        </a:solidFill>
                      </a:endParaRPr>
                    </a:p>
                  </a:txBody>
                  <a:tcPr/>
                </a:tc>
                <a:tc>
                  <a:txBody>
                    <a:bodyPr/>
                    <a:lstStyle/>
                    <a:p>
                      <a:endParaRPr lang="en-US">
                        <a:solidFill>
                          <a:schemeClr val="bg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latin typeface="+mn-lt"/>
                          <a:ea typeface="+mn-ea"/>
                          <a:cs typeface="+mn-cs"/>
                        </a:rPr>
                        <a:t>Gaumata</a:t>
                      </a:r>
                      <a:r>
                        <a:rPr lang="en-US" sz="1800" kern="1200" dirty="0" smtClean="0">
                          <a:solidFill>
                            <a:schemeClr val="dk1"/>
                          </a:solidFill>
                          <a:latin typeface="+mn-lt"/>
                          <a:ea typeface="+mn-ea"/>
                          <a:cs typeface="+mn-cs"/>
                        </a:rPr>
                        <a:t>/</a:t>
                      </a:r>
                      <a:r>
                        <a:rPr lang="en-US" sz="1800" kern="1200" dirty="0" err="1" smtClean="0"/>
                        <a:t>Smerdis</a:t>
                      </a:r>
                      <a:endParaRPr lang="en-US" sz="1800" kern="1200" dirty="0" smtClean="0"/>
                    </a:p>
                    <a:p>
                      <a:r>
                        <a:rPr lang="en-US" sz="1600" dirty="0" smtClean="0"/>
                        <a:t>522 B.C.</a:t>
                      </a:r>
                      <a:endParaRPr lang="en-US" sz="1600" dirty="0">
                        <a:solidFill>
                          <a:schemeClr val="bg1"/>
                        </a:solidFill>
                      </a:endParaRPr>
                    </a:p>
                  </a:txBody>
                  <a:tcPr/>
                </a:tc>
                <a:tc>
                  <a:txBody>
                    <a:bodyPr/>
                    <a:lstStyle/>
                    <a:p>
                      <a:endParaRPr lang="en-US" dirty="0">
                        <a:solidFill>
                          <a:schemeClr val="bg1"/>
                        </a:solidFill>
                      </a:endParaRPr>
                    </a:p>
                  </a:txBody>
                  <a:tcPr/>
                </a:tc>
                <a:tc>
                  <a:txBody>
                    <a:bodyPr/>
                    <a:lstStyle/>
                    <a:p>
                      <a:endParaRPr lang="en-US">
                        <a:solidFill>
                          <a:schemeClr val="bg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HK" altLang="en-US" sz="1800" kern="1200" dirty="0" smtClean="0">
                          <a:solidFill>
                            <a:schemeClr val="dk1"/>
                          </a:solidFill>
                          <a:latin typeface="HanWang WeiBeiMedium-Gb5" pitchFamily="2" charset="-120"/>
                          <a:ea typeface="HanWang WeiBeiMedium-Gb5" pitchFamily="2" charset="-120"/>
                          <a:cs typeface="+mn-cs"/>
                        </a:rPr>
                        <a:t>大利烏</a:t>
                      </a:r>
                      <a:r>
                        <a:rPr lang="en-US" altLang="zh-HK" sz="1800" kern="1200" dirty="0" smtClean="0">
                          <a:solidFill>
                            <a:schemeClr val="dk1"/>
                          </a:solidFill>
                          <a:latin typeface="HanWang WeiBeiMedium-Gb5" pitchFamily="2" charset="-120"/>
                          <a:ea typeface="HanWang WeiBeiMedium-Gb5" pitchFamily="2" charset="-120"/>
                          <a:cs typeface="+mn-cs"/>
                        </a:rPr>
                        <a:t>/</a:t>
                      </a:r>
                      <a:r>
                        <a:rPr lang="zh-HK" altLang="en-US" sz="1800" kern="1200" dirty="0" smtClean="0">
                          <a:solidFill>
                            <a:schemeClr val="dk1"/>
                          </a:solidFill>
                          <a:latin typeface="HanWang WeiBeiMedium-Gb5" pitchFamily="2" charset="-120"/>
                          <a:ea typeface="HanWang WeiBeiMedium-Gb5" pitchFamily="2" charset="-120"/>
                          <a:cs typeface="+mn-cs"/>
                        </a:rPr>
                        <a:t>大流士</a:t>
                      </a:r>
                      <a:r>
                        <a:rPr lang="en-US" dirty="0" smtClean="0"/>
                        <a:t>Darius</a:t>
                      </a:r>
                      <a:r>
                        <a:rPr lang="en-US" baseline="0" dirty="0" smtClean="0"/>
                        <a:t> I</a:t>
                      </a:r>
                    </a:p>
                    <a:p>
                      <a:r>
                        <a:rPr lang="en-US" sz="1600" baseline="0" dirty="0" smtClean="0"/>
                        <a:t>521-486 B.C.</a:t>
                      </a:r>
                      <a:endParaRPr lang="en-US" sz="1600" dirty="0">
                        <a:solidFill>
                          <a:schemeClr val="bg1"/>
                        </a:solidFill>
                      </a:endParaRPr>
                    </a:p>
                  </a:txBody>
                  <a:tcPr/>
                </a:tc>
                <a:tc>
                  <a:txBody>
                    <a:bodyPr/>
                    <a:lstStyle/>
                    <a:p>
                      <a:r>
                        <a:rPr lang="zh-HK" altLang="en-US" dirty="0" smtClean="0">
                          <a:solidFill>
                            <a:schemeClr val="bg1"/>
                          </a:solidFill>
                          <a:latin typeface="HanWang WeiBeiMedium-Gb5" pitchFamily="2" charset="-120"/>
                          <a:ea typeface="HanWang WeiBeiMedium-Gb5" pitchFamily="2" charset="-120"/>
                        </a:rPr>
                        <a:t>哈該書 </a:t>
                      </a:r>
                      <a:r>
                        <a:rPr lang="en-US" altLang="zh-HK" dirty="0" smtClean="0">
                          <a:solidFill>
                            <a:schemeClr val="bg1"/>
                          </a:solidFill>
                        </a:rPr>
                        <a:t>Book</a:t>
                      </a:r>
                      <a:r>
                        <a:rPr lang="en-US" altLang="zh-HK" baseline="0" dirty="0" smtClean="0">
                          <a:solidFill>
                            <a:schemeClr val="bg1"/>
                          </a:solidFill>
                        </a:rPr>
                        <a:t> of Haggai</a:t>
                      </a:r>
                      <a:endParaRPr lang="en-US" dirty="0">
                        <a:solidFill>
                          <a:schemeClr val="bg1"/>
                        </a:solidFill>
                      </a:endParaRPr>
                    </a:p>
                  </a:txBody>
                  <a:tcPr/>
                </a:tc>
                <a:tc>
                  <a:txBody>
                    <a:bodyPr/>
                    <a:lstStyle/>
                    <a:p>
                      <a:r>
                        <a:rPr lang="en-US" dirty="0" smtClean="0">
                          <a:solidFill>
                            <a:schemeClr val="bg1"/>
                          </a:solidFill>
                        </a:rPr>
                        <a:t>520 B.C.</a:t>
                      </a:r>
                      <a:endParaRPr lang="en-US" dirty="0">
                        <a:solidFill>
                          <a:schemeClr val="bg1"/>
                        </a:solidFill>
                      </a:endParaRPr>
                    </a:p>
                  </a:txBody>
                  <a:tcPr/>
                </a:tc>
              </a:tr>
            </a:tbl>
          </a:graphicData>
        </a:graphic>
      </p:graphicFrame>
      <p:sp>
        <p:nvSpPr>
          <p:cNvPr id="3" name="Slide Number Placeholder 2"/>
          <p:cNvSpPr>
            <a:spLocks noGrp="1"/>
          </p:cNvSpPr>
          <p:nvPr>
            <p:ph type="sldNum" sz="quarter" idx="12"/>
          </p:nvPr>
        </p:nvSpPr>
        <p:spPr/>
        <p:txBody>
          <a:bodyPr/>
          <a:lstStyle/>
          <a:p>
            <a:fld id="{9918810B-06D7-4E30-B019-6880925171F1}" type="slidenum">
              <a:rPr lang="es-ES" smtClean="0"/>
              <a:pPr/>
              <a:t>26</a:t>
            </a:fld>
            <a:endParaRPr lang="es-E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5:11 </a:t>
            </a:r>
          </a:p>
          <a:p>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他們回答說：</a:t>
            </a:r>
            <a:r>
              <a:rPr lang="en-US" altLang="zh-TW" dirty="0" smtClean="0">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我們是天地之上帝的僕人</a:t>
            </a:r>
            <a:r>
              <a:rPr lang="zh-TW" altLang="en-US" dirty="0" smtClean="0">
                <a:latin typeface="HanWang WeiBeiMedium-Gb5" pitchFamily="2" charset="-120"/>
                <a:ea typeface="HanWang WeiBeiMedium-Gb5" pitchFamily="2" charset="-120"/>
              </a:rPr>
              <a:t>，重建前多年所建造的殿，就是以色列的一位大君王建造修成的。 </a:t>
            </a:r>
          </a:p>
          <a:p>
            <a:r>
              <a:rPr lang="en-US" baseline="30000" dirty="0" smtClean="0"/>
              <a:t>11</a:t>
            </a:r>
            <a:r>
              <a:rPr lang="en-US" dirty="0" smtClean="0"/>
              <a:t> This is the answer they gave us: “</a:t>
            </a:r>
            <a:r>
              <a:rPr lang="en-US" dirty="0" smtClean="0">
                <a:solidFill>
                  <a:srgbClr val="FFFF00"/>
                </a:solidFill>
              </a:rPr>
              <a:t>We are the servants of the God of heaven and earth</a:t>
            </a:r>
            <a:r>
              <a:rPr lang="en-US" dirty="0" smtClean="0"/>
              <a:t>, and we are rebuilding the temple that was built many years ago, one that a great king of Israel built and finished.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5:13–15</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然而巴比倫王塞魯士元年，他降旨允准建造上帝的這殿。</a:t>
            </a:r>
            <a:r>
              <a:rPr lang="en-US" altLang="zh-TW" baseline="30000"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塞魯士王從巴比倫廟裏取出來，交給派為省長的，名叫設巴薩，</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對他說可以將這些器皿帶去，放在耶路撒冷的殿中，在原處建造上帝的殿。 </a:t>
            </a:r>
          </a:p>
          <a:p>
            <a:r>
              <a:rPr lang="en-US" baseline="30000" dirty="0" smtClean="0">
                <a:latin typeface="Arial Narrow" pitchFamily="34" charset="0"/>
              </a:rPr>
              <a:t>13</a:t>
            </a:r>
            <a:r>
              <a:rPr lang="en-US" dirty="0" smtClean="0">
                <a:latin typeface="Arial Narrow" pitchFamily="34" charset="0"/>
              </a:rPr>
              <a:t> “However, in the first year of Cyrus king of Babylon, King Cyrus issued a decree to rebuild this house of God… Then King Cyrus gave them to a man named </a:t>
            </a:r>
            <a:r>
              <a:rPr lang="en-US" dirty="0" err="1" smtClean="0">
                <a:latin typeface="Arial Narrow" pitchFamily="34" charset="0"/>
              </a:rPr>
              <a:t>Sheshbazzar</a:t>
            </a:r>
            <a:r>
              <a:rPr lang="en-US" dirty="0" smtClean="0">
                <a:latin typeface="Arial Narrow" pitchFamily="34" charset="0"/>
              </a:rPr>
              <a:t>, whom he had appointed governor, </a:t>
            </a:r>
            <a:r>
              <a:rPr lang="en-US" baseline="30000" dirty="0" smtClean="0">
                <a:latin typeface="Arial Narrow" pitchFamily="34" charset="0"/>
              </a:rPr>
              <a:t>15</a:t>
            </a:r>
            <a:r>
              <a:rPr lang="en-US" dirty="0" smtClean="0">
                <a:latin typeface="Arial Narrow" pitchFamily="34" charset="0"/>
              </a:rPr>
              <a:t> and he told him, ‘Take these articles and go and deposit them in the temple in Jerusalem. And rebuild the house of God on its site.’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5:17 </a:t>
            </a:r>
          </a:p>
          <a:p>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現在王若以為美，請察巴比倫王的府庫，看塞魯士王降旨允准在耶路撒冷建造上帝的殿沒有，王的心意如何？請降旨曉諭我們。」 </a:t>
            </a:r>
          </a:p>
          <a:p>
            <a:r>
              <a:rPr lang="en-US" baseline="30000" dirty="0" smtClean="0"/>
              <a:t>17</a:t>
            </a:r>
            <a:r>
              <a:rPr lang="en-US" dirty="0" smtClean="0"/>
              <a:t> Now if it pleases the king, let a search be made in the royal archives of Babylon to see if King Cyrus did in fact issue a decree to rebuild this house of God in Jerusalem. Then let the king send us his decision in this matter.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5" y="107876"/>
            <a:ext cx="2377157" cy="2786137"/>
          </a:xfrm>
        </p:spPr>
        <p:txBody>
          <a:bodyPr/>
          <a:lstStyle/>
          <a:p>
            <a:r>
              <a:rPr lang="en-US" altLang="zh-TW" baseline="30000" dirty="0" smtClean="0">
                <a:solidFill>
                  <a:srgbClr val="FFFF00"/>
                </a:solidFill>
                <a:latin typeface="HanWang WeiBeiMedium-Gb5" pitchFamily="2" charset="-120"/>
                <a:ea typeface="HanWang WeiBeiMedium-Gb5" pitchFamily="2" charset="-120"/>
              </a:rPr>
              <a:t>5</a:t>
            </a:r>
            <a:r>
              <a:rPr lang="zh-TW" altLang="en-US" dirty="0" smtClean="0">
                <a:solidFill>
                  <a:srgbClr val="FFFF00"/>
                </a:solidFill>
                <a:latin typeface="HanWang WeiBeiMedium-Gb5" pitchFamily="2" charset="-120"/>
                <a:ea typeface="HanWang WeiBeiMedium-Gb5" pitchFamily="2" charset="-120"/>
              </a:rPr>
              <a:t> 上帝的眼目看顧猶大的長老，以致總督等沒有叫他們停工，直到這事奏告大流士，得著他的回諭。</a:t>
            </a:r>
            <a:r>
              <a:rPr lang="en-US" altLang="zh-TW" dirty="0" smtClean="0">
                <a:solidFill>
                  <a:srgbClr val="FFFF00"/>
                </a:solidFill>
                <a:latin typeface="HanWang WeiBeiMedium-Gb5" pitchFamily="2" charset="-120"/>
                <a:ea typeface="HanWang WeiBeiMedium-Gb5" pitchFamily="2" charset="-120"/>
              </a:rPr>
              <a:t>… </a:t>
            </a:r>
            <a:r>
              <a:rPr lang="en-US" altLang="zh-TW" baseline="30000" dirty="0" smtClean="0">
                <a:solidFill>
                  <a:srgbClr val="FFFF00"/>
                </a:solidFill>
                <a:latin typeface="HanWang WeiBeiMedium-Gb5" pitchFamily="2" charset="-120"/>
                <a:ea typeface="HanWang WeiBeiMedium-Gb5" pitchFamily="2" charset="-120"/>
              </a:rPr>
              <a:t>7</a:t>
            </a:r>
            <a:r>
              <a:rPr lang="zh-TW" altLang="en-US" dirty="0" smtClean="0">
                <a:solidFill>
                  <a:srgbClr val="FFFF00"/>
                </a:solidFill>
                <a:latin typeface="HanWang WeiBeiMedium-Gb5" pitchFamily="2" charset="-120"/>
                <a:ea typeface="HanWang WeiBeiMedium-Gb5" pitchFamily="2" charset="-120"/>
              </a:rPr>
              <a:t> 本上寫著說： 「願大流士王諸事平安。</a:t>
            </a:r>
            <a:r>
              <a:rPr lang="en-US" altLang="zh-TW" baseline="30000" dirty="0" smtClean="0">
                <a:solidFill>
                  <a:srgbClr val="FFFF00"/>
                </a:solidFill>
                <a:latin typeface="HanWang WeiBeiMedium-Gb5" pitchFamily="2" charset="-120"/>
                <a:ea typeface="HanWang WeiBeiMedium-Gb5" pitchFamily="2" charset="-120"/>
              </a:rPr>
              <a:t>8</a:t>
            </a:r>
            <a:r>
              <a:rPr lang="zh-TW" altLang="en-US" dirty="0" smtClean="0">
                <a:solidFill>
                  <a:srgbClr val="FFFF00"/>
                </a:solidFill>
                <a:latin typeface="HanWang WeiBeiMedium-Gb5" pitchFamily="2" charset="-120"/>
                <a:ea typeface="HanWang WeiBeiMedium-Gb5" pitchFamily="2" charset="-120"/>
              </a:rPr>
              <a:t> 王該知道，我們往猶大省去，到了至大上帝的殿，</a:t>
            </a:r>
            <a:endParaRPr lang="zh-TW" altLang="en-US" dirty="0">
              <a:solidFill>
                <a:srgbClr val="FFFF00"/>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6" name="Content Placeholder 4"/>
          <p:cNvSpPr txBox="1">
            <a:spLocks/>
          </p:cNvSpPr>
          <p:nvPr/>
        </p:nvSpPr>
        <p:spPr bwMode="auto">
          <a:xfrm>
            <a:off x="2520479" y="107876"/>
            <a:ext cx="324055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5</a:t>
            </a:r>
            <a:r>
              <a:rPr lang="en-US" sz="1800" dirty="0" smtClean="0">
                <a:latin typeface="Arial Narrow" pitchFamily="34" charset="0"/>
              </a:rPr>
              <a:t> But the eye of their God was watching over the elders of the Jews, and they were not stopped until a report could go to Darius and his written reply be received… </a:t>
            </a:r>
            <a:r>
              <a:rPr lang="en-US" sz="1800" baseline="30000" dirty="0" smtClean="0">
                <a:latin typeface="Arial Narrow" pitchFamily="34" charset="0"/>
              </a:rPr>
              <a:t>7</a:t>
            </a:r>
            <a:r>
              <a:rPr lang="en-US" sz="1800" dirty="0" smtClean="0">
                <a:latin typeface="Arial Narrow" pitchFamily="34" charset="0"/>
              </a:rPr>
              <a:t> The report they sent him read as follows: To King Darius: Cordial greetings. </a:t>
            </a:r>
            <a:r>
              <a:rPr lang="en-US" sz="1800" baseline="30000" dirty="0" smtClean="0">
                <a:latin typeface="Arial Narrow" pitchFamily="34" charset="0"/>
              </a:rPr>
              <a:t>8</a:t>
            </a:r>
            <a:r>
              <a:rPr lang="en-US" sz="1800" dirty="0" smtClean="0">
                <a:latin typeface="Arial Narrow" pitchFamily="34" charset="0"/>
              </a:rPr>
              <a:t> The king should know that we went to the district of Judah, to the temple of the great God.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7338" y="130174"/>
            <a:ext cx="5186362" cy="1273845"/>
          </a:xfrm>
        </p:spPr>
        <p:txBody>
          <a:bodyPr/>
          <a:lstStyle/>
          <a:p>
            <a:r>
              <a:rPr lang="en-US" altLang="zh-TW" dirty="0" smtClean="0">
                <a:solidFill>
                  <a:schemeClr val="tx1"/>
                </a:solidFill>
              </a:rPr>
              <a:t>3. </a:t>
            </a:r>
            <a:r>
              <a:rPr lang="zh-TW" altLang="en-US" dirty="0" smtClean="0">
                <a:solidFill>
                  <a:schemeClr val="tx1"/>
                </a:solidFill>
                <a:latin typeface="HanWang WeiBeiMedium-Gb5" pitchFamily="2" charset="-120"/>
                <a:ea typeface="HanWang WeiBeiMedium-Gb5" pitchFamily="2" charset="-120"/>
              </a:rPr>
              <a:t>看神為信靠他的人挪移大山</a:t>
            </a:r>
            <a:r>
              <a:rPr lang="en-US" dirty="0" smtClean="0">
                <a:solidFill>
                  <a:schemeClr val="tx1"/>
                </a:solidFill>
              </a:rPr>
              <a:t> Watch God Moves Mountains For Those Who Trust Him (</a:t>
            </a:r>
            <a:r>
              <a:rPr lang="zh-HK" altLang="en-US" dirty="0" smtClean="0">
                <a:solidFill>
                  <a:schemeClr val="tx1"/>
                </a:solidFill>
                <a:latin typeface="HanWang WeiBeiMedium-Gb5" pitchFamily="2" charset="-120"/>
                <a:ea typeface="HanWang WeiBeiMedium-Gb5" pitchFamily="2" charset="-120"/>
              </a:rPr>
              <a:t>拉</a:t>
            </a:r>
            <a:r>
              <a:rPr lang="zh-HK" altLang="en-US" dirty="0" smtClean="0">
                <a:solidFill>
                  <a:schemeClr val="tx1"/>
                </a:solidFill>
              </a:rPr>
              <a:t> </a:t>
            </a:r>
            <a:r>
              <a:rPr lang="en-US" dirty="0" smtClean="0">
                <a:solidFill>
                  <a:schemeClr val="tx1"/>
                </a:solidFill>
              </a:rPr>
              <a:t>Ezra 6)</a:t>
            </a:r>
            <a:endParaRPr lang="en-US" dirty="0">
              <a:solidFill>
                <a:schemeClr val="tx1"/>
              </a:solidFill>
            </a:endParaRPr>
          </a:p>
        </p:txBody>
      </p:sp>
      <p:sp>
        <p:nvSpPr>
          <p:cNvPr id="5" name="Content Placeholder 4"/>
          <p:cNvSpPr>
            <a:spLocks noGrp="1"/>
          </p:cNvSpPr>
          <p:nvPr>
            <p:ph idx="1"/>
          </p:nvPr>
        </p:nvSpPr>
        <p:spPr>
          <a:xfrm>
            <a:off x="287338" y="1404020"/>
            <a:ext cx="5186362" cy="1489993"/>
          </a:xfrm>
        </p:spPr>
        <p:txBody>
          <a:bodyPr/>
          <a:lstStyle/>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30</a:t>
            </a:fld>
            <a:endParaRPr lang="es-E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6:1–2</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於是大流士王降旨，要尋察典籍庫內，就是在巴比倫藏寶物之處；</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在米底亞省亞馬他城的宮內尋得一卷，其中記著說： </a:t>
            </a:r>
          </a:p>
          <a:p>
            <a:r>
              <a:rPr lang="en-US" baseline="30000" dirty="0" smtClean="0"/>
              <a:t>1</a:t>
            </a:r>
            <a:r>
              <a:rPr lang="en-US" dirty="0" smtClean="0"/>
              <a:t> King Darius then issued an order, and they searched in the archives stored in the treasury at Babylon. </a:t>
            </a:r>
            <a:r>
              <a:rPr lang="en-US" baseline="30000" dirty="0" smtClean="0"/>
              <a:t>2</a:t>
            </a:r>
            <a:r>
              <a:rPr lang="en-US" dirty="0" smtClean="0"/>
              <a:t> A scroll was found in the citadel of Ecbatana in the province of Media, and this was written on it: Memorandum: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31</a:t>
            </a:fld>
            <a:endParaRPr lang="es-E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6:6–8</a:t>
            </a:r>
            <a:r>
              <a:rPr lang="zh-TW" altLang="en-US" dirty="0" smtClean="0"/>
              <a:t> </a:t>
            </a:r>
            <a:r>
              <a:rPr lang="en-US" altLang="zh-TW" baseline="30000" dirty="0" smtClean="0"/>
              <a:t>6</a:t>
            </a:r>
            <a:r>
              <a:rPr lang="zh-TW" altLang="en-US" dirty="0" smtClean="0"/>
              <a:t> </a:t>
            </a:r>
            <a:r>
              <a:rPr lang="zh-TW" altLang="en-US" dirty="0" smtClean="0">
                <a:latin typeface="HanWang WeiBeiMedium-Gb5" pitchFamily="2" charset="-120"/>
                <a:ea typeface="HanWang WeiBeiMedium-Gb5" pitchFamily="2" charset="-120"/>
              </a:rPr>
              <a:t>「現在河西的總督達乃和示他</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波斯乃，並你們的同黨，就是住河西的亞法薩迦人，你們當遠離他們。</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不要攔阻上帝殿的工作，任憑猶大人的省長和猶大人的長老在原處建造上帝的這殿。</a:t>
            </a:r>
          </a:p>
          <a:p>
            <a:r>
              <a:rPr lang="en-US" baseline="30000" dirty="0" smtClean="0"/>
              <a:t>6</a:t>
            </a:r>
            <a:r>
              <a:rPr lang="en-US" dirty="0" smtClean="0"/>
              <a:t> Now then, </a:t>
            </a:r>
            <a:r>
              <a:rPr lang="en-US" dirty="0" err="1" smtClean="0"/>
              <a:t>Tattenai</a:t>
            </a:r>
            <a:r>
              <a:rPr lang="en-US" dirty="0" smtClean="0"/>
              <a:t>, governor of Trans-Euphrates, and </a:t>
            </a:r>
            <a:r>
              <a:rPr lang="en-US" dirty="0" err="1" smtClean="0"/>
              <a:t>Shethar-Bozenai</a:t>
            </a:r>
            <a:r>
              <a:rPr lang="en-US" dirty="0" smtClean="0"/>
              <a:t> and you other officials of that province, stay away from there. </a:t>
            </a:r>
            <a:r>
              <a:rPr lang="en-US" baseline="30000" dirty="0" smtClean="0"/>
              <a:t>7</a:t>
            </a:r>
            <a:r>
              <a:rPr lang="en-US" dirty="0" smtClean="0"/>
              <a:t> Do not interfere with the work on this temple of God. Let the governor of the Jews and the Jewish elders rebuild this house of God on its site.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32</a:t>
            </a:fld>
            <a:endParaRPr lang="es-E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我又降旨，吩咐你們向猶大人的長老為建造上帝的殿當怎樣行，就是從河西的款項中，急速撥取貢銀作他們的經費，免得耽誤工作。 </a:t>
            </a:r>
          </a:p>
          <a:p>
            <a:r>
              <a:rPr lang="en-US" baseline="30000" dirty="0" smtClean="0"/>
              <a:t>8</a:t>
            </a:r>
            <a:r>
              <a:rPr lang="en-US" dirty="0" smtClean="0"/>
              <a:t> Moreover, I hereby decree what you are to do for these elders of the Jews in the construction of this house of God: Their expenses are to be fully paid out of the royal treasury, from the revenues of Trans-Euphrates, so that the work will not stop.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33</a:t>
            </a:fld>
            <a:endParaRPr lang="es-E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以斯拉記 </a:t>
            </a:r>
            <a:r>
              <a:rPr lang="en-US" dirty="0" smtClean="0"/>
              <a:t>Ezra </a:t>
            </a:r>
            <a:r>
              <a:rPr lang="en-US" altLang="zh-TW" dirty="0" smtClean="0"/>
              <a:t>6:15</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大流士王第六年，亞達月初三日，這殿修成了。 </a:t>
            </a:r>
          </a:p>
          <a:p>
            <a:r>
              <a:rPr lang="en-US" baseline="30000" dirty="0" smtClean="0"/>
              <a:t>15</a:t>
            </a:r>
            <a:r>
              <a:rPr lang="en-US" dirty="0" smtClean="0"/>
              <a:t> The temple was completed on the third day of the month Adar, in the sixth year of the reign of King Darius.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34</a:t>
            </a:fld>
            <a:endParaRPr lang="es-E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撒迦利亞書 </a:t>
            </a:r>
            <a:r>
              <a:rPr lang="en-US" dirty="0" smtClean="0"/>
              <a:t>Zechariah </a:t>
            </a:r>
            <a:r>
              <a:rPr lang="en-US" altLang="zh-TW" dirty="0" smtClean="0"/>
              <a:t>4:6–7</a:t>
            </a:r>
            <a:endParaRPr lang="en-US" altLang="zh-TW" dirty="0" smtClean="0"/>
          </a:p>
          <a:p>
            <a:r>
              <a:rPr lang="en-US" altLang="zh-TW" baseline="30000" dirty="0" smtClean="0">
                <a:latin typeface="HanWang WeiBeiMedium-Gb5" pitchFamily="2" charset="-120"/>
                <a:ea typeface="HanWang WeiBeiMedium-Gb5" pitchFamily="2" charset="-120"/>
              </a:rPr>
              <a:t>6</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萬</a:t>
            </a:r>
            <a:r>
              <a:rPr lang="zh-TW" altLang="en-US" dirty="0" smtClean="0">
                <a:latin typeface="HanWang WeiBeiMedium-Gb5" pitchFamily="2" charset="-120"/>
                <a:ea typeface="HanWang WeiBeiMedium-Gb5" pitchFamily="2" charset="-120"/>
              </a:rPr>
              <a:t>軍之耶和華說：不是倚靠勢力，不是倚靠才能，乃是倚靠我的靈方能成事。</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大山哪，你算甚麼呢？在所羅巴伯面前，你必成為平地</a:t>
            </a:r>
            <a:r>
              <a:rPr lang="zh-TW" altLang="en-US" dirty="0" smtClean="0">
                <a:latin typeface="HanWang WeiBeiMedium-Gb5" pitchFamily="2" charset="-120"/>
                <a:ea typeface="HanWang WeiBeiMedium-Gb5" pitchFamily="2" charset="-120"/>
              </a:rPr>
              <a:t>。 </a:t>
            </a:r>
            <a:endParaRPr lang="zh-TW" altLang="en-US" dirty="0" smtClean="0">
              <a:latin typeface="HanWang WeiBeiMedium-Gb5" pitchFamily="2" charset="-120"/>
              <a:ea typeface="HanWang WeiBeiMedium-Gb5" pitchFamily="2" charset="-120"/>
            </a:endParaRPr>
          </a:p>
          <a:p>
            <a:r>
              <a:rPr lang="en-US" baseline="30000" dirty="0" smtClean="0"/>
              <a:t>6</a:t>
            </a:r>
            <a:r>
              <a:rPr lang="en-US" dirty="0" smtClean="0"/>
              <a:t> …</a:t>
            </a:r>
            <a:r>
              <a:rPr lang="en-US" dirty="0" smtClean="0"/>
              <a:t> </a:t>
            </a:r>
            <a:r>
              <a:rPr lang="en-US" dirty="0" smtClean="0"/>
              <a:t>‘Not </a:t>
            </a:r>
            <a:r>
              <a:rPr lang="en-US" dirty="0" smtClean="0"/>
              <a:t>by might nor by power, but by my Spirit,’ says the </a:t>
            </a:r>
            <a:r>
              <a:rPr lang="en-US" cap="small" dirty="0" smtClean="0"/>
              <a:t>Lord</a:t>
            </a:r>
            <a:r>
              <a:rPr lang="en-US" dirty="0" smtClean="0"/>
              <a:t> Almighty. </a:t>
            </a:r>
            <a:r>
              <a:rPr lang="en-US" baseline="30000" dirty="0" smtClean="0"/>
              <a:t>7</a:t>
            </a:r>
            <a:r>
              <a:rPr lang="en-US" dirty="0" smtClean="0"/>
              <a:t> “What are you, mighty mountain? Before </a:t>
            </a:r>
            <a:r>
              <a:rPr lang="en-US" dirty="0" err="1" smtClean="0"/>
              <a:t>Zerubbabel</a:t>
            </a:r>
            <a:r>
              <a:rPr lang="en-US" dirty="0" smtClean="0"/>
              <a:t> you will become level ground</a:t>
            </a:r>
            <a:r>
              <a:rPr lang="en-US" dirty="0" smtClean="0"/>
              <a:t>.” </a:t>
            </a:r>
            <a:endParaRPr lang="en-US" dirty="0" smtClean="0"/>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35</a:t>
            </a:fld>
            <a:endParaRPr lang="es-E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6224" y="107876"/>
            <a:ext cx="2376264" cy="2786137"/>
          </a:xfrm>
        </p:spPr>
        <p:txBody>
          <a:bodyPr/>
          <a:lstStyle/>
          <a:p>
            <a:r>
              <a:rPr lang="zh-TW" altLang="en-US" dirty="0" smtClean="0">
                <a:solidFill>
                  <a:srgbClr val="FFFF00"/>
                </a:solidFill>
                <a:latin typeface="HanWang WeiBeiMedium-Gb5" pitchFamily="2" charset="-120"/>
                <a:ea typeface="HanWang WeiBeiMedium-Gb5" pitchFamily="2" charset="-120"/>
              </a:rPr>
              <a:t>這殿是用大石建造的。樑木插入牆內，工作甚速，他們手下亨通。</a:t>
            </a:r>
            <a:r>
              <a:rPr lang="en-US" altLang="zh-TW" baseline="30000" dirty="0" smtClean="0">
                <a:solidFill>
                  <a:srgbClr val="FFFF00"/>
                </a:solidFill>
                <a:latin typeface="HanWang WeiBeiMedium-Gb5" pitchFamily="2" charset="-120"/>
                <a:ea typeface="HanWang WeiBeiMedium-Gb5" pitchFamily="2" charset="-120"/>
              </a:rPr>
              <a:t>9</a:t>
            </a:r>
            <a:r>
              <a:rPr lang="zh-TW" altLang="en-US" dirty="0" smtClean="0">
                <a:solidFill>
                  <a:srgbClr val="FFFF00"/>
                </a:solidFill>
                <a:latin typeface="HanWang WeiBeiMedium-Gb5" pitchFamily="2" charset="-120"/>
                <a:ea typeface="HanWang WeiBeiMedium-Gb5" pitchFamily="2" charset="-120"/>
              </a:rPr>
              <a:t> 我們就問那些長老說：</a:t>
            </a:r>
            <a:r>
              <a:rPr lang="en-US" altLang="zh-TW"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誰降旨讓你們建造這殿，修成這牆呢？</a:t>
            </a:r>
            <a:r>
              <a:rPr lang="en-US" altLang="zh-TW" dirty="0" smtClean="0">
                <a:solidFill>
                  <a:srgbClr val="FFFF00"/>
                </a:solidFill>
                <a:latin typeface="HanWang WeiBeiMedium-Gb5" pitchFamily="2" charset="-120"/>
                <a:ea typeface="HanWang WeiBeiMedium-Gb5" pitchFamily="2" charset="-120"/>
              </a:rPr>
              <a:t>』</a:t>
            </a:r>
            <a:r>
              <a:rPr lang="en-US" altLang="zh-TW" baseline="30000" dirty="0" smtClean="0">
                <a:solidFill>
                  <a:srgbClr val="FFFF00"/>
                </a:solidFill>
                <a:latin typeface="HanWang WeiBeiMedium-Gb5" pitchFamily="2" charset="-120"/>
                <a:ea typeface="HanWang WeiBeiMedium-Gb5" pitchFamily="2" charset="-120"/>
              </a:rPr>
              <a:t>… 11</a:t>
            </a:r>
            <a:r>
              <a:rPr lang="zh-TW" altLang="en-US" dirty="0" smtClean="0">
                <a:solidFill>
                  <a:srgbClr val="FFFF00"/>
                </a:solidFill>
                <a:latin typeface="HanWang WeiBeiMedium-Gb5" pitchFamily="2" charset="-120"/>
                <a:ea typeface="HanWang WeiBeiMedium-Gb5" pitchFamily="2" charset="-120"/>
              </a:rPr>
              <a:t> 他們回答說：</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我們是天地之上帝的僕人，</a:t>
            </a:r>
            <a:endParaRPr lang="zh-TW" altLang="en-US" dirty="0">
              <a:solidFill>
                <a:srgbClr val="FFFF00"/>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6" name="Content Placeholder 4"/>
          <p:cNvSpPr txBox="1">
            <a:spLocks/>
          </p:cNvSpPr>
          <p:nvPr/>
        </p:nvSpPr>
        <p:spPr bwMode="auto">
          <a:xfrm>
            <a:off x="2520480" y="107876"/>
            <a:ext cx="3240558"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The people are building it with large stones and placing the timbers in the walls. The work is being carried on with diligence and is making rapid progress under their direction. </a:t>
            </a:r>
            <a:r>
              <a:rPr lang="en-US" sz="1800" baseline="30000" dirty="0" smtClean="0">
                <a:latin typeface="Arial Narrow" pitchFamily="34" charset="0"/>
              </a:rPr>
              <a:t>9</a:t>
            </a:r>
            <a:r>
              <a:rPr lang="en-US" sz="1800" dirty="0" smtClean="0">
                <a:latin typeface="Arial Narrow" pitchFamily="34" charset="0"/>
              </a:rPr>
              <a:t> We questioned the elders and asked them, “Who authorized you to rebuild this temple and to finish it?” </a:t>
            </a:r>
            <a:r>
              <a:rPr lang="en-US" sz="1800" baseline="30000" dirty="0" smtClean="0">
                <a:latin typeface="Arial Narrow" pitchFamily="34" charset="0"/>
              </a:rPr>
              <a:t>… 11</a:t>
            </a:r>
            <a:r>
              <a:rPr lang="en-US" sz="1800" dirty="0" smtClean="0">
                <a:latin typeface="Arial Narrow" pitchFamily="34" charset="0"/>
              </a:rPr>
              <a:t> This is the answer they gave us: “We are the servants of the God of heaven and earth,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05149" cy="2786137"/>
          </a:xfrm>
        </p:spPr>
        <p:txBody>
          <a:bodyPr/>
          <a:lstStyle/>
          <a:p>
            <a:r>
              <a:rPr lang="zh-TW" altLang="en-US" dirty="0" smtClean="0">
                <a:solidFill>
                  <a:srgbClr val="FFFF00"/>
                </a:solidFill>
                <a:latin typeface="HanWang WeiBeiMedium-Gb5" pitchFamily="2" charset="-120"/>
                <a:ea typeface="HanWang WeiBeiMedium-Gb5" pitchFamily="2" charset="-120"/>
              </a:rPr>
              <a:t>重建前多年所建造的殿，就是以色列的一位大君王建造修成的。</a:t>
            </a:r>
            <a:r>
              <a:rPr lang="en-US" altLang="zh-TW" baseline="30000" dirty="0" smtClean="0">
                <a:solidFill>
                  <a:srgbClr val="FFFF00"/>
                </a:solidFill>
                <a:latin typeface="HanWang WeiBeiMedium-Gb5" pitchFamily="2" charset="-120"/>
                <a:ea typeface="HanWang WeiBeiMedium-Gb5" pitchFamily="2" charset="-120"/>
              </a:rPr>
              <a:t>… 13</a:t>
            </a:r>
            <a:r>
              <a:rPr lang="zh-TW" altLang="en-US" dirty="0" smtClean="0">
                <a:solidFill>
                  <a:srgbClr val="FFFF00"/>
                </a:solidFill>
                <a:latin typeface="HanWang WeiBeiMedium-Gb5" pitchFamily="2" charset="-120"/>
                <a:ea typeface="HanWang WeiBeiMedium-Gb5" pitchFamily="2" charset="-120"/>
              </a:rPr>
              <a:t> 然而巴比倫王塞魯士元年，他降旨允准建造上帝的這殿。</a:t>
            </a:r>
            <a:r>
              <a:rPr lang="en-US" altLang="zh-TW" baseline="30000" dirty="0" smtClean="0">
                <a:solidFill>
                  <a:srgbClr val="FFFF00"/>
                </a:solidFill>
                <a:latin typeface="HanWang WeiBeiMedium-Gb5" pitchFamily="2" charset="-120"/>
                <a:ea typeface="HanWang WeiBeiMedium-Gb5" pitchFamily="2" charset="-120"/>
              </a:rPr>
              <a:t>… 16</a:t>
            </a:r>
            <a:r>
              <a:rPr lang="zh-TW" altLang="en-US" dirty="0" smtClean="0">
                <a:solidFill>
                  <a:srgbClr val="FFFF00"/>
                </a:solidFill>
                <a:latin typeface="HanWang WeiBeiMedium-Gb5" pitchFamily="2" charset="-120"/>
                <a:ea typeface="HanWang WeiBeiMedium-Gb5" pitchFamily="2" charset="-120"/>
              </a:rPr>
              <a:t> 於是這設巴薩來建立耶路撒冷上帝殿的根基。</a:t>
            </a:r>
            <a:endParaRPr lang="zh-TW" altLang="en-US" dirty="0">
              <a:solidFill>
                <a:srgbClr val="FFFF00"/>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sp>
        <p:nvSpPr>
          <p:cNvPr id="6" name="Content Placeholder 4"/>
          <p:cNvSpPr txBox="1">
            <a:spLocks/>
          </p:cNvSpPr>
          <p:nvPr/>
        </p:nvSpPr>
        <p:spPr bwMode="auto">
          <a:xfrm>
            <a:off x="2592487" y="107876"/>
            <a:ext cx="316855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and we are rebuilding the temple that was built many years ago, one that a great king of Israel built and finished… </a:t>
            </a:r>
            <a:r>
              <a:rPr lang="en-US" sz="1800" baseline="30000" dirty="0" smtClean="0">
                <a:latin typeface="Arial Narrow" pitchFamily="34" charset="0"/>
              </a:rPr>
              <a:t>13</a:t>
            </a:r>
            <a:r>
              <a:rPr lang="en-US" sz="1800" dirty="0" smtClean="0">
                <a:latin typeface="Arial Narrow" pitchFamily="34" charset="0"/>
              </a:rPr>
              <a:t> “However, in the first year of Cyrus king of Babylon, King Cyrus issued a decree to rebuild this house of God… </a:t>
            </a:r>
            <a:r>
              <a:rPr lang="en-US" sz="1800" baseline="30000" dirty="0" smtClean="0">
                <a:latin typeface="Arial Narrow" pitchFamily="34" charset="0"/>
              </a:rPr>
              <a:t>16</a:t>
            </a:r>
            <a:r>
              <a:rPr lang="en-US" sz="1800" dirty="0" smtClean="0">
                <a:latin typeface="Arial Narrow" pitchFamily="34" charset="0"/>
              </a:rPr>
              <a:t> “So this </a:t>
            </a:r>
            <a:r>
              <a:rPr lang="en-US" sz="1800" dirty="0" err="1" smtClean="0">
                <a:latin typeface="Arial Narrow" pitchFamily="34" charset="0"/>
              </a:rPr>
              <a:t>Sheshbazzar</a:t>
            </a:r>
            <a:r>
              <a:rPr lang="en-US" sz="1800" dirty="0" smtClean="0">
                <a:latin typeface="Arial Narrow" pitchFamily="34" charset="0"/>
              </a:rPr>
              <a:t> came and laid the foundations of the house of God in Jerusalem.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161133" cy="2786137"/>
          </a:xfrm>
        </p:spPr>
        <p:txBody>
          <a:bodyPr/>
          <a:lstStyle/>
          <a:p>
            <a:r>
              <a:rPr lang="zh-TW" altLang="en-US" dirty="0" smtClean="0">
                <a:solidFill>
                  <a:srgbClr val="FFFF00"/>
                </a:solidFill>
                <a:latin typeface="HanWang WeiBeiMedium-Gb5" pitchFamily="2" charset="-120"/>
                <a:ea typeface="HanWang WeiBeiMedium-Gb5" pitchFamily="2" charset="-120"/>
              </a:rPr>
              <a:t>這殿從那時直到如今尚未造成。</a:t>
            </a:r>
            <a:r>
              <a:rPr lang="en-US" altLang="zh-TW" dirty="0" smtClean="0">
                <a:solidFill>
                  <a:srgbClr val="FFFF00"/>
                </a:solidFill>
                <a:latin typeface="HanWang WeiBeiMedium-Gb5" pitchFamily="2" charset="-120"/>
                <a:ea typeface="HanWang WeiBeiMedium-Gb5" pitchFamily="2" charset="-120"/>
              </a:rPr>
              <a:t>』</a:t>
            </a:r>
            <a:r>
              <a:rPr lang="en-US" altLang="zh-TW" baseline="30000" dirty="0" smtClean="0">
                <a:solidFill>
                  <a:srgbClr val="FFFF00"/>
                </a:solidFill>
                <a:latin typeface="HanWang WeiBeiMedium-Gb5" pitchFamily="2" charset="-120"/>
                <a:ea typeface="HanWang WeiBeiMedium-Gb5" pitchFamily="2" charset="-120"/>
              </a:rPr>
              <a:t>17</a:t>
            </a:r>
            <a:r>
              <a:rPr lang="zh-TW" altLang="en-US" dirty="0" smtClean="0">
                <a:solidFill>
                  <a:srgbClr val="FFFF00"/>
                </a:solidFill>
                <a:latin typeface="HanWang WeiBeiMedium-Gb5" pitchFamily="2" charset="-120"/>
                <a:ea typeface="HanWang WeiBeiMedium-Gb5" pitchFamily="2" charset="-120"/>
              </a:rPr>
              <a:t> 現在王若以為美，請察巴比倫王的府庫，看塞魯士王降旨允准在耶路撒冷建造上帝的殿沒有，王的心意如何？請降旨曉諭我們。」</a:t>
            </a:r>
            <a:endParaRPr lang="en-US" altLang="zh-TW" dirty="0" smtClean="0">
              <a:solidFill>
                <a:srgbClr val="FFFF00"/>
              </a:solidFill>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於是大流士王降旨，要尋察典籍庫內，</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dirty="0"/>
          </a:p>
        </p:txBody>
      </p:sp>
      <p:sp>
        <p:nvSpPr>
          <p:cNvPr id="6" name="Content Placeholder 4"/>
          <p:cNvSpPr txBox="1">
            <a:spLocks/>
          </p:cNvSpPr>
          <p:nvPr/>
        </p:nvSpPr>
        <p:spPr bwMode="auto">
          <a:xfrm>
            <a:off x="2520479" y="107876"/>
            <a:ext cx="309723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From that day to the present it has been under construction but is not yet finished.” </a:t>
            </a:r>
            <a:r>
              <a:rPr lang="en-US" sz="1800" baseline="30000" dirty="0" smtClean="0">
                <a:latin typeface="Arial Narrow" pitchFamily="34" charset="0"/>
              </a:rPr>
              <a:t>17</a:t>
            </a:r>
            <a:r>
              <a:rPr lang="en-US" sz="1800" dirty="0" smtClean="0">
                <a:latin typeface="Arial Narrow" pitchFamily="34" charset="0"/>
              </a:rPr>
              <a:t> Now if it pleases the king, let a search be made in the royal archives of Babylon to see if King Cyrus did in fact issue a decree to rebuild this house of God in Jerusalem. Then let the king send us his decision in this matter. </a:t>
            </a:r>
          </a:p>
          <a:p>
            <a:r>
              <a:rPr lang="en-US" sz="1800" baseline="30000" dirty="0" smtClean="0">
                <a:solidFill>
                  <a:srgbClr val="FFFF00"/>
                </a:solidFill>
                <a:latin typeface="Arial Narrow" pitchFamily="34" charset="0"/>
              </a:rPr>
              <a:t>1</a:t>
            </a:r>
            <a:r>
              <a:rPr lang="en-US" sz="1800" dirty="0" smtClean="0">
                <a:solidFill>
                  <a:srgbClr val="FFFF00"/>
                </a:solidFill>
                <a:latin typeface="Arial Narrow" pitchFamily="34" charset="0"/>
              </a:rPr>
              <a:t> King Darius then issued an order, and they searched in the archives</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05149" cy="2786137"/>
          </a:xfrm>
        </p:spPr>
        <p:txBody>
          <a:bodyPr/>
          <a:lstStyle/>
          <a:p>
            <a:r>
              <a:rPr lang="zh-TW" altLang="en-US" dirty="0" smtClean="0">
                <a:latin typeface="HanWang WeiBeiMedium-Gb5" pitchFamily="2" charset="-120"/>
                <a:ea typeface="HanWang WeiBeiMedium-Gb5" pitchFamily="2" charset="-120"/>
              </a:rPr>
              <a:t>就是在巴比倫藏寶物之處；</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在米底亞省亞馬他城的宮內尋得一卷，其中記著說：</a:t>
            </a: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「塞魯士王元年，他降旨論到耶路撒冷上帝的殿，要建造這殿為獻祭之處，堅立殿的根基。</a:t>
            </a:r>
            <a:r>
              <a:rPr lang="en-US" altLang="zh-TW" dirty="0" smtClean="0">
                <a:latin typeface="HanWang WeiBeiMedium-Gb5" pitchFamily="2" charset="-120"/>
                <a:ea typeface="HanWang WeiBeiMedium-Gb5" pitchFamily="2" charset="-120"/>
              </a:rPr>
              <a:t>…</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dirty="0"/>
          </a:p>
        </p:txBody>
      </p:sp>
      <p:sp>
        <p:nvSpPr>
          <p:cNvPr id="6" name="Content Placeholder 4"/>
          <p:cNvSpPr txBox="1">
            <a:spLocks/>
          </p:cNvSpPr>
          <p:nvPr/>
        </p:nvSpPr>
        <p:spPr bwMode="auto">
          <a:xfrm>
            <a:off x="2664495" y="0"/>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stored in the treasury at Babylon. </a:t>
            </a:r>
            <a:r>
              <a:rPr lang="en-US" sz="1800" baseline="30000" dirty="0" smtClean="0">
                <a:solidFill>
                  <a:srgbClr val="FFFF00"/>
                </a:solidFill>
                <a:latin typeface="Arial Narrow" pitchFamily="34" charset="0"/>
              </a:rPr>
              <a:t>2</a:t>
            </a:r>
            <a:r>
              <a:rPr lang="en-US" sz="1800" dirty="0" smtClean="0">
                <a:solidFill>
                  <a:srgbClr val="FFFF00"/>
                </a:solidFill>
                <a:latin typeface="Arial Narrow" pitchFamily="34" charset="0"/>
              </a:rPr>
              <a:t> A scroll was found in the citadel of Ecbatana in the province of Media, and this was written on it: Memorandum: </a:t>
            </a:r>
            <a:r>
              <a:rPr lang="en-US" sz="1800" baseline="30000" dirty="0" smtClean="0">
                <a:solidFill>
                  <a:srgbClr val="FFFF00"/>
                </a:solidFill>
                <a:latin typeface="Arial Narrow" pitchFamily="34" charset="0"/>
              </a:rPr>
              <a:t>3</a:t>
            </a:r>
            <a:r>
              <a:rPr lang="en-US" sz="1800" dirty="0" smtClean="0">
                <a:solidFill>
                  <a:srgbClr val="FFFF00"/>
                </a:solidFill>
                <a:latin typeface="Arial Narrow" pitchFamily="34" charset="0"/>
              </a:rPr>
              <a:t> In the first year of King Cyrus, the king issued a decree concerning the temple of God in Jerusalem: Let the temple be rebuilt as a place to present sacrifices, and let its foundations be laid...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93181" cy="2786137"/>
          </a:xfrm>
        </p:spPr>
        <p:txBody>
          <a:bodyPr/>
          <a:lstStyle/>
          <a:p>
            <a:r>
              <a:rPr lang="zh-TW" altLang="en-US" dirty="0" smtClean="0">
                <a:latin typeface="HanWang WeiBeiMedium-Gb5" pitchFamily="2" charset="-120"/>
                <a:ea typeface="HanWang WeiBeiMedium-Gb5" pitchFamily="2" charset="-120"/>
              </a:rPr>
              <a:t>經費要出於王庫；</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「現在河西的總督達乃</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你們當遠離他們。</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不要攔阻上帝殿的工作</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我又降旨，吩咐你們向猶大人的長老為建造上帝的殿當怎樣行，</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dirty="0"/>
          </a:p>
        </p:txBody>
      </p:sp>
      <p:sp>
        <p:nvSpPr>
          <p:cNvPr id="6" name="Content Placeholder 4"/>
          <p:cNvSpPr txBox="1">
            <a:spLocks/>
          </p:cNvSpPr>
          <p:nvPr/>
        </p:nvSpPr>
        <p:spPr bwMode="auto">
          <a:xfrm>
            <a:off x="2880519" y="107876"/>
            <a:ext cx="288051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The costs are to be paid by the royal treasury... </a:t>
            </a:r>
            <a:r>
              <a:rPr lang="en-US" sz="1800" baseline="30000" dirty="0" smtClean="0">
                <a:solidFill>
                  <a:srgbClr val="FFFF00"/>
                </a:solidFill>
                <a:latin typeface="Arial Narrow" pitchFamily="34" charset="0"/>
              </a:rPr>
              <a:t>6</a:t>
            </a:r>
            <a:r>
              <a:rPr lang="en-US" sz="1800" dirty="0" smtClean="0">
                <a:solidFill>
                  <a:srgbClr val="FFFF00"/>
                </a:solidFill>
                <a:latin typeface="Arial Narrow" pitchFamily="34" charset="0"/>
              </a:rPr>
              <a:t> Now then, </a:t>
            </a:r>
            <a:r>
              <a:rPr lang="en-US" sz="1800" dirty="0" err="1" smtClean="0">
                <a:solidFill>
                  <a:srgbClr val="FFFF00"/>
                </a:solidFill>
                <a:latin typeface="Arial Narrow" pitchFamily="34" charset="0"/>
              </a:rPr>
              <a:t>Tattenai</a:t>
            </a:r>
            <a:r>
              <a:rPr lang="en-US" sz="1800" dirty="0" smtClean="0">
                <a:solidFill>
                  <a:srgbClr val="FFFF00"/>
                </a:solidFill>
                <a:latin typeface="Arial Narrow" pitchFamily="34" charset="0"/>
              </a:rPr>
              <a:t>, governor of Trans-Euphrates… stay away from there. </a:t>
            </a:r>
            <a:r>
              <a:rPr lang="en-US" sz="1800" baseline="30000" dirty="0" smtClean="0">
                <a:solidFill>
                  <a:srgbClr val="FFFF00"/>
                </a:solidFill>
                <a:latin typeface="Arial Narrow" pitchFamily="34" charset="0"/>
              </a:rPr>
              <a:t>7</a:t>
            </a:r>
            <a:r>
              <a:rPr lang="en-US" sz="1800" dirty="0" smtClean="0">
                <a:solidFill>
                  <a:srgbClr val="FFFF00"/>
                </a:solidFill>
                <a:latin typeface="Arial Narrow" pitchFamily="34" charset="0"/>
              </a:rPr>
              <a:t> Do not interfere with the work on this temple of God… </a:t>
            </a:r>
            <a:r>
              <a:rPr lang="en-US" sz="1800" baseline="30000" dirty="0" smtClean="0">
                <a:solidFill>
                  <a:srgbClr val="FFFF00"/>
                </a:solidFill>
                <a:latin typeface="Arial Narrow" pitchFamily="34" charset="0"/>
              </a:rPr>
              <a:t>8</a:t>
            </a:r>
            <a:r>
              <a:rPr lang="en-US" sz="1800" dirty="0" smtClean="0">
                <a:solidFill>
                  <a:srgbClr val="FFFF00"/>
                </a:solidFill>
                <a:latin typeface="Arial Narrow" pitchFamily="34" charset="0"/>
              </a:rPr>
              <a:t> Moreover, I hereby decree what you are to do for these elders of the Jews in the construction of this house of God:</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77157" cy="2786137"/>
          </a:xfrm>
        </p:spPr>
        <p:txBody>
          <a:bodyPr/>
          <a:lstStyle/>
          <a:p>
            <a:r>
              <a:rPr lang="zh-TW" altLang="en-US" dirty="0" smtClean="0">
                <a:latin typeface="HanWang WeiBeiMedium-Gb5" pitchFamily="2" charset="-120"/>
                <a:ea typeface="HanWang WeiBeiMedium-Gb5" pitchFamily="2" charset="-120"/>
              </a:rPr>
              <a:t>就是從河西的款項中，急速撥取貢銀作他們的經費，免得耽誤工作。</a:t>
            </a:r>
            <a:r>
              <a:rPr lang="en-US" altLang="zh-TW" baseline="30000" dirty="0" smtClean="0">
                <a:latin typeface="HanWang WeiBeiMedium-Gb5" pitchFamily="2" charset="-120"/>
                <a:ea typeface="HanWang WeiBeiMedium-Gb5" pitchFamily="2" charset="-120"/>
              </a:rPr>
              <a:t>… 11</a:t>
            </a:r>
            <a:r>
              <a:rPr lang="zh-TW" altLang="en-US" dirty="0" smtClean="0">
                <a:latin typeface="HanWang WeiBeiMedium-Gb5" pitchFamily="2" charset="-120"/>
                <a:ea typeface="HanWang WeiBeiMedium-Gb5" pitchFamily="2" charset="-120"/>
              </a:rPr>
              <a:t> 我再降旨，無論誰更改這命令，必從他房屋中拆出一根樑來，把他舉起，懸在其上，又使他的房屋成為糞堆。</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9</a:t>
            </a:fld>
            <a:endParaRPr lang="es-ES" dirty="0"/>
          </a:p>
        </p:txBody>
      </p:sp>
      <p:sp>
        <p:nvSpPr>
          <p:cNvPr id="6" name="Content Placeholder 4"/>
          <p:cNvSpPr txBox="1">
            <a:spLocks/>
          </p:cNvSpPr>
          <p:nvPr/>
        </p:nvSpPr>
        <p:spPr bwMode="auto">
          <a:xfrm>
            <a:off x="2664495" y="107876"/>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Their expenses are to be fully paid out of the royal treasury, from the revenues of Trans-Euphrates, so that the work will not stop… </a:t>
            </a:r>
            <a:r>
              <a:rPr lang="en-US" sz="1800" baseline="30000" dirty="0" smtClean="0">
                <a:solidFill>
                  <a:srgbClr val="FFFF00"/>
                </a:solidFill>
                <a:latin typeface="Arial Narrow" pitchFamily="34" charset="0"/>
              </a:rPr>
              <a:t>11</a:t>
            </a:r>
            <a:r>
              <a:rPr lang="en-US" sz="1800" dirty="0" smtClean="0">
                <a:solidFill>
                  <a:srgbClr val="FFFF00"/>
                </a:solidFill>
                <a:latin typeface="Arial Narrow" pitchFamily="34" charset="0"/>
              </a:rPr>
              <a:t> Furthermore, I decree that if anyone defies this edict, a beam is to be pulled from their house and they are to be impaled on it. And for this crime their house is to be made a pile of rubble.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148565</TotalTime>
  <Words>4023</Words>
  <Application>Microsoft Office PowerPoint</Application>
  <PresentationFormat>Custom</PresentationFormat>
  <Paragraphs>138</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Diseño predeterminado</vt:lpstr>
      <vt:lpstr>以斯拉記 Ezra 5-6</vt:lpstr>
      <vt:lpstr>Slide 2</vt:lpstr>
      <vt:lpstr>Slide 3</vt:lpstr>
      <vt:lpstr>Slide 4</vt:lpstr>
      <vt:lpstr>Slide 5</vt:lpstr>
      <vt:lpstr>Slide 6</vt:lpstr>
      <vt:lpstr>Slide 7</vt:lpstr>
      <vt:lpstr>Slide 8</vt:lpstr>
      <vt:lpstr>Slide 9</vt:lpstr>
      <vt:lpstr>Slide 10</vt:lpstr>
      <vt:lpstr>Slide 11</vt:lpstr>
      <vt:lpstr>Slide 12</vt:lpstr>
      <vt:lpstr>我們的神能挪移大山 Our God Can Move Mountains</vt:lpstr>
      <vt:lpstr>Slide 14</vt:lpstr>
      <vt:lpstr>1. 當神說話，馬上順從 (5:1-2) When God Speaks, Follow Immediately</vt:lpstr>
      <vt:lpstr>Slide 16</vt:lpstr>
      <vt:lpstr>Slide 17</vt:lpstr>
      <vt:lpstr>Slide 18</vt:lpstr>
      <vt:lpstr>Slide 19</vt:lpstr>
      <vt:lpstr>Slide 20</vt:lpstr>
      <vt:lpstr>Slide 21</vt:lpstr>
      <vt:lpstr>2. 遇到困難，堅持到底 (5:3-17) When Difficulty Comes,  Persevere to the End</vt:lpstr>
      <vt:lpstr>Slide 23</vt:lpstr>
      <vt:lpstr>Slide 24</vt:lpstr>
      <vt:lpstr>回歸期的年歷表  Chronology of the Postexilic Period</vt:lpstr>
      <vt:lpstr>Slide 26</vt:lpstr>
      <vt:lpstr>Slide 27</vt:lpstr>
      <vt:lpstr>Slide 28</vt:lpstr>
      <vt:lpstr>Slide 29</vt:lpstr>
      <vt:lpstr>3. 看神為信靠他的人挪移大山 Watch God Moves Mountains For Those Who Trust Him (拉 Ezra 6)</vt:lpstr>
      <vt:lpstr>Slide 31</vt:lpstr>
      <vt:lpstr>Slide 32</vt:lpstr>
      <vt:lpstr>Slide 33</vt:lpstr>
      <vt:lpstr>Slide 34</vt:lpstr>
      <vt:lpstr>Slide 35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2614</cp:revision>
  <dcterms:created xsi:type="dcterms:W3CDTF">2010-05-23T14:28:12Z</dcterms:created>
  <dcterms:modified xsi:type="dcterms:W3CDTF">2019-08-24T12:20:11Z</dcterms:modified>
</cp:coreProperties>
</file>