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847" r:id="rId2"/>
    <p:sldId id="888" r:id="rId3"/>
    <p:sldId id="941" r:id="rId4"/>
    <p:sldId id="942" r:id="rId5"/>
    <p:sldId id="943" r:id="rId6"/>
    <p:sldId id="947" r:id="rId7"/>
    <p:sldId id="1042" r:id="rId8"/>
    <p:sldId id="1043" r:id="rId9"/>
    <p:sldId id="890" r:id="rId10"/>
    <p:sldId id="1053" r:id="rId11"/>
    <p:sldId id="1052" r:id="rId12"/>
    <p:sldId id="1056" r:id="rId13"/>
    <p:sldId id="1055" r:id="rId14"/>
    <p:sldId id="1059" r:id="rId15"/>
    <p:sldId id="1058" r:id="rId16"/>
    <p:sldId id="1047" r:id="rId17"/>
    <p:sldId id="1060" r:id="rId18"/>
    <p:sldId id="1061" r:id="rId19"/>
    <p:sldId id="1062" r:id="rId20"/>
    <p:sldId id="1057" r:id="rId21"/>
    <p:sldId id="1063" r:id="rId22"/>
    <p:sldId id="1064" r:id="rId23"/>
    <p:sldId id="1065" r:id="rId24"/>
    <p:sldId id="1066" r:id="rId25"/>
    <p:sldId id="1067" r:id="rId26"/>
  </p:sldIdLst>
  <p:sldSz cx="5761038" cy="3240088"/>
  <p:notesSz cx="6858000" cy="9144000"/>
  <p:defaultTextStyle>
    <a:defPPr>
      <a:defRPr lang="es-E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E0C0A0"/>
    <a:srgbClr val="DDDDDD"/>
    <a:srgbClr val="361800"/>
    <a:srgbClr val="33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50" autoAdjust="0"/>
    <p:restoredTop sz="86592" autoAdjust="0"/>
  </p:normalViewPr>
  <p:slideViewPr>
    <p:cSldViewPr>
      <p:cViewPr>
        <p:scale>
          <a:sx n="110" d="100"/>
          <a:sy n="110" d="100"/>
        </p:scale>
        <p:origin x="-1608" y="-234"/>
      </p:cViewPr>
      <p:guideLst>
        <p:guide orient="horz" pos="1021"/>
        <p:guide pos="1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016CE-C476-4FDA-A571-E8981C2B4074}" type="datetimeFigureOut">
              <a:rPr lang="en-US" smtClean="0"/>
              <a:pPr/>
              <a:t>11/28/2019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0AC23B-4CA4-4E5B-BA78-A8C7B41E8D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06475"/>
            <a:ext cx="4897438" cy="695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863600" y="1836738"/>
            <a:ext cx="4033838" cy="827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BF1E56-B46C-4860-A8A2-43B3B7CFBA2B}" type="slidenum">
              <a:rPr lang="es-ES"/>
              <a:pPr/>
              <a:t>‹#›</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8713" y="2268538"/>
            <a:ext cx="3457575" cy="2667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128713" y="288925"/>
            <a:ext cx="3457575" cy="1944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28713" y="2535238"/>
            <a:ext cx="3457575" cy="381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797F9BB-E9B1-4C79-8563-9CF534846745}" type="slidenum">
              <a:rPr lang="es-ES"/>
              <a:pPr/>
              <a:t>‹#›</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DEA7C35-FDB0-42BD-B0AE-EFB7C47452CA}" type="slidenum">
              <a:rPr lang="es-ES"/>
              <a:pPr/>
              <a:t>‹#›</a:t>
            </a:fld>
            <a:endParaRPr lang="es-E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78300" y="130175"/>
            <a:ext cx="1295400" cy="276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7338" y="130175"/>
            <a:ext cx="3738562" cy="276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F74A236-BB74-4BE0-B024-1EB8579C827E}"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e verse">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5613" y="2082800"/>
            <a:ext cx="4895850" cy="6429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55613" y="1373188"/>
            <a:ext cx="4895850" cy="7096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6B4A100-C7B2-41E1-B34F-D9091FD2A19E}" type="slidenum">
              <a:rPr lang="es-ES"/>
              <a:pPr/>
              <a:t>‹#›</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7338" y="755650"/>
            <a:ext cx="2516187"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55925" y="755650"/>
            <a:ext cx="2517775"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4EA4511-492D-401A-93C5-E65CD8E5B5C0}" type="slidenum">
              <a:rPr lang="es-ES"/>
              <a:pPr/>
              <a:t>‹#›</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87338" y="725488"/>
            <a:ext cx="2546350"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7338" y="1027113"/>
            <a:ext cx="2546350"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925763" y="725488"/>
            <a:ext cx="2547937"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925763" y="1027113"/>
            <a:ext cx="2547937"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A17E3D23-4B8D-4E5B-B46C-AD19BD2E7D59}" type="slidenum">
              <a:rPr lang="es-ES"/>
              <a:pPr/>
              <a:t>‹#›</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FB8E840D-314E-4C39-B781-13A60CEAE675}" type="slidenum">
              <a:rPr lang="es-ES"/>
              <a:pPr/>
              <a:t>‹#›</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726DD6-E10B-455A-8847-22580AC42F8F}" type="slidenum">
              <a:rPr lang="es-ES"/>
              <a:pPr/>
              <a:t>‹#›</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338" y="128588"/>
            <a:ext cx="1895475" cy="5492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252663" y="128588"/>
            <a:ext cx="3221037" cy="2765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87338" y="677863"/>
            <a:ext cx="1895475" cy="221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37F610C-CED4-4CD7-B29B-E7D926BC0BC7}" type="slidenum">
              <a:rPr lang="es-ES"/>
              <a:pPr/>
              <a:t>‹#›</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130175"/>
            <a:ext cx="5186362"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287338" y="755650"/>
            <a:ext cx="518636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28733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defTabSz="514350">
              <a:defRPr sz="800"/>
            </a:lvl1pPr>
          </a:lstStyle>
          <a:p>
            <a:endParaRPr lang="es-ES"/>
          </a:p>
        </p:txBody>
      </p:sp>
      <p:sp>
        <p:nvSpPr>
          <p:cNvPr id="1029" name="Rectangle 5"/>
          <p:cNvSpPr>
            <a:spLocks noGrp="1" noChangeArrowheads="1"/>
          </p:cNvSpPr>
          <p:nvPr>
            <p:ph type="ftr" sz="quarter" idx="3"/>
          </p:nvPr>
        </p:nvSpPr>
        <p:spPr bwMode="auto">
          <a:xfrm>
            <a:off x="1968500" y="2951163"/>
            <a:ext cx="1824038"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ctr" defTabSz="514350">
              <a:defRPr sz="800"/>
            </a:lvl1pPr>
          </a:lstStyle>
          <a:p>
            <a:endParaRPr lang="es-ES"/>
          </a:p>
        </p:txBody>
      </p:sp>
      <p:sp>
        <p:nvSpPr>
          <p:cNvPr id="1030" name="Rectangle 6"/>
          <p:cNvSpPr>
            <a:spLocks noGrp="1" noChangeArrowheads="1"/>
          </p:cNvSpPr>
          <p:nvPr>
            <p:ph type="sldNum" sz="quarter" idx="4"/>
          </p:nvPr>
        </p:nvSpPr>
        <p:spPr bwMode="auto">
          <a:xfrm>
            <a:off x="412908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r" defTabSz="514350">
              <a:defRPr sz="800"/>
            </a:lvl1pPr>
          </a:lstStyle>
          <a:p>
            <a:fld id="{E110A0D7-0ED2-4766-B2D7-93E8C0918B95}" type="slidenum">
              <a:rPr lang="es-ES"/>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p:hf hdr="0" ftr="0" dt="0"/>
  <p:txStyles>
    <p:title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p:titleStyle>
    <p:bodyStyle>
      <a:lvl1pPr marL="193675" indent="-193675" algn="l" defTabSz="514350" rtl="0" fontAlgn="base">
        <a:spcBef>
          <a:spcPct val="20000"/>
        </a:spcBef>
        <a:spcAft>
          <a:spcPct val="0"/>
        </a:spcAft>
        <a:buChar char="•"/>
        <a:defRPr>
          <a:solidFill>
            <a:schemeClr val="tx1"/>
          </a:solidFill>
          <a:latin typeface="+mn-lt"/>
          <a:ea typeface="+mn-ea"/>
          <a:cs typeface="+mn-cs"/>
        </a:defRPr>
      </a:lvl1pPr>
      <a:lvl2pPr marL="417513" indent="-160338" algn="l" defTabSz="514350" rtl="0" fontAlgn="base">
        <a:spcBef>
          <a:spcPct val="20000"/>
        </a:spcBef>
        <a:spcAft>
          <a:spcPct val="0"/>
        </a:spcAft>
        <a:buChar char="–"/>
        <a:defRPr sz="1600">
          <a:solidFill>
            <a:schemeClr val="tx1"/>
          </a:solidFill>
          <a:latin typeface="+mn-lt"/>
          <a:cs typeface="+mn-cs"/>
        </a:defRPr>
      </a:lvl2pPr>
      <a:lvl3pPr marL="642938" indent="-128588" algn="l" defTabSz="514350" rtl="0" fontAlgn="base">
        <a:spcBef>
          <a:spcPct val="20000"/>
        </a:spcBef>
        <a:spcAft>
          <a:spcPct val="0"/>
        </a:spcAft>
        <a:buChar char="•"/>
        <a:defRPr sz="1400">
          <a:solidFill>
            <a:schemeClr val="tx1"/>
          </a:solidFill>
          <a:latin typeface="+mn-lt"/>
          <a:cs typeface="+mn-cs"/>
        </a:defRPr>
      </a:lvl3pPr>
      <a:lvl4pPr marL="900113" indent="-128588" algn="l" defTabSz="514350" rtl="0" fontAlgn="base">
        <a:spcBef>
          <a:spcPct val="20000"/>
        </a:spcBef>
        <a:spcAft>
          <a:spcPct val="0"/>
        </a:spcAft>
        <a:buChar char="–"/>
        <a:defRPr sz="1100">
          <a:solidFill>
            <a:schemeClr val="tx1"/>
          </a:solidFill>
          <a:latin typeface="+mn-lt"/>
          <a:cs typeface="+mn-cs"/>
        </a:defRPr>
      </a:lvl4pPr>
      <a:lvl5pPr marL="1157288" indent="-128588" algn="l" defTabSz="514350" rtl="0" fontAlgn="base">
        <a:spcBef>
          <a:spcPct val="20000"/>
        </a:spcBef>
        <a:spcAft>
          <a:spcPct val="0"/>
        </a:spcAft>
        <a:buChar char="»"/>
        <a:defRPr sz="1100">
          <a:solidFill>
            <a:schemeClr val="tx1"/>
          </a:solidFill>
          <a:latin typeface="+mn-lt"/>
          <a:cs typeface="+mn-cs"/>
        </a:defRPr>
      </a:lvl5pPr>
      <a:lvl6pPr marL="1614488" indent="-128588" algn="l" defTabSz="514350" rtl="0" fontAlgn="base">
        <a:spcBef>
          <a:spcPct val="20000"/>
        </a:spcBef>
        <a:spcAft>
          <a:spcPct val="0"/>
        </a:spcAft>
        <a:buChar char="»"/>
        <a:defRPr sz="1100">
          <a:solidFill>
            <a:schemeClr val="tx1"/>
          </a:solidFill>
          <a:latin typeface="+mn-lt"/>
          <a:cs typeface="+mn-cs"/>
        </a:defRPr>
      </a:lvl6pPr>
      <a:lvl7pPr marL="2071688" indent="-128588" algn="l" defTabSz="514350" rtl="0" fontAlgn="base">
        <a:spcBef>
          <a:spcPct val="20000"/>
        </a:spcBef>
        <a:spcAft>
          <a:spcPct val="0"/>
        </a:spcAft>
        <a:buChar char="»"/>
        <a:defRPr sz="1100">
          <a:solidFill>
            <a:schemeClr val="tx1"/>
          </a:solidFill>
          <a:latin typeface="+mn-lt"/>
          <a:cs typeface="+mn-cs"/>
        </a:defRPr>
      </a:lvl7pPr>
      <a:lvl8pPr marL="2528888" indent="-128588" algn="l" defTabSz="514350" rtl="0" fontAlgn="base">
        <a:spcBef>
          <a:spcPct val="20000"/>
        </a:spcBef>
        <a:spcAft>
          <a:spcPct val="0"/>
        </a:spcAft>
        <a:buChar char="»"/>
        <a:defRPr sz="1100">
          <a:solidFill>
            <a:schemeClr val="tx1"/>
          </a:solidFill>
          <a:latin typeface="+mn-lt"/>
          <a:cs typeface="+mn-cs"/>
        </a:defRPr>
      </a:lvl8pPr>
      <a:lvl9pPr marL="2986088" indent="-128588" algn="l" defTabSz="514350" rtl="0" fontAlgn="base">
        <a:spcBef>
          <a:spcPct val="20000"/>
        </a:spcBef>
        <a:spcAft>
          <a:spcPct val="0"/>
        </a:spcAft>
        <a:buChar char="»"/>
        <a:defRPr sz="1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8231" y="107876"/>
            <a:ext cx="5186362" cy="539750"/>
          </a:xfrm>
        </p:spPr>
        <p:txBody>
          <a:bodyPr/>
          <a:lstStyle/>
          <a:p>
            <a:r>
              <a:rPr lang="zh-TW" altLang="en-US" dirty="0" smtClean="0">
                <a:solidFill>
                  <a:schemeClr val="tx1"/>
                </a:solidFill>
                <a:latin typeface="HanWang WeiBeiMedium-Gb5" pitchFamily="2" charset="-120"/>
                <a:ea typeface="HanWang WeiBeiMedium-Gb5" pitchFamily="2" charset="-120"/>
              </a:rPr>
              <a:t>尼希米記</a:t>
            </a:r>
            <a:r>
              <a:rPr lang="en-US" altLang="zh-TW" sz="2800" dirty="0" smtClean="0">
                <a:solidFill>
                  <a:schemeClr val="tx1"/>
                </a:solidFill>
                <a:latin typeface="Arial" pitchFamily="34" charset="0"/>
                <a:cs typeface="Arial" pitchFamily="34" charset="0"/>
              </a:rPr>
              <a:t> </a:t>
            </a:r>
            <a:r>
              <a:rPr lang="en-US" sz="2800" dirty="0" smtClean="0">
                <a:solidFill>
                  <a:schemeClr val="tx1"/>
                </a:solidFill>
              </a:rPr>
              <a:t>Nehemiah 3 </a:t>
            </a:r>
            <a:endParaRPr lang="en-US" altLang="zh-TW" dirty="0" smtClean="0">
              <a:solidFill>
                <a:schemeClr val="tx1"/>
              </a:solidFill>
              <a:latin typeface="Arial" pitchFamily="34" charset="0"/>
              <a:cs typeface="Arial" pitchFamily="34" charset="0"/>
            </a:endParaRPr>
          </a:p>
        </p:txBody>
      </p:sp>
      <p:sp>
        <p:nvSpPr>
          <p:cNvPr id="6" name="Content Placeholder 5"/>
          <p:cNvSpPr>
            <a:spLocks noGrp="1"/>
          </p:cNvSpPr>
          <p:nvPr>
            <p:ph idx="1"/>
          </p:nvPr>
        </p:nvSpPr>
        <p:spPr>
          <a:xfrm>
            <a:off x="287338" y="683940"/>
            <a:ext cx="2521173" cy="2138363"/>
          </a:xfrm>
        </p:spPr>
        <p:txBody>
          <a:bodyPr/>
          <a:lstStyle/>
          <a:p>
            <a:pPr marL="0" indent="0">
              <a:buNone/>
            </a:pPr>
            <a:r>
              <a:rPr lang="en-US" altLang="zh-TW" baseline="30000" dirty="0" smtClean="0">
                <a:solidFill>
                  <a:srgbClr val="FFFF00"/>
                </a:solidFill>
                <a:latin typeface="HanWang WeiBeiMedium-Gb5" pitchFamily="2" charset="-120"/>
                <a:ea typeface="HanWang WeiBeiMedium-Gb5" pitchFamily="2" charset="-120"/>
              </a:rPr>
              <a:t>1</a:t>
            </a:r>
            <a:r>
              <a:rPr lang="zh-TW" altLang="en-US" dirty="0" smtClean="0">
                <a:solidFill>
                  <a:srgbClr val="FFFF00"/>
                </a:solidFill>
                <a:latin typeface="HanWang WeiBeiMedium-Gb5" pitchFamily="2" charset="-120"/>
                <a:ea typeface="HanWang WeiBeiMedium-Gb5" pitchFamily="2" charset="-120"/>
              </a:rPr>
              <a:t> 那時，大祭司以利亞實和他的弟兄眾祭司起來建立羊門，分別為聖，安立門扇，又築城牆到哈米亞樓，直到哈楠業樓，分別為聖。</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86BF1E56-B46C-4860-A8A2-43B3B7CFBA2B}" type="slidenum">
              <a:rPr lang="es-ES" smtClean="0"/>
              <a:pPr/>
              <a:t>1</a:t>
            </a:fld>
            <a:endParaRPr lang="es-ES" dirty="0"/>
          </a:p>
        </p:txBody>
      </p:sp>
      <p:sp>
        <p:nvSpPr>
          <p:cNvPr id="7" name="Content Placeholder 5"/>
          <p:cNvSpPr txBox="1">
            <a:spLocks/>
          </p:cNvSpPr>
          <p:nvPr/>
        </p:nvSpPr>
        <p:spPr bwMode="auto">
          <a:xfrm>
            <a:off x="2808511" y="683940"/>
            <a:ext cx="280831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1</a:t>
            </a:r>
            <a:r>
              <a:rPr lang="en-US" sz="1800" dirty="0" smtClean="0">
                <a:latin typeface="Arial Narrow" pitchFamily="34" charset="0"/>
              </a:rPr>
              <a:t> </a:t>
            </a:r>
            <a:r>
              <a:rPr lang="en-US" sz="1800" dirty="0" err="1" smtClean="0">
                <a:latin typeface="Arial Narrow" pitchFamily="34" charset="0"/>
              </a:rPr>
              <a:t>Eliashib</a:t>
            </a:r>
            <a:r>
              <a:rPr lang="en-US" sz="1800" dirty="0" smtClean="0">
                <a:latin typeface="Arial Narrow" pitchFamily="34" charset="0"/>
              </a:rPr>
              <a:t> the high priest and his fellow priests went to work and rebuilt the Sheep Gate. They dedicated it and set its doors in place, building as far as the Tower of the Hundred, which they dedicated, and as far as the Tower of </a:t>
            </a:r>
            <a:r>
              <a:rPr lang="en-US" sz="1800" dirty="0" err="1" smtClean="0">
                <a:latin typeface="Arial Narrow" pitchFamily="34" charset="0"/>
              </a:rPr>
              <a:t>Hananel</a:t>
            </a:r>
            <a:r>
              <a:rPr lang="en-US" sz="1800" dirty="0" smtClean="0">
                <a:latin typeface="Arial Narrow" pitchFamily="34" charset="0"/>
              </a:rPr>
              <a:t>.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提摩太後書 </a:t>
            </a:r>
            <a:r>
              <a:rPr lang="en-US" dirty="0" smtClean="0"/>
              <a:t>2 Timothy 3:16</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聖經都是上帝所默示的，於教訓、督責、使人歸正、教導人學義都是有益的， </a:t>
            </a:r>
          </a:p>
          <a:p>
            <a:r>
              <a:rPr lang="en-US" baseline="30000" dirty="0" smtClean="0"/>
              <a:t>16</a:t>
            </a:r>
            <a:r>
              <a:rPr lang="en-US" dirty="0" smtClean="0"/>
              <a:t> All Scripture is God-breathed and is useful for teaching, rebuking, correcting and training in righteousness,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10</a:t>
            </a:fld>
            <a:endParaRPr lang="es-ES"/>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solidFill>
                  <a:schemeClr val="tx1"/>
                </a:solidFill>
                <a:latin typeface="HanWang WeiBeiMedium-Gb5" pitchFamily="2" charset="-120"/>
                <a:ea typeface="HanWang WeiBeiMedium-Gb5" pitchFamily="2" charset="-120"/>
              </a:rPr>
              <a:t>尼希米記</a:t>
            </a:r>
            <a:r>
              <a:rPr lang="en-US" altLang="zh-TW" dirty="0" smtClean="0">
                <a:solidFill>
                  <a:schemeClr val="tx1"/>
                </a:solidFill>
                <a:latin typeface="Arial" pitchFamily="34" charset="0"/>
                <a:cs typeface="Arial" pitchFamily="34" charset="0"/>
              </a:rPr>
              <a:t> </a:t>
            </a:r>
            <a:br>
              <a:rPr lang="en-US" altLang="zh-TW" dirty="0" smtClean="0">
                <a:solidFill>
                  <a:schemeClr val="tx1"/>
                </a:solidFill>
                <a:latin typeface="Arial" pitchFamily="34" charset="0"/>
                <a:cs typeface="Arial" pitchFamily="34" charset="0"/>
              </a:rPr>
            </a:br>
            <a:r>
              <a:rPr lang="en-US" altLang="zh-TW" dirty="0" smtClean="0">
                <a:solidFill>
                  <a:schemeClr val="tx1"/>
                </a:solidFill>
                <a:latin typeface="Arial" pitchFamily="34" charset="0"/>
                <a:cs typeface="Arial" pitchFamily="34" charset="0"/>
              </a:rPr>
              <a:t>The Book of </a:t>
            </a:r>
            <a:r>
              <a:rPr lang="en-US" dirty="0" smtClean="0">
                <a:solidFill>
                  <a:schemeClr val="tx1"/>
                </a:solidFill>
              </a:rPr>
              <a:t>Nehemiah</a:t>
            </a:r>
            <a:endParaRPr lang="en-US" dirty="0">
              <a:solidFill>
                <a:schemeClr val="tx1"/>
              </a:solidFill>
            </a:endParaRPr>
          </a:p>
        </p:txBody>
      </p:sp>
      <p:sp>
        <p:nvSpPr>
          <p:cNvPr id="3" name="Content Placeholder 2"/>
          <p:cNvSpPr>
            <a:spLocks noGrp="1"/>
          </p:cNvSpPr>
          <p:nvPr>
            <p:ph idx="1"/>
          </p:nvPr>
        </p:nvSpPr>
        <p:spPr/>
        <p:txBody>
          <a:bodyPr/>
          <a:lstStyle/>
          <a:p>
            <a:pPr marL="342900" indent="-342900">
              <a:buFont typeface="+mj-lt"/>
              <a:buAutoNum type="arabicPeriod"/>
            </a:pPr>
            <a:r>
              <a:rPr lang="zh-TW" altLang="en-US" dirty="0" smtClean="0">
                <a:latin typeface="HanWang WeiBeiMedium-Gb5" pitchFamily="2" charset="-120"/>
                <a:ea typeface="HanWang WeiBeiMedium-Gb5" pitchFamily="2" charset="-120"/>
              </a:rPr>
              <a:t>一個禱告的人 </a:t>
            </a:r>
            <a:r>
              <a:rPr lang="en-US" altLang="zh-TW" dirty="0" smtClean="0"/>
              <a:t>A Person of Prayer (1:1-11)</a:t>
            </a:r>
          </a:p>
          <a:p>
            <a:pPr marL="342900" indent="-342900">
              <a:buFont typeface="+mj-lt"/>
              <a:buAutoNum type="arabicPeriod"/>
            </a:pPr>
            <a:r>
              <a:rPr lang="zh-TW" altLang="en-US" dirty="0" smtClean="0">
                <a:latin typeface="HanWang WeiBeiMedium-Gb5" pitchFamily="2" charset="-120"/>
                <a:ea typeface="HanWang WeiBeiMedium-Gb5" pitchFamily="2" charset="-120"/>
              </a:rPr>
              <a:t>一個勇敢的人 </a:t>
            </a:r>
            <a:r>
              <a:rPr lang="en-US" altLang="zh-TW" dirty="0" smtClean="0"/>
              <a:t>A Person of Courage (2:1-20)</a:t>
            </a:r>
          </a:p>
          <a:p>
            <a:pPr marL="342900" indent="-342900">
              <a:buFont typeface="+mj-lt"/>
              <a:buAutoNum type="arabicPeriod"/>
            </a:pPr>
            <a:r>
              <a:rPr lang="zh-TW" altLang="en-US" dirty="0" smtClean="0">
                <a:latin typeface="HanWang WeiBeiMedium-Gb5" pitchFamily="2" charset="-120"/>
                <a:ea typeface="HanWang WeiBeiMedium-Gb5" pitchFamily="2" charset="-120"/>
              </a:rPr>
              <a:t>一個有計劃的人 </a:t>
            </a:r>
            <a:r>
              <a:rPr lang="en-US" altLang="zh-TW" dirty="0" smtClean="0"/>
              <a:t>A Person of Planning (3:1-32)</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11</a:t>
            </a:fld>
            <a:endParaRPr lang="es-E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一個好計劃</a:t>
            </a:r>
            <a:r>
              <a:rPr lang="zh-HK" altLang="en-US" dirty="0" smtClean="0">
                <a:solidFill>
                  <a:schemeClr val="tx1"/>
                </a:solidFill>
                <a:latin typeface="HanWang WeiBeiMedium-Gb5" pitchFamily="2" charset="-120"/>
                <a:ea typeface="HanWang WeiBeiMedium-Gb5" pitchFamily="2" charset="-120"/>
              </a:rPr>
              <a:t>是</a:t>
            </a:r>
            <a:r>
              <a:rPr lang="en-US" altLang="zh-HK" dirty="0" smtClean="0">
                <a:solidFill>
                  <a:schemeClr val="tx1"/>
                </a:solidFill>
                <a:latin typeface="HanWang WeiBeiMedium-Gb5" pitchFamily="2" charset="-120"/>
                <a:ea typeface="HanWang WeiBeiMedium-Gb5" pitchFamily="2" charset="-120"/>
              </a:rPr>
              <a:t>:</a:t>
            </a:r>
            <a:r>
              <a:rPr lang="en-US" altLang="zh-HK" dirty="0" smtClean="0">
                <a:solidFill>
                  <a:schemeClr val="tx1"/>
                </a:solidFill>
              </a:rPr>
              <a:t/>
            </a:r>
            <a:br>
              <a:rPr lang="en-US" altLang="zh-HK" dirty="0" smtClean="0">
                <a:solidFill>
                  <a:schemeClr val="tx1"/>
                </a:solidFill>
              </a:rPr>
            </a:br>
            <a:r>
              <a:rPr lang="en-US" dirty="0" smtClean="0">
                <a:solidFill>
                  <a:schemeClr val="tx1"/>
                </a:solidFill>
              </a:rPr>
              <a:t>It is a good plan:</a:t>
            </a:r>
            <a:endParaRPr lang="en-US" dirty="0">
              <a:solidFill>
                <a:schemeClr val="tx1"/>
              </a:solidFill>
            </a:endParaRPr>
          </a:p>
        </p:txBody>
      </p:sp>
      <p:sp>
        <p:nvSpPr>
          <p:cNvPr id="3" name="Content Placeholder 2"/>
          <p:cNvSpPr>
            <a:spLocks noGrp="1"/>
          </p:cNvSpPr>
          <p:nvPr>
            <p:ph idx="1"/>
          </p:nvPr>
        </p:nvSpPr>
        <p:spPr>
          <a:xfrm>
            <a:off x="72207" y="755650"/>
            <a:ext cx="5616823" cy="2138363"/>
          </a:xfrm>
        </p:spPr>
        <p:txBody>
          <a:bodyPr/>
          <a:lstStyle/>
          <a:p>
            <a:pPr marL="342900" indent="-342900">
              <a:buFont typeface="+mj-lt"/>
              <a:buAutoNum type="arabicPeriod"/>
            </a:pPr>
            <a:r>
              <a:rPr lang="zh-TW" altLang="en-US" dirty="0" smtClean="0">
                <a:latin typeface="HanWang WeiBeiMedium-Gb5" pitchFamily="2" charset="-120"/>
                <a:ea typeface="HanWang WeiBeiMedium-Gb5" pitchFamily="2" charset="-120"/>
              </a:rPr>
              <a:t>各</a:t>
            </a:r>
            <a:r>
              <a:rPr lang="zh-TW" altLang="en-US" dirty="0" smtClean="0">
                <a:latin typeface="HanWang WeiBeiMedium-Gb5" pitchFamily="2" charset="-120"/>
                <a:ea typeface="HanWang WeiBeiMedium-Gb5" pitchFamily="2" charset="-120"/>
              </a:rPr>
              <a:t>按各職，而不是全是你為他們工</a:t>
            </a:r>
            <a:r>
              <a:rPr lang="zh-TW" altLang="en-US" dirty="0" smtClean="0">
                <a:latin typeface="HanWang WeiBeiMedium-Gb5" pitchFamily="2" charset="-120"/>
                <a:ea typeface="HanWang WeiBeiMedium-Gb5" pitchFamily="2" charset="-120"/>
              </a:rPr>
              <a:t>作</a:t>
            </a:r>
            <a:r>
              <a:rPr lang="en-US" altLang="zh-TW" dirty="0" smtClean="0"/>
              <a:t/>
            </a:r>
            <a:br>
              <a:rPr lang="en-US" altLang="zh-TW" dirty="0" smtClean="0"/>
            </a:br>
            <a:r>
              <a:rPr lang="en-US" dirty="0" smtClean="0"/>
              <a:t>When each does its part instead of doing all for them</a:t>
            </a:r>
          </a:p>
        </p:txBody>
      </p:sp>
      <p:sp>
        <p:nvSpPr>
          <p:cNvPr id="4" name="Slide Number Placeholder 3"/>
          <p:cNvSpPr>
            <a:spLocks noGrp="1"/>
          </p:cNvSpPr>
          <p:nvPr>
            <p:ph type="sldNum" sz="quarter" idx="12"/>
          </p:nvPr>
        </p:nvSpPr>
        <p:spPr/>
        <p:txBody>
          <a:bodyPr/>
          <a:lstStyle/>
          <a:p>
            <a:fld id="{9918810B-06D7-4E30-B019-6880925171F1}" type="slidenum">
              <a:rPr lang="es-ES" smtClean="0"/>
              <a:pPr/>
              <a:t>12</a:t>
            </a:fld>
            <a:endParaRPr lang="es-E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以弗所書 </a:t>
            </a:r>
            <a:r>
              <a:rPr lang="en-US" dirty="0" smtClean="0"/>
              <a:t>Ephesians </a:t>
            </a:r>
            <a:r>
              <a:rPr lang="en-US" altLang="zh-TW" dirty="0" smtClean="0"/>
              <a:t>4:11–12</a:t>
            </a:r>
          </a:p>
          <a:p>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他所賜的，有使徒，有先知，有傳福音的，有牧師和教師，</a:t>
            </a:r>
            <a:r>
              <a:rPr lang="en-US" altLang="zh-TW" baseline="30000" dirty="0" smtClean="0">
                <a:latin typeface="HanWang WeiBeiMedium-Gb5" pitchFamily="2" charset="-120"/>
                <a:ea typeface="HanWang WeiBeiMedium-Gb5" pitchFamily="2" charset="-120"/>
              </a:rPr>
              <a:t>12</a:t>
            </a:r>
            <a:r>
              <a:rPr lang="zh-TW" altLang="en-US" dirty="0" smtClean="0">
                <a:latin typeface="HanWang WeiBeiMedium-Gb5" pitchFamily="2" charset="-120"/>
                <a:ea typeface="HanWang WeiBeiMedium-Gb5" pitchFamily="2" charset="-120"/>
              </a:rPr>
              <a:t> 為要成全聖徒，各盡其職，建立基督的身體， </a:t>
            </a:r>
          </a:p>
          <a:p>
            <a:r>
              <a:rPr lang="en-US" baseline="30000" dirty="0" smtClean="0"/>
              <a:t>11</a:t>
            </a:r>
            <a:r>
              <a:rPr lang="en-US" dirty="0" smtClean="0"/>
              <a:t> So Christ himself gave the apostles, the prophets, the evangelists, the pastors and teachers, </a:t>
            </a:r>
            <a:r>
              <a:rPr lang="en-US" baseline="30000" dirty="0" smtClean="0"/>
              <a:t>12</a:t>
            </a:r>
            <a:r>
              <a:rPr lang="en-US" dirty="0" smtClean="0"/>
              <a:t> to equip his people for works of service, so that the body of Christ may be built up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13</a:t>
            </a:fld>
            <a:endParaRPr lang="es-ES"/>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86446" y="251892"/>
          <a:ext cx="5186361" cy="2468880"/>
        </p:xfrm>
        <a:graphic>
          <a:graphicData uri="http://schemas.openxmlformats.org/drawingml/2006/table">
            <a:tbl>
              <a:tblPr firstRow="1" bandRow="1">
                <a:tableStyleId>{5C22544A-7EE6-4342-B048-85BDC9FD1C3A}</a:tableStyleId>
              </a:tblPr>
              <a:tblGrid>
                <a:gridCol w="1728787"/>
                <a:gridCol w="1728787"/>
                <a:gridCol w="1728787"/>
              </a:tblGrid>
              <a:tr h="370840">
                <a:tc>
                  <a:txBody>
                    <a:bodyPr/>
                    <a:lstStyle/>
                    <a:p>
                      <a:endParaRPr lang="en-US" dirty="0"/>
                    </a:p>
                  </a:txBody>
                  <a:tcPr/>
                </a:tc>
                <a:tc>
                  <a:txBody>
                    <a:bodyPr/>
                    <a:lstStyle/>
                    <a:p>
                      <a:r>
                        <a:rPr lang="zh-HK" altLang="en-US" dirty="0" smtClean="0">
                          <a:solidFill>
                            <a:schemeClr val="bg1"/>
                          </a:solidFill>
                          <a:latin typeface="HanWang WeiBeiMedium-Gb5" pitchFamily="2" charset="-120"/>
                          <a:ea typeface="HanWang WeiBeiMedium-Gb5" pitchFamily="2" charset="-120"/>
                        </a:rPr>
                        <a:t>他們不能做</a:t>
                      </a:r>
                      <a:r>
                        <a:rPr lang="en-US" altLang="zh-HK" dirty="0" smtClean="0">
                          <a:solidFill>
                            <a:schemeClr val="bg1"/>
                          </a:solidFill>
                        </a:rPr>
                        <a:t/>
                      </a:r>
                      <a:br>
                        <a:rPr lang="en-US" altLang="zh-HK" dirty="0" smtClean="0">
                          <a:solidFill>
                            <a:schemeClr val="bg1"/>
                          </a:solidFill>
                        </a:rPr>
                      </a:br>
                      <a:r>
                        <a:rPr lang="en-US" dirty="0" smtClean="0">
                          <a:solidFill>
                            <a:schemeClr val="bg1"/>
                          </a:solidFill>
                        </a:rPr>
                        <a:t>They cannot do</a:t>
                      </a:r>
                      <a:endParaRPr lang="en-US" dirty="0">
                        <a:solidFill>
                          <a:schemeClr val="bg1"/>
                        </a:solidFill>
                      </a:endParaRPr>
                    </a:p>
                  </a:txBody>
                  <a:tcPr/>
                </a:tc>
                <a:tc>
                  <a:txBody>
                    <a:bodyPr/>
                    <a:lstStyle/>
                    <a:p>
                      <a:r>
                        <a:rPr lang="zh-HK" altLang="en-US" dirty="0" smtClean="0">
                          <a:solidFill>
                            <a:schemeClr val="bg1"/>
                          </a:solidFill>
                          <a:latin typeface="HanWang WeiBeiMedium-Gb5" pitchFamily="2" charset="-120"/>
                          <a:ea typeface="HanWang WeiBeiMedium-Gb5" pitchFamily="2" charset="-120"/>
                        </a:rPr>
                        <a:t>他們能做</a:t>
                      </a:r>
                      <a:r>
                        <a:rPr lang="en-US" altLang="zh-HK" dirty="0" smtClean="0">
                          <a:solidFill>
                            <a:schemeClr val="bg1"/>
                          </a:solidFill>
                        </a:rPr>
                        <a:t/>
                      </a:r>
                      <a:br>
                        <a:rPr lang="en-US" altLang="zh-HK" dirty="0" smtClean="0">
                          <a:solidFill>
                            <a:schemeClr val="bg1"/>
                          </a:solidFill>
                        </a:rPr>
                      </a:br>
                      <a:r>
                        <a:rPr lang="en-US" dirty="0" smtClean="0">
                          <a:solidFill>
                            <a:schemeClr val="bg1"/>
                          </a:solidFill>
                        </a:rPr>
                        <a:t>They can do</a:t>
                      </a:r>
                      <a:endParaRPr lang="en-US" dirty="0">
                        <a:solidFill>
                          <a:schemeClr val="bg1"/>
                        </a:solidFill>
                      </a:endParaRPr>
                    </a:p>
                  </a:txBody>
                  <a:tcPr/>
                </a:tc>
              </a:tr>
              <a:tr h="370840">
                <a:tc>
                  <a:txBody>
                    <a:bodyPr/>
                    <a:lstStyle/>
                    <a:p>
                      <a:r>
                        <a:rPr lang="zh-HK" altLang="en-US" dirty="0" smtClean="0">
                          <a:latin typeface="HanWang WeiBeiMedium-Gb5" pitchFamily="2" charset="-120"/>
                          <a:ea typeface="HanWang WeiBeiMedium-Gb5" pitchFamily="2" charset="-120"/>
                        </a:rPr>
                        <a:t>你不能做</a:t>
                      </a:r>
                      <a:r>
                        <a:rPr lang="en-US" altLang="zh-HK" dirty="0" smtClean="0"/>
                        <a:t/>
                      </a:r>
                      <a:br>
                        <a:rPr lang="en-US" altLang="zh-HK" dirty="0" smtClean="0"/>
                      </a:br>
                      <a:r>
                        <a:rPr lang="en-US" dirty="0" smtClean="0"/>
                        <a:t>You cannot do</a:t>
                      </a:r>
                      <a:endParaRPr lang="en-US" dirty="0"/>
                    </a:p>
                  </a:txBody>
                  <a:tcPr/>
                </a:tc>
                <a:tc>
                  <a:txBody>
                    <a:bodyPr/>
                    <a:lstStyle/>
                    <a:p>
                      <a:r>
                        <a:rPr lang="zh-HK" altLang="en-US" dirty="0" smtClean="0">
                          <a:latin typeface="HanWang WeiBeiMedium-Gb5" pitchFamily="2" charset="-120"/>
                          <a:ea typeface="HanWang WeiBeiMedium-Gb5" pitchFamily="2" charset="-120"/>
                        </a:rPr>
                        <a:t>找專人做</a:t>
                      </a:r>
                      <a:r>
                        <a:rPr lang="en-US" altLang="zh-HK" dirty="0" smtClean="0"/>
                        <a:t/>
                      </a:r>
                      <a:br>
                        <a:rPr lang="en-US" altLang="zh-HK" dirty="0" smtClean="0"/>
                      </a:br>
                      <a:r>
                        <a:rPr lang="en-US" dirty="0" smtClean="0"/>
                        <a:t>Find professional </a:t>
                      </a:r>
                      <a:endParaRPr lang="en-US" dirty="0"/>
                    </a:p>
                  </a:txBody>
                  <a:tcPr/>
                </a:tc>
                <a:tc>
                  <a:txBody>
                    <a:bodyPr/>
                    <a:lstStyle/>
                    <a:p>
                      <a:r>
                        <a:rPr lang="zh-HK" altLang="en-US" dirty="0" smtClean="0">
                          <a:latin typeface="HanWang WeiBeiMedium-Gb5" pitchFamily="2" charset="-120"/>
                          <a:ea typeface="HanWang WeiBeiMedium-Gb5" pitchFamily="2" charset="-120"/>
                        </a:rPr>
                        <a:t>他們該做</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dirty="0" smtClean="0"/>
                        <a:t>They should do</a:t>
                      </a:r>
                      <a:endParaRPr lang="en-US" dirty="0"/>
                    </a:p>
                  </a:txBody>
                  <a:tcPr/>
                </a:tc>
              </a:tr>
              <a:tr h="370840">
                <a:tc>
                  <a:txBody>
                    <a:bodyPr/>
                    <a:lstStyle/>
                    <a:p>
                      <a:r>
                        <a:rPr lang="zh-HK" altLang="en-US" dirty="0" smtClean="0">
                          <a:latin typeface="HanWang WeiBeiMedium-Gb5" pitchFamily="2" charset="-120"/>
                          <a:ea typeface="HanWang WeiBeiMedium-Gb5" pitchFamily="2" charset="-120"/>
                        </a:rPr>
                        <a:t>你能做</a:t>
                      </a:r>
                      <a:endParaRPr lang="en-US" altLang="zh-HK" dirty="0" smtClean="0">
                        <a:latin typeface="HanWang WeiBeiMedium-Gb5" pitchFamily="2" charset="-120"/>
                        <a:ea typeface="HanWang WeiBeiMedium-Gb5" pitchFamily="2" charset="-120"/>
                      </a:endParaRPr>
                    </a:p>
                    <a:p>
                      <a:r>
                        <a:rPr lang="en-US" dirty="0" smtClean="0"/>
                        <a:t>You can do</a:t>
                      </a:r>
                      <a:endParaRPr lang="en-US" dirty="0"/>
                    </a:p>
                  </a:txBody>
                  <a:tcPr/>
                </a:tc>
                <a:tc>
                  <a:txBody>
                    <a:bodyPr/>
                    <a:lstStyle/>
                    <a:p>
                      <a:r>
                        <a:rPr lang="zh-HK" altLang="en-US" dirty="0" smtClean="0">
                          <a:latin typeface="HanWang WeiBeiMedium-Gb5" pitchFamily="2" charset="-120"/>
                          <a:ea typeface="HanWang WeiBeiMedium-Gb5" pitchFamily="2" charset="-120"/>
                        </a:rPr>
                        <a:t>你該做</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dirty="0" smtClean="0"/>
                        <a:t>You should do</a:t>
                      </a:r>
                      <a:endParaRPr lang="en-US" dirty="0"/>
                    </a:p>
                  </a:txBody>
                  <a:tcPr/>
                </a:tc>
                <a:tc>
                  <a:txBody>
                    <a:bodyPr/>
                    <a:lstStyle/>
                    <a:p>
                      <a:r>
                        <a:rPr lang="zh-HK" altLang="en-US" dirty="0" smtClean="0">
                          <a:latin typeface="HanWang WeiBeiMedium-Gb5" pitchFamily="2" charset="-120"/>
                          <a:ea typeface="HanWang WeiBeiMedium-Gb5" pitchFamily="2" charset="-120"/>
                        </a:rPr>
                        <a:t>讓他們做</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dirty="0" smtClean="0"/>
                        <a:t>Let them do</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9918810B-06D7-4E30-B019-6880925171F1}" type="slidenum">
              <a:rPr lang="es-ES" smtClean="0"/>
              <a:pPr/>
              <a:t>14</a:t>
            </a:fld>
            <a:endParaRPr lang="es-E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一個好計劃</a:t>
            </a:r>
            <a:r>
              <a:rPr lang="zh-HK" altLang="en-US" dirty="0" smtClean="0">
                <a:solidFill>
                  <a:schemeClr val="tx1"/>
                </a:solidFill>
                <a:latin typeface="HanWang WeiBeiMedium-Gb5" pitchFamily="2" charset="-120"/>
                <a:ea typeface="HanWang WeiBeiMedium-Gb5" pitchFamily="2" charset="-120"/>
              </a:rPr>
              <a:t>是</a:t>
            </a:r>
            <a:r>
              <a:rPr lang="en-US" altLang="zh-HK" dirty="0" smtClean="0">
                <a:solidFill>
                  <a:schemeClr val="tx1"/>
                </a:solidFill>
                <a:latin typeface="HanWang WeiBeiMedium-Gb5" pitchFamily="2" charset="-120"/>
                <a:ea typeface="HanWang WeiBeiMedium-Gb5" pitchFamily="2" charset="-120"/>
              </a:rPr>
              <a:t>:</a:t>
            </a:r>
            <a:r>
              <a:rPr lang="en-US" altLang="zh-HK" dirty="0" smtClean="0">
                <a:solidFill>
                  <a:schemeClr val="tx1"/>
                </a:solidFill>
              </a:rPr>
              <a:t/>
            </a:r>
            <a:br>
              <a:rPr lang="en-US" altLang="zh-HK" dirty="0" smtClean="0">
                <a:solidFill>
                  <a:schemeClr val="tx1"/>
                </a:solidFill>
              </a:rPr>
            </a:br>
            <a:r>
              <a:rPr lang="en-US" dirty="0" smtClean="0">
                <a:solidFill>
                  <a:schemeClr val="tx1"/>
                </a:solidFill>
              </a:rPr>
              <a:t>It is a good plan:</a:t>
            </a:r>
            <a:endParaRPr lang="en-US" dirty="0">
              <a:solidFill>
                <a:schemeClr val="tx1"/>
              </a:solidFill>
            </a:endParaRPr>
          </a:p>
        </p:txBody>
      </p:sp>
      <p:sp>
        <p:nvSpPr>
          <p:cNvPr id="3" name="Content Placeholder 2"/>
          <p:cNvSpPr>
            <a:spLocks noGrp="1"/>
          </p:cNvSpPr>
          <p:nvPr>
            <p:ph idx="1"/>
          </p:nvPr>
        </p:nvSpPr>
        <p:spPr>
          <a:xfrm>
            <a:off x="72207" y="755650"/>
            <a:ext cx="5616823" cy="2138363"/>
          </a:xfrm>
        </p:spPr>
        <p:txBody>
          <a:bodyPr/>
          <a:lstStyle/>
          <a:p>
            <a:pPr marL="342900" indent="-342900">
              <a:buFont typeface="+mj-lt"/>
              <a:buAutoNum type="arabicPeriod"/>
            </a:pPr>
            <a:r>
              <a:rPr lang="zh-TW" altLang="en-US" dirty="0" smtClean="0">
                <a:latin typeface="HanWang WeiBeiMedium-Gb5" pitchFamily="2" charset="-120"/>
                <a:ea typeface="HanWang WeiBeiMedium-Gb5" pitchFamily="2" charset="-120"/>
              </a:rPr>
              <a:t>各</a:t>
            </a:r>
            <a:r>
              <a:rPr lang="zh-TW" altLang="en-US" dirty="0" smtClean="0">
                <a:latin typeface="HanWang WeiBeiMedium-Gb5" pitchFamily="2" charset="-120"/>
                <a:ea typeface="HanWang WeiBeiMedium-Gb5" pitchFamily="2" charset="-120"/>
              </a:rPr>
              <a:t>按各職，而不是全是你為他們工</a:t>
            </a:r>
            <a:r>
              <a:rPr lang="zh-TW" altLang="en-US" dirty="0" smtClean="0">
                <a:latin typeface="HanWang WeiBeiMedium-Gb5" pitchFamily="2" charset="-120"/>
                <a:ea typeface="HanWang WeiBeiMedium-Gb5" pitchFamily="2" charset="-120"/>
              </a:rPr>
              <a:t>作</a:t>
            </a:r>
            <a:r>
              <a:rPr lang="en-US" altLang="zh-TW" dirty="0" smtClean="0"/>
              <a:t/>
            </a:r>
            <a:br>
              <a:rPr lang="en-US" altLang="zh-TW" dirty="0" smtClean="0"/>
            </a:br>
            <a:r>
              <a:rPr lang="en-US" dirty="0" smtClean="0"/>
              <a:t>When each does its part instead of doing all for them</a:t>
            </a:r>
          </a:p>
          <a:p>
            <a:pPr marL="342900" indent="-342900">
              <a:buFont typeface="+mj-lt"/>
              <a:buAutoNum type="arabicPeriod"/>
            </a:pPr>
            <a:r>
              <a:rPr lang="zh-HK" altLang="en-US" dirty="0" smtClean="0">
                <a:latin typeface="HanWang WeiBeiMedium-Gb5" pitchFamily="2" charset="-120"/>
                <a:ea typeface="HanWang WeiBeiMedium-Gb5" pitchFamily="2" charset="-120"/>
              </a:rPr>
              <a:t>以人為本，而不是以任務為</a:t>
            </a:r>
            <a:r>
              <a:rPr lang="zh-HK" altLang="en-US" dirty="0" smtClean="0">
                <a:latin typeface="HanWang WeiBeiMedium-Gb5" pitchFamily="2" charset="-120"/>
                <a:ea typeface="HanWang WeiBeiMedium-Gb5" pitchFamily="2" charset="-120"/>
              </a:rPr>
              <a:t>本</a:t>
            </a:r>
            <a:r>
              <a:rPr lang="en-US" altLang="zh-HK" dirty="0" smtClean="0"/>
              <a:t/>
            </a:r>
            <a:br>
              <a:rPr lang="en-US" altLang="zh-HK" dirty="0" smtClean="0"/>
            </a:br>
            <a:r>
              <a:rPr lang="en-US" dirty="0" smtClean="0"/>
              <a:t>When it is people-oriented instead of task-oriented</a:t>
            </a:r>
          </a:p>
        </p:txBody>
      </p:sp>
      <p:sp>
        <p:nvSpPr>
          <p:cNvPr id="4" name="Slide Number Placeholder 3"/>
          <p:cNvSpPr>
            <a:spLocks noGrp="1"/>
          </p:cNvSpPr>
          <p:nvPr>
            <p:ph type="sldNum" sz="quarter" idx="12"/>
          </p:nvPr>
        </p:nvSpPr>
        <p:spPr/>
        <p:txBody>
          <a:bodyPr/>
          <a:lstStyle/>
          <a:p>
            <a:fld id="{9918810B-06D7-4E30-B019-6880925171F1}" type="slidenum">
              <a:rPr lang="es-ES" smtClean="0"/>
              <a:pPr/>
              <a:t>15</a:t>
            </a:fld>
            <a:endParaRPr lang="es-E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B8E840D-314E-4C39-B781-13A60CEAE675}" type="slidenum">
              <a:rPr lang="es-ES" smtClean="0"/>
              <a:pPr/>
              <a:t>16</a:t>
            </a:fld>
            <a:endParaRPr lang="es-ES"/>
          </a:p>
        </p:txBody>
      </p:sp>
      <p:pic>
        <p:nvPicPr>
          <p:cNvPr id="1028" name="Picture 4" descr="http://www.churchinmarlboro.org/Biblestudy/Old%20Testament/16Neh/16ET12.files/image002.jpg"/>
          <p:cNvPicPr>
            <a:picLocks noChangeAspect="1" noChangeArrowheads="1"/>
          </p:cNvPicPr>
          <p:nvPr/>
        </p:nvPicPr>
        <p:blipFill>
          <a:blip r:embed="rId2" cstate="print"/>
          <a:srcRect/>
          <a:stretch>
            <a:fillRect/>
          </a:stretch>
        </p:blipFill>
        <p:spPr bwMode="auto">
          <a:xfrm>
            <a:off x="648271" y="0"/>
            <a:ext cx="2213444" cy="3240088"/>
          </a:xfrm>
          <a:prstGeom prst="rect">
            <a:avLst/>
          </a:prstGeom>
          <a:noFill/>
        </p:spPr>
      </p:pic>
      <p:pic>
        <p:nvPicPr>
          <p:cNvPr id="1029" name="Picture 5"/>
          <p:cNvPicPr>
            <a:picLocks noChangeAspect="1" noChangeArrowheads="1"/>
          </p:cNvPicPr>
          <p:nvPr/>
        </p:nvPicPr>
        <p:blipFill>
          <a:blip r:embed="rId3" cstate="print"/>
          <a:srcRect/>
          <a:stretch>
            <a:fillRect/>
          </a:stretch>
        </p:blipFill>
        <p:spPr bwMode="auto">
          <a:xfrm>
            <a:off x="2952527" y="0"/>
            <a:ext cx="2396263" cy="3240088"/>
          </a:xfrm>
          <a:prstGeom prst="rect">
            <a:avLst/>
          </a:prstGeom>
          <a:noFill/>
          <a:ln w="9525">
            <a:noFill/>
            <a:miter lim="800000"/>
            <a:headEnd/>
            <a:tailEnd/>
          </a:ln>
        </p:spPr>
      </p:pic>
      <p:sp>
        <p:nvSpPr>
          <p:cNvPr id="5" name="Notched Right Arrow 4"/>
          <p:cNvSpPr/>
          <p:nvPr/>
        </p:nvSpPr>
        <p:spPr bwMode="auto">
          <a:xfrm rot="10127996">
            <a:off x="2592487" y="971972"/>
            <a:ext cx="216024" cy="216024"/>
          </a:xfrm>
          <a:prstGeom prst="notched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51435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p:txBody>
      </p:sp>
      <p:sp>
        <p:nvSpPr>
          <p:cNvPr id="6" name="Notched Right Arrow 5"/>
          <p:cNvSpPr/>
          <p:nvPr/>
        </p:nvSpPr>
        <p:spPr bwMode="auto">
          <a:xfrm rot="9072953">
            <a:off x="4719382" y="866620"/>
            <a:ext cx="216024" cy="216024"/>
          </a:xfrm>
          <a:prstGeom prst="notched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51435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3:1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那時，大祭司以利亞實和他的弟兄眾祭司起來建立</a:t>
            </a:r>
            <a:r>
              <a:rPr lang="zh-TW" altLang="en-US" dirty="0" smtClean="0">
                <a:solidFill>
                  <a:srgbClr val="FFFF00"/>
                </a:solidFill>
                <a:latin typeface="HanWang WeiBeiMedium-Gb5" pitchFamily="2" charset="-120"/>
                <a:ea typeface="HanWang WeiBeiMedium-Gb5" pitchFamily="2" charset="-120"/>
              </a:rPr>
              <a:t>羊門</a:t>
            </a:r>
            <a:r>
              <a:rPr lang="zh-TW" altLang="en-US" dirty="0" smtClean="0">
                <a:latin typeface="HanWang WeiBeiMedium-Gb5" pitchFamily="2" charset="-120"/>
                <a:ea typeface="HanWang WeiBeiMedium-Gb5" pitchFamily="2" charset="-120"/>
              </a:rPr>
              <a:t>，分別為聖，安立門扇，又築城牆到哈米亞樓，直到哈楠業樓，分別為聖。 </a:t>
            </a:r>
          </a:p>
          <a:p>
            <a:r>
              <a:rPr lang="en-US" baseline="30000" dirty="0" smtClean="0"/>
              <a:t>1</a:t>
            </a:r>
            <a:r>
              <a:rPr lang="en-US" dirty="0" smtClean="0"/>
              <a:t> </a:t>
            </a:r>
            <a:r>
              <a:rPr lang="en-US" dirty="0" err="1" smtClean="0"/>
              <a:t>Eliashib</a:t>
            </a:r>
            <a:r>
              <a:rPr lang="en-US" dirty="0" smtClean="0"/>
              <a:t> the high priest and his fellow priests went to work and rebuilt </a:t>
            </a:r>
            <a:r>
              <a:rPr lang="en-US" dirty="0" smtClean="0">
                <a:solidFill>
                  <a:srgbClr val="FFFF00"/>
                </a:solidFill>
              </a:rPr>
              <a:t>the Sheep Gate</a:t>
            </a:r>
            <a:r>
              <a:rPr lang="en-US" dirty="0" smtClean="0"/>
              <a:t>. They dedicated it and set its doors in place, building as far as the Tower of the Hundred, which they dedicated, and as far as the Tower of </a:t>
            </a:r>
            <a:r>
              <a:rPr lang="en-US" dirty="0" err="1" smtClean="0"/>
              <a:t>Hananel</a:t>
            </a:r>
            <a:r>
              <a:rPr lang="en-US" dirty="0" smtClean="0"/>
              <a:t>. </a:t>
            </a:r>
          </a:p>
          <a:p>
            <a:endParaRPr lang="en-US"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17</a:t>
            </a:fld>
            <a:endParaRPr lang="es-E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3:23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23</a:t>
            </a:r>
            <a:r>
              <a:rPr lang="zh-TW" altLang="en-US" dirty="0" smtClean="0">
                <a:latin typeface="HanWang WeiBeiMedium-Gb5" pitchFamily="2" charset="-120"/>
                <a:ea typeface="HanWang WeiBeiMedium-Gb5" pitchFamily="2" charset="-120"/>
              </a:rPr>
              <a:t> 其次是便雅憫與哈述</a:t>
            </a:r>
            <a:r>
              <a:rPr lang="zh-TW" altLang="en-US" dirty="0" smtClean="0">
                <a:solidFill>
                  <a:srgbClr val="FFFF00"/>
                </a:solidFill>
                <a:latin typeface="HanWang WeiBeiMedium-Gb5" pitchFamily="2" charset="-120"/>
                <a:ea typeface="HanWang WeiBeiMedium-Gb5" pitchFamily="2" charset="-120"/>
              </a:rPr>
              <a:t>對著自己的房屋修造</a:t>
            </a:r>
            <a:r>
              <a:rPr lang="zh-TW" altLang="en-US" dirty="0" smtClean="0">
                <a:latin typeface="HanWang WeiBeiMedium-Gb5" pitchFamily="2" charset="-120"/>
                <a:ea typeface="HanWang WeiBeiMedium-Gb5" pitchFamily="2" charset="-120"/>
              </a:rPr>
              <a:t>。其次是亞難尼的孫子、瑪西雅的兒子亞撒利雅在靠近自己的房屋修造。 </a:t>
            </a:r>
          </a:p>
          <a:p>
            <a:r>
              <a:rPr lang="en-US" dirty="0" smtClean="0"/>
              <a:t> </a:t>
            </a:r>
            <a:r>
              <a:rPr lang="en-US" baseline="30000" dirty="0" smtClean="0"/>
              <a:t>23</a:t>
            </a:r>
            <a:r>
              <a:rPr lang="en-US" dirty="0" smtClean="0"/>
              <a:t> </a:t>
            </a:r>
            <a:r>
              <a:rPr lang="en-US" dirty="0" smtClean="0"/>
              <a:t>Beyond them, Benjamin and </a:t>
            </a:r>
            <a:r>
              <a:rPr lang="en-US" dirty="0" err="1" smtClean="0"/>
              <a:t>Hasshub</a:t>
            </a:r>
            <a:r>
              <a:rPr lang="en-US" dirty="0" smtClean="0"/>
              <a:t> </a:t>
            </a:r>
            <a:r>
              <a:rPr lang="en-US" dirty="0" smtClean="0">
                <a:solidFill>
                  <a:srgbClr val="FFFF00"/>
                </a:solidFill>
              </a:rPr>
              <a:t>made repairs in front of their house</a:t>
            </a:r>
            <a:r>
              <a:rPr lang="en-US" dirty="0" smtClean="0"/>
              <a:t>; and next to them, </a:t>
            </a:r>
            <a:r>
              <a:rPr lang="en-US" dirty="0" err="1" smtClean="0"/>
              <a:t>Azariah</a:t>
            </a:r>
            <a:r>
              <a:rPr lang="en-US" dirty="0" smtClean="0"/>
              <a:t> son of </a:t>
            </a:r>
            <a:r>
              <a:rPr lang="en-US" dirty="0" err="1" smtClean="0"/>
              <a:t>Maaseiah</a:t>
            </a:r>
            <a:r>
              <a:rPr lang="en-US" dirty="0" smtClean="0"/>
              <a:t>, the son of </a:t>
            </a:r>
            <a:r>
              <a:rPr lang="en-US" dirty="0" err="1" smtClean="0"/>
              <a:t>Ananiah</a:t>
            </a:r>
            <a:r>
              <a:rPr lang="en-US" dirty="0" smtClean="0"/>
              <a:t>, made repairs beside his house.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18</a:t>
            </a:fld>
            <a:endParaRPr lang="es-ES"/>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提摩太後書 </a:t>
            </a:r>
            <a:r>
              <a:rPr lang="en-US" dirty="0" smtClean="0"/>
              <a:t>2 Timothy </a:t>
            </a:r>
            <a:r>
              <a:rPr lang="en-US" dirty="0" smtClean="0"/>
              <a:t>2:2</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你在許多見證人面前聽見我所教訓的，也要交託那忠心能教導別人的人。 </a:t>
            </a:r>
          </a:p>
          <a:p>
            <a:r>
              <a:rPr lang="en-US" baseline="30000" dirty="0" smtClean="0"/>
              <a:t>2</a:t>
            </a:r>
            <a:r>
              <a:rPr lang="en-US" dirty="0" smtClean="0"/>
              <a:t> </a:t>
            </a:r>
            <a:r>
              <a:rPr lang="en-US" dirty="0" smtClean="0"/>
              <a:t>And the things you have heard me say in the presence of many witnesses entrust to reliable people who will also be qualified to teach others.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19</a:t>
            </a:fld>
            <a:endParaRPr lang="es-E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521173" cy="2786137"/>
          </a:xfrm>
        </p:spPr>
        <p:txBody>
          <a:bodyPr/>
          <a:lstStyle/>
          <a:p>
            <a:r>
              <a:rPr lang="en-US" altLang="zh-TW" baseline="30000" dirty="0" smtClean="0">
                <a:solidFill>
                  <a:srgbClr val="FFFF00"/>
                </a:solidFill>
                <a:latin typeface="HanWang WeiBeiMedium-Gb5" pitchFamily="2" charset="-120"/>
                <a:ea typeface="HanWang WeiBeiMedium-Gb5" pitchFamily="2" charset="-120"/>
              </a:rPr>
              <a:t>2</a:t>
            </a:r>
            <a:r>
              <a:rPr lang="zh-TW" altLang="en-US" dirty="0" smtClean="0">
                <a:solidFill>
                  <a:srgbClr val="FFFF00"/>
                </a:solidFill>
                <a:latin typeface="HanWang WeiBeiMedium-Gb5" pitchFamily="2" charset="-120"/>
                <a:ea typeface="HanWang WeiBeiMedium-Gb5" pitchFamily="2" charset="-120"/>
              </a:rPr>
              <a:t> 其次是耶利哥人建造。其次是音利的兒子撒刻建造。 </a:t>
            </a:r>
            <a:r>
              <a:rPr lang="en-US" altLang="zh-TW" baseline="30000" dirty="0" smtClean="0">
                <a:solidFill>
                  <a:srgbClr val="FFFF00"/>
                </a:solidFill>
                <a:latin typeface="HanWang WeiBeiMedium-Gb5" pitchFamily="2" charset="-120"/>
                <a:ea typeface="HanWang WeiBeiMedium-Gb5" pitchFamily="2" charset="-120"/>
              </a:rPr>
              <a:t>3</a:t>
            </a:r>
            <a:r>
              <a:rPr lang="zh-TW" altLang="en-US" dirty="0" smtClean="0">
                <a:solidFill>
                  <a:srgbClr val="FFFF00"/>
                </a:solidFill>
                <a:latin typeface="HanWang WeiBeiMedium-Gb5" pitchFamily="2" charset="-120"/>
                <a:ea typeface="HanWang WeiBeiMedium-Gb5" pitchFamily="2" charset="-120"/>
              </a:rPr>
              <a:t> 哈西拿的子孫建立魚門，架橫樑、安門扇，和閂鎖。</a:t>
            </a:r>
            <a:r>
              <a:rPr lang="en-US" altLang="zh-TW" baseline="30000" dirty="0" smtClean="0">
                <a:solidFill>
                  <a:srgbClr val="FFFF00"/>
                </a:solidFill>
                <a:latin typeface="HanWang WeiBeiMedium-Gb5" pitchFamily="2" charset="-120"/>
                <a:ea typeface="HanWang WeiBeiMedium-Gb5" pitchFamily="2" charset="-120"/>
              </a:rPr>
              <a:t>4</a:t>
            </a:r>
            <a:r>
              <a:rPr lang="zh-TW" altLang="en-US" dirty="0" smtClean="0">
                <a:solidFill>
                  <a:srgbClr val="FFFF00"/>
                </a:solidFill>
                <a:latin typeface="HanWang WeiBeiMedium-Gb5" pitchFamily="2" charset="-120"/>
                <a:ea typeface="HanWang WeiBeiMedium-Gb5" pitchFamily="2" charset="-120"/>
              </a:rPr>
              <a:t> 其次是哈哥斯的孫子、烏利亞的兒子米利末修造。其次是米示薩別的孫子、比利迦的兒子米書蘭修造。</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dirty="0"/>
          </a:p>
        </p:txBody>
      </p:sp>
      <p:sp>
        <p:nvSpPr>
          <p:cNvPr id="6" name="Content Placeholder 4"/>
          <p:cNvSpPr txBox="1">
            <a:spLocks/>
          </p:cNvSpPr>
          <p:nvPr/>
        </p:nvSpPr>
        <p:spPr bwMode="auto">
          <a:xfrm>
            <a:off x="2736503" y="107876"/>
            <a:ext cx="3024535"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2</a:t>
            </a:r>
            <a:r>
              <a:rPr lang="en-US" sz="1800" dirty="0" smtClean="0">
                <a:latin typeface="Arial Narrow" pitchFamily="34" charset="0"/>
              </a:rPr>
              <a:t> The men of Jericho built the adjoining section, and </a:t>
            </a:r>
            <a:r>
              <a:rPr lang="en-US" sz="1800" dirty="0" err="1" smtClean="0">
                <a:latin typeface="Arial Narrow" pitchFamily="34" charset="0"/>
              </a:rPr>
              <a:t>Zakkur</a:t>
            </a:r>
            <a:r>
              <a:rPr lang="en-US" sz="1800" dirty="0" smtClean="0">
                <a:latin typeface="Arial Narrow" pitchFamily="34" charset="0"/>
              </a:rPr>
              <a:t> son of </a:t>
            </a:r>
            <a:r>
              <a:rPr lang="en-US" sz="1800" dirty="0" err="1" smtClean="0">
                <a:latin typeface="Arial Narrow" pitchFamily="34" charset="0"/>
              </a:rPr>
              <a:t>Imri</a:t>
            </a:r>
            <a:r>
              <a:rPr lang="en-US" sz="1800" dirty="0" smtClean="0">
                <a:latin typeface="Arial Narrow" pitchFamily="34" charset="0"/>
              </a:rPr>
              <a:t> built next to them. </a:t>
            </a:r>
            <a:r>
              <a:rPr lang="en-US" sz="1800" baseline="30000" dirty="0" smtClean="0">
                <a:latin typeface="Arial Narrow" pitchFamily="34" charset="0"/>
              </a:rPr>
              <a:t>3</a:t>
            </a:r>
            <a:r>
              <a:rPr lang="en-US" sz="1800" dirty="0" smtClean="0">
                <a:latin typeface="Arial Narrow" pitchFamily="34" charset="0"/>
              </a:rPr>
              <a:t> The Fish Gate was rebuilt by the sons of </a:t>
            </a:r>
            <a:r>
              <a:rPr lang="en-US" sz="1800" dirty="0" err="1" smtClean="0">
                <a:latin typeface="Arial Narrow" pitchFamily="34" charset="0"/>
              </a:rPr>
              <a:t>Hassenaah</a:t>
            </a:r>
            <a:r>
              <a:rPr lang="en-US" sz="1800" dirty="0" smtClean="0">
                <a:latin typeface="Arial Narrow" pitchFamily="34" charset="0"/>
              </a:rPr>
              <a:t>. They laid its beams and put its doors and bolts and bars in place. </a:t>
            </a:r>
            <a:r>
              <a:rPr lang="en-US" sz="1800" baseline="30000" dirty="0" smtClean="0">
                <a:latin typeface="Arial Narrow" pitchFamily="34" charset="0"/>
              </a:rPr>
              <a:t>4</a:t>
            </a:r>
            <a:r>
              <a:rPr lang="en-US" sz="1800" dirty="0" smtClean="0">
                <a:latin typeface="Arial Narrow" pitchFamily="34" charset="0"/>
              </a:rPr>
              <a:t> </a:t>
            </a:r>
            <a:r>
              <a:rPr lang="en-US" sz="1800" dirty="0" err="1" smtClean="0">
                <a:latin typeface="Arial Narrow" pitchFamily="34" charset="0"/>
              </a:rPr>
              <a:t>Meremoth</a:t>
            </a:r>
            <a:r>
              <a:rPr lang="en-US" sz="1800" dirty="0" smtClean="0">
                <a:latin typeface="Arial Narrow" pitchFamily="34" charset="0"/>
              </a:rPr>
              <a:t> son of Uriah, the son of </a:t>
            </a:r>
            <a:r>
              <a:rPr lang="en-US" sz="1800" dirty="0" err="1" smtClean="0">
                <a:latin typeface="Arial Narrow" pitchFamily="34" charset="0"/>
              </a:rPr>
              <a:t>Hakkoz</a:t>
            </a:r>
            <a:r>
              <a:rPr lang="en-US" sz="1800" dirty="0" smtClean="0">
                <a:latin typeface="Arial Narrow" pitchFamily="34" charset="0"/>
              </a:rPr>
              <a:t>, repaired the next section. Next to him </a:t>
            </a:r>
            <a:r>
              <a:rPr lang="en-US" sz="1800" dirty="0" err="1" smtClean="0">
                <a:latin typeface="Arial Narrow" pitchFamily="34" charset="0"/>
              </a:rPr>
              <a:t>Meshullam</a:t>
            </a:r>
            <a:r>
              <a:rPr lang="en-US" sz="1800" dirty="0" smtClean="0">
                <a:latin typeface="Arial Narrow" pitchFamily="34" charset="0"/>
              </a:rPr>
              <a:t> son of </a:t>
            </a:r>
            <a:r>
              <a:rPr lang="en-US" sz="1800" dirty="0" err="1" smtClean="0">
                <a:latin typeface="Arial Narrow" pitchFamily="34" charset="0"/>
              </a:rPr>
              <a:t>Berekiah</a:t>
            </a:r>
            <a:r>
              <a:rPr lang="en-US" sz="1800" dirty="0" smtClean="0">
                <a:latin typeface="Arial Narrow" pitchFamily="34" charset="0"/>
              </a:rPr>
              <a:t>, the son of </a:t>
            </a:r>
            <a:r>
              <a:rPr lang="en-US" sz="1800" dirty="0" err="1" smtClean="0">
                <a:latin typeface="Arial Narrow" pitchFamily="34" charset="0"/>
              </a:rPr>
              <a:t>Meshezabel</a:t>
            </a:r>
            <a:r>
              <a:rPr lang="en-US" sz="1800" dirty="0" smtClean="0">
                <a:latin typeface="Arial Narrow" pitchFamily="34" charset="0"/>
              </a:rPr>
              <a:t>, made repairs,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一個好計劃</a:t>
            </a:r>
            <a:r>
              <a:rPr lang="zh-HK" altLang="en-US" dirty="0" smtClean="0">
                <a:solidFill>
                  <a:schemeClr val="tx1"/>
                </a:solidFill>
                <a:latin typeface="HanWang WeiBeiMedium-Gb5" pitchFamily="2" charset="-120"/>
                <a:ea typeface="HanWang WeiBeiMedium-Gb5" pitchFamily="2" charset="-120"/>
              </a:rPr>
              <a:t>是</a:t>
            </a:r>
            <a:r>
              <a:rPr lang="en-US" altLang="zh-HK" dirty="0" smtClean="0">
                <a:solidFill>
                  <a:schemeClr val="tx1"/>
                </a:solidFill>
                <a:latin typeface="HanWang WeiBeiMedium-Gb5" pitchFamily="2" charset="-120"/>
                <a:ea typeface="HanWang WeiBeiMedium-Gb5" pitchFamily="2" charset="-120"/>
              </a:rPr>
              <a:t>:</a:t>
            </a:r>
            <a:r>
              <a:rPr lang="en-US" altLang="zh-HK" dirty="0" smtClean="0">
                <a:solidFill>
                  <a:schemeClr val="tx1"/>
                </a:solidFill>
              </a:rPr>
              <a:t/>
            </a:r>
            <a:br>
              <a:rPr lang="en-US" altLang="zh-HK" dirty="0" smtClean="0">
                <a:solidFill>
                  <a:schemeClr val="tx1"/>
                </a:solidFill>
              </a:rPr>
            </a:br>
            <a:r>
              <a:rPr lang="en-US" dirty="0" smtClean="0">
                <a:solidFill>
                  <a:schemeClr val="tx1"/>
                </a:solidFill>
              </a:rPr>
              <a:t>It is a good plan:</a:t>
            </a:r>
            <a:endParaRPr lang="en-US" dirty="0">
              <a:solidFill>
                <a:schemeClr val="tx1"/>
              </a:solidFill>
            </a:endParaRPr>
          </a:p>
        </p:txBody>
      </p:sp>
      <p:sp>
        <p:nvSpPr>
          <p:cNvPr id="3" name="Content Placeholder 2"/>
          <p:cNvSpPr>
            <a:spLocks noGrp="1"/>
          </p:cNvSpPr>
          <p:nvPr>
            <p:ph idx="1"/>
          </p:nvPr>
        </p:nvSpPr>
        <p:spPr>
          <a:xfrm>
            <a:off x="72207" y="755650"/>
            <a:ext cx="5616823" cy="2138363"/>
          </a:xfrm>
        </p:spPr>
        <p:txBody>
          <a:bodyPr/>
          <a:lstStyle/>
          <a:p>
            <a:pPr marL="342900" indent="-342900">
              <a:buFont typeface="+mj-lt"/>
              <a:buAutoNum type="arabicPeriod"/>
            </a:pPr>
            <a:r>
              <a:rPr lang="zh-TW" altLang="en-US" dirty="0" smtClean="0">
                <a:latin typeface="HanWang WeiBeiMedium-Gb5" pitchFamily="2" charset="-120"/>
                <a:ea typeface="HanWang WeiBeiMedium-Gb5" pitchFamily="2" charset="-120"/>
              </a:rPr>
              <a:t>各</a:t>
            </a:r>
            <a:r>
              <a:rPr lang="zh-TW" altLang="en-US" dirty="0" smtClean="0">
                <a:latin typeface="HanWang WeiBeiMedium-Gb5" pitchFamily="2" charset="-120"/>
                <a:ea typeface="HanWang WeiBeiMedium-Gb5" pitchFamily="2" charset="-120"/>
              </a:rPr>
              <a:t>按各職，而不是全是你為他們工</a:t>
            </a:r>
            <a:r>
              <a:rPr lang="zh-TW" altLang="en-US" dirty="0" smtClean="0">
                <a:latin typeface="HanWang WeiBeiMedium-Gb5" pitchFamily="2" charset="-120"/>
                <a:ea typeface="HanWang WeiBeiMedium-Gb5" pitchFamily="2" charset="-120"/>
              </a:rPr>
              <a:t>作</a:t>
            </a:r>
            <a:r>
              <a:rPr lang="en-US" altLang="zh-TW" dirty="0" smtClean="0"/>
              <a:t/>
            </a:r>
            <a:br>
              <a:rPr lang="en-US" altLang="zh-TW" dirty="0" smtClean="0"/>
            </a:br>
            <a:r>
              <a:rPr lang="en-US" dirty="0" smtClean="0"/>
              <a:t>When each does its part instead of doing all for them</a:t>
            </a:r>
          </a:p>
          <a:p>
            <a:pPr marL="342900" indent="-342900">
              <a:buFont typeface="+mj-lt"/>
              <a:buAutoNum type="arabicPeriod"/>
            </a:pPr>
            <a:r>
              <a:rPr lang="zh-HK" altLang="en-US" dirty="0" smtClean="0">
                <a:latin typeface="HanWang WeiBeiMedium-Gb5" pitchFamily="2" charset="-120"/>
                <a:ea typeface="HanWang WeiBeiMedium-Gb5" pitchFamily="2" charset="-120"/>
              </a:rPr>
              <a:t>以人為本，而不是以任務為</a:t>
            </a:r>
            <a:r>
              <a:rPr lang="zh-HK" altLang="en-US" dirty="0" smtClean="0">
                <a:latin typeface="HanWang WeiBeiMedium-Gb5" pitchFamily="2" charset="-120"/>
                <a:ea typeface="HanWang WeiBeiMedium-Gb5" pitchFamily="2" charset="-120"/>
              </a:rPr>
              <a:t>本</a:t>
            </a:r>
            <a:r>
              <a:rPr lang="en-US" altLang="zh-HK" dirty="0" smtClean="0"/>
              <a:t/>
            </a:r>
            <a:br>
              <a:rPr lang="en-US" altLang="zh-HK" dirty="0" smtClean="0"/>
            </a:br>
            <a:r>
              <a:rPr lang="en-US" dirty="0" smtClean="0"/>
              <a:t>When it is people-oriented instead of task-oriented</a:t>
            </a:r>
          </a:p>
          <a:p>
            <a:pPr marL="342900" indent="-342900">
              <a:buFont typeface="+mj-lt"/>
              <a:buAutoNum type="arabicPeriod"/>
            </a:pPr>
            <a:r>
              <a:rPr lang="zh-HK" altLang="en-US" dirty="0" smtClean="0">
                <a:latin typeface="HanWang WeiBeiMedium-Gb5" pitchFamily="2" charset="-120"/>
                <a:ea typeface="HanWang WeiBeiMedium-Gb5" pitchFamily="2" charset="-120"/>
              </a:rPr>
              <a:t>人是出於甘心</a:t>
            </a:r>
            <a:r>
              <a:rPr lang="zh-HK" altLang="en-US" dirty="0" smtClean="0">
                <a:latin typeface="HanWang WeiBeiMedium-Gb5" pitchFamily="2" charset="-120"/>
                <a:ea typeface="HanWang WeiBeiMedium-Gb5" pitchFamily="2" charset="-120"/>
              </a:rPr>
              <a:t>，</a:t>
            </a:r>
            <a:r>
              <a:rPr lang="zh-HK" altLang="en-US" dirty="0" smtClean="0">
                <a:latin typeface="HanWang WeiBeiMedium-Gb5" pitchFamily="2" charset="-120"/>
                <a:ea typeface="HanWang WeiBeiMedium-Gb5" pitchFamily="2" charset="-120"/>
              </a:rPr>
              <a:t>而不是</a:t>
            </a:r>
            <a:r>
              <a:rPr lang="zh-HK" altLang="en-US" dirty="0" smtClean="0">
                <a:latin typeface="HanWang WeiBeiMedium-Gb5" pitchFamily="2" charset="-120"/>
                <a:ea typeface="HanWang WeiBeiMedium-Gb5" pitchFamily="2" charset="-120"/>
              </a:rPr>
              <a:t>勉強 </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dirty="0" smtClean="0"/>
              <a:t>When people works willingly instead of under compulsion</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20</a:t>
            </a:fld>
            <a:endParaRPr lang="es-E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3:5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其次是提哥亞人修造；</a:t>
            </a:r>
            <a:r>
              <a:rPr lang="zh-TW" altLang="en-US" dirty="0" smtClean="0">
                <a:solidFill>
                  <a:srgbClr val="FFFF00"/>
                </a:solidFill>
                <a:latin typeface="HanWang WeiBeiMedium-Gb5" pitchFamily="2" charset="-120"/>
                <a:ea typeface="HanWang WeiBeiMedium-Gb5" pitchFamily="2" charset="-120"/>
              </a:rPr>
              <a:t>但是他們的貴冑不用肩擔他們主的工作</a:t>
            </a:r>
            <a:r>
              <a:rPr lang="zh-TW" altLang="en-US" dirty="0" smtClean="0">
                <a:latin typeface="HanWang WeiBeiMedium-Gb5" pitchFamily="2" charset="-120"/>
                <a:ea typeface="HanWang WeiBeiMedium-Gb5" pitchFamily="2" charset="-120"/>
              </a:rPr>
              <a:t>。 </a:t>
            </a:r>
          </a:p>
          <a:p>
            <a:r>
              <a:rPr lang="en-US" baseline="30000" dirty="0" smtClean="0"/>
              <a:t>5</a:t>
            </a:r>
            <a:r>
              <a:rPr lang="en-US" dirty="0" smtClean="0"/>
              <a:t> </a:t>
            </a:r>
            <a:r>
              <a:rPr lang="en-US" dirty="0" smtClean="0"/>
              <a:t>The next section was repaired by the men of </a:t>
            </a:r>
            <a:r>
              <a:rPr lang="en-US" dirty="0" err="1" smtClean="0"/>
              <a:t>Tekoa</a:t>
            </a:r>
            <a:r>
              <a:rPr lang="en-US" dirty="0" smtClean="0"/>
              <a:t>, but </a:t>
            </a:r>
            <a:r>
              <a:rPr lang="en-US" dirty="0" smtClean="0">
                <a:solidFill>
                  <a:srgbClr val="FFFF00"/>
                </a:solidFill>
              </a:rPr>
              <a:t>their nobles would not put their shoulders to the work under their supervisors</a:t>
            </a:r>
            <a:r>
              <a:rPr lang="en-US" dirty="0" smtClean="0"/>
              <a: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21</a:t>
            </a:fld>
            <a:endParaRPr lang="es-E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a:t>
            </a:r>
            <a:r>
              <a:rPr lang="en-US" dirty="0" smtClean="0"/>
              <a:t>3:2, 5, 7</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其次是耶利哥人建造</a:t>
            </a:r>
            <a:r>
              <a:rPr lang="zh-TW" altLang="en-US" dirty="0" smtClean="0">
                <a:latin typeface="HanWang WeiBeiMedium-Gb5" pitchFamily="2" charset="-120"/>
                <a:ea typeface="HanWang WeiBeiMedium-Gb5" pitchFamily="2" charset="-120"/>
              </a:rPr>
              <a:t>。</a:t>
            </a:r>
            <a:r>
              <a:rPr lang="en-US" altLang="zh-TW"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其次是提哥亞人修造</a:t>
            </a:r>
            <a:r>
              <a:rPr lang="zh-TW" altLang="en-US" dirty="0" smtClean="0">
                <a:latin typeface="HanWang WeiBeiMedium-Gb5" pitchFamily="2" charset="-120"/>
                <a:ea typeface="HanWang WeiBeiMedium-Gb5" pitchFamily="2" charset="-120"/>
              </a:rPr>
              <a:t>；</a:t>
            </a:r>
            <a:r>
              <a:rPr lang="en-US" altLang="zh-TW"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其次是基遍人米拉提，米倫人雅頓與基遍人，並屬河西總督所管的米斯巴人修造。 </a:t>
            </a:r>
          </a:p>
          <a:p>
            <a:r>
              <a:rPr lang="en-US" baseline="30000" dirty="0" smtClean="0"/>
              <a:t>2</a:t>
            </a:r>
            <a:r>
              <a:rPr lang="en-US" dirty="0" smtClean="0"/>
              <a:t> </a:t>
            </a:r>
            <a:r>
              <a:rPr lang="en-US" dirty="0" smtClean="0"/>
              <a:t>The men of Jericho built the adjoining </a:t>
            </a:r>
            <a:r>
              <a:rPr lang="en-US" dirty="0" smtClean="0"/>
              <a:t>section… </a:t>
            </a:r>
            <a:r>
              <a:rPr lang="en-US" baseline="30000" dirty="0" smtClean="0"/>
              <a:t>5</a:t>
            </a:r>
            <a:r>
              <a:rPr lang="en-US" dirty="0" smtClean="0"/>
              <a:t> </a:t>
            </a:r>
            <a:r>
              <a:rPr lang="en-US" dirty="0" smtClean="0"/>
              <a:t>The next section was repaired by the men of </a:t>
            </a:r>
            <a:r>
              <a:rPr lang="en-US" dirty="0" err="1" smtClean="0"/>
              <a:t>Tekoa</a:t>
            </a:r>
            <a:r>
              <a:rPr lang="en-US" dirty="0" smtClean="0"/>
              <a:t>, </a:t>
            </a:r>
            <a:r>
              <a:rPr lang="en-US" dirty="0" smtClean="0"/>
              <a:t>… </a:t>
            </a:r>
            <a:r>
              <a:rPr lang="en-US" baseline="30000" dirty="0" smtClean="0"/>
              <a:t>7</a:t>
            </a:r>
            <a:r>
              <a:rPr lang="en-US" dirty="0" smtClean="0"/>
              <a:t> </a:t>
            </a:r>
            <a:r>
              <a:rPr lang="en-US" dirty="0" smtClean="0"/>
              <a:t>Next to them, repairs were made by men from Gibeon and </a:t>
            </a:r>
            <a:r>
              <a:rPr lang="en-US" dirty="0" err="1" smtClean="0"/>
              <a:t>Mizpah—Melatiah</a:t>
            </a:r>
            <a:r>
              <a:rPr lang="en-US" dirty="0" smtClean="0"/>
              <a:t> of Gibeon and </a:t>
            </a:r>
            <a:r>
              <a:rPr lang="en-US" dirty="0" err="1" smtClean="0"/>
              <a:t>Jadon</a:t>
            </a:r>
            <a:r>
              <a:rPr lang="en-US" dirty="0" smtClean="0"/>
              <a:t> of </a:t>
            </a:r>
            <a:r>
              <a:rPr lang="en-US" dirty="0" err="1" smtClean="0"/>
              <a:t>Meronoth</a:t>
            </a:r>
            <a:r>
              <a:rPr lang="en-US" dirty="0" smtClean="0"/>
              <a:t>—places under the authority of the governor of Trans-Euphrates.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22</a:t>
            </a:fld>
            <a:endParaRPr lang="es-ES"/>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a:t>
            </a:r>
            <a:r>
              <a:rPr lang="en-US" dirty="0" smtClean="0"/>
              <a:t>3:5, 27</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其次是</a:t>
            </a:r>
            <a:r>
              <a:rPr lang="zh-TW" altLang="en-US" dirty="0" smtClean="0">
                <a:solidFill>
                  <a:srgbClr val="FFFF00"/>
                </a:solidFill>
                <a:latin typeface="HanWang WeiBeiMedium-Gb5" pitchFamily="2" charset="-120"/>
                <a:ea typeface="HanWang WeiBeiMedium-Gb5" pitchFamily="2" charset="-120"/>
              </a:rPr>
              <a:t>提哥亞人修造</a:t>
            </a:r>
            <a:r>
              <a:rPr lang="zh-TW" altLang="en-US" dirty="0" smtClean="0">
                <a:latin typeface="HanWang WeiBeiMedium-Gb5" pitchFamily="2" charset="-120"/>
                <a:ea typeface="HanWang WeiBeiMedium-Gb5" pitchFamily="2" charset="-120"/>
              </a:rPr>
              <a:t>；但是他們的貴冑不用肩擔他們主的工作。 </a:t>
            </a:r>
            <a:r>
              <a:rPr lang="en-US" altLang="zh-TW"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27</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其次是</a:t>
            </a:r>
            <a:r>
              <a:rPr lang="zh-TW" altLang="en-US" dirty="0" smtClean="0">
                <a:solidFill>
                  <a:srgbClr val="FFFF00"/>
                </a:solidFill>
                <a:latin typeface="HanWang WeiBeiMedium-Gb5" pitchFamily="2" charset="-120"/>
                <a:ea typeface="HanWang WeiBeiMedium-Gb5" pitchFamily="2" charset="-120"/>
              </a:rPr>
              <a:t>提哥亞人又修一段</a:t>
            </a:r>
            <a:r>
              <a:rPr lang="zh-TW" altLang="en-US" dirty="0" smtClean="0">
                <a:latin typeface="HanWang WeiBeiMedium-Gb5" pitchFamily="2" charset="-120"/>
                <a:ea typeface="HanWang WeiBeiMedium-Gb5" pitchFamily="2" charset="-120"/>
              </a:rPr>
              <a:t>，對著那凸出來的大樓，直到俄斐勒的牆。 </a:t>
            </a:r>
          </a:p>
          <a:p>
            <a:r>
              <a:rPr lang="en-US" baseline="30000" dirty="0" smtClean="0"/>
              <a:t>5</a:t>
            </a:r>
            <a:r>
              <a:rPr lang="en-US" dirty="0" smtClean="0"/>
              <a:t> </a:t>
            </a:r>
            <a:r>
              <a:rPr lang="en-US" dirty="0" smtClean="0"/>
              <a:t>The next section was repaired </a:t>
            </a:r>
            <a:r>
              <a:rPr lang="en-US" dirty="0" smtClean="0">
                <a:solidFill>
                  <a:srgbClr val="FFFF00"/>
                </a:solidFill>
              </a:rPr>
              <a:t>by the men of </a:t>
            </a:r>
            <a:r>
              <a:rPr lang="en-US" dirty="0" err="1" smtClean="0">
                <a:solidFill>
                  <a:srgbClr val="FFFF00"/>
                </a:solidFill>
              </a:rPr>
              <a:t>Tekoa</a:t>
            </a:r>
            <a:r>
              <a:rPr lang="en-US" dirty="0" smtClean="0"/>
              <a:t>, but their nobles would not put their shoulders to the work under their </a:t>
            </a:r>
            <a:r>
              <a:rPr lang="en-US" dirty="0" smtClean="0"/>
              <a:t>supervisors... </a:t>
            </a:r>
            <a:r>
              <a:rPr lang="en-US" baseline="30000" dirty="0" smtClean="0"/>
              <a:t>27</a:t>
            </a:r>
            <a:r>
              <a:rPr lang="en-US" dirty="0" smtClean="0"/>
              <a:t> </a:t>
            </a:r>
            <a:r>
              <a:rPr lang="en-US" dirty="0" smtClean="0"/>
              <a:t>Next to them, </a:t>
            </a:r>
            <a:r>
              <a:rPr lang="en-US" dirty="0" smtClean="0">
                <a:solidFill>
                  <a:srgbClr val="FFFF00"/>
                </a:solidFill>
              </a:rPr>
              <a:t>the men of </a:t>
            </a:r>
            <a:r>
              <a:rPr lang="en-US" dirty="0" err="1" smtClean="0">
                <a:solidFill>
                  <a:srgbClr val="FFFF00"/>
                </a:solidFill>
              </a:rPr>
              <a:t>Tekoa</a:t>
            </a:r>
            <a:r>
              <a:rPr lang="en-US" dirty="0" smtClean="0">
                <a:solidFill>
                  <a:srgbClr val="FFFF00"/>
                </a:solidFill>
              </a:rPr>
              <a:t> repaired another section</a:t>
            </a:r>
            <a:r>
              <a:rPr lang="en-US" dirty="0" smtClean="0"/>
              <a:t>, from the great projecting tower to the wall of </a:t>
            </a:r>
            <a:r>
              <a:rPr lang="en-US" dirty="0" err="1" smtClean="0"/>
              <a:t>Ophel</a:t>
            </a:r>
            <a:r>
              <a:rPr lang="en-US" dirty="0" smtClean="0"/>
              <a: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23</a:t>
            </a:fld>
            <a:endParaRPr lang="es-ES"/>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3:20 </a:t>
            </a:r>
            <a:r>
              <a:rPr lang="en-US" altLang="zh-TW" dirty="0" smtClean="0">
                <a:latin typeface="HanWang WeiBeiMedium-Gb5" pitchFamily="2" charset="-120"/>
                <a:ea typeface="HanWang WeiBeiMedium-Gb5" pitchFamily="2" charset="-120"/>
              </a:rPr>
              <a:t>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20</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下一段，就是</a:t>
            </a:r>
            <a:r>
              <a:rPr lang="zh-TW" altLang="en-US" u="sng" dirty="0" smtClean="0">
                <a:latin typeface="HanWang WeiBeiMedium-Gb5" pitchFamily="2" charset="-120"/>
                <a:ea typeface="HanWang WeiBeiMedium-Gb5" pitchFamily="2" charset="-120"/>
              </a:rPr>
              <a:t>薩拜</a:t>
            </a:r>
            <a:r>
              <a:rPr lang="zh-TW" altLang="en-US" dirty="0" smtClean="0">
                <a:latin typeface="HanWang WeiBeiMedium-Gb5" pitchFamily="2" charset="-120"/>
                <a:ea typeface="HanWang WeiBeiMedium-Gb5" pitchFamily="2" charset="-120"/>
              </a:rPr>
              <a:t>的兒子</a:t>
            </a:r>
            <a:r>
              <a:rPr lang="zh-TW" altLang="en-US" u="sng" dirty="0" smtClean="0">
                <a:latin typeface="HanWang WeiBeiMedium-Gb5" pitchFamily="2" charset="-120"/>
                <a:ea typeface="HanWang WeiBeiMedium-Gb5" pitchFamily="2" charset="-120"/>
              </a:rPr>
              <a:t>巴錄</a:t>
            </a:r>
            <a:r>
              <a:rPr lang="zh-TW" altLang="en-US" dirty="0" smtClean="0">
                <a:latin typeface="HanWang WeiBeiMedium-Gb5" pitchFamily="2" charset="-120"/>
                <a:ea typeface="HanWang WeiBeiMedium-Gb5" pitchFamily="2" charset="-120"/>
              </a:rPr>
              <a:t>竭力修築的另一段，從</a:t>
            </a:r>
            <a:r>
              <a:rPr lang="zh-TW" altLang="en-US" i="1" dirty="0" smtClean="0">
                <a:latin typeface="HanWang WeiBeiMedium-Gb5" pitchFamily="2" charset="-120"/>
                <a:ea typeface="HanWang WeiBeiMedium-Gb5" pitchFamily="2" charset="-120"/>
              </a:rPr>
              <a:t>城牆</a:t>
            </a:r>
            <a:r>
              <a:rPr lang="zh-TW" altLang="en-US" dirty="0" smtClean="0">
                <a:latin typeface="HanWang WeiBeiMedium-Gb5" pitchFamily="2" charset="-120"/>
                <a:ea typeface="HanWang WeiBeiMedium-Gb5" pitchFamily="2" charset="-120"/>
              </a:rPr>
              <a:t>轉角的地方，直到大祭司</a:t>
            </a:r>
            <a:r>
              <a:rPr lang="zh-TW" altLang="en-US" u="sng" dirty="0" smtClean="0">
                <a:latin typeface="HanWang WeiBeiMedium-Gb5" pitchFamily="2" charset="-120"/>
                <a:ea typeface="HanWang WeiBeiMedium-Gb5" pitchFamily="2" charset="-120"/>
              </a:rPr>
              <a:t>以利亞實</a:t>
            </a:r>
            <a:r>
              <a:rPr lang="zh-TW" altLang="en-US" dirty="0" smtClean="0">
                <a:latin typeface="HanWang WeiBeiMedium-Gb5" pitchFamily="2" charset="-120"/>
                <a:ea typeface="HanWang WeiBeiMedium-Gb5" pitchFamily="2" charset="-120"/>
              </a:rPr>
              <a:t>住宅的門口。 </a:t>
            </a:r>
            <a:r>
              <a:rPr lang="en-US" altLang="zh-TW" dirty="0" smtClean="0"/>
              <a:t>(CNVT) </a:t>
            </a:r>
            <a:endParaRPr lang="zh-TW" altLang="en-US" dirty="0" smtClean="0"/>
          </a:p>
          <a:p>
            <a:r>
              <a:rPr lang="en-US" baseline="30000" dirty="0" smtClean="0"/>
              <a:t>20</a:t>
            </a:r>
            <a:r>
              <a:rPr lang="en-US" dirty="0" smtClean="0"/>
              <a:t> </a:t>
            </a:r>
            <a:r>
              <a:rPr lang="en-US" dirty="0" smtClean="0"/>
              <a:t>Next to him, Baruch son of </a:t>
            </a:r>
            <a:r>
              <a:rPr lang="en-US" dirty="0" err="1" smtClean="0"/>
              <a:t>Zabbai</a:t>
            </a:r>
            <a:r>
              <a:rPr lang="en-US" dirty="0" smtClean="0"/>
              <a:t> </a:t>
            </a:r>
            <a:r>
              <a:rPr lang="en-US" dirty="0" smtClean="0">
                <a:solidFill>
                  <a:srgbClr val="FFFF00"/>
                </a:solidFill>
              </a:rPr>
              <a:t>zealously repaired another section</a:t>
            </a:r>
            <a:r>
              <a:rPr lang="en-US" dirty="0" smtClean="0"/>
              <a:t>, from the angle to the entrance of the house of </a:t>
            </a:r>
            <a:r>
              <a:rPr lang="en-US" dirty="0" err="1" smtClean="0"/>
              <a:t>Eliashib</a:t>
            </a:r>
            <a:r>
              <a:rPr lang="en-US" dirty="0" smtClean="0"/>
              <a:t> the high priest.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24</a:t>
            </a:fld>
            <a:endParaRPr lang="es-ES"/>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一個好計劃</a:t>
            </a:r>
            <a:r>
              <a:rPr lang="zh-HK" altLang="en-US" dirty="0" smtClean="0">
                <a:solidFill>
                  <a:schemeClr val="tx1"/>
                </a:solidFill>
                <a:latin typeface="HanWang WeiBeiMedium-Gb5" pitchFamily="2" charset="-120"/>
                <a:ea typeface="HanWang WeiBeiMedium-Gb5" pitchFamily="2" charset="-120"/>
              </a:rPr>
              <a:t>是</a:t>
            </a:r>
            <a:r>
              <a:rPr lang="en-US" altLang="zh-HK" dirty="0" smtClean="0">
                <a:solidFill>
                  <a:schemeClr val="tx1"/>
                </a:solidFill>
                <a:latin typeface="HanWang WeiBeiMedium-Gb5" pitchFamily="2" charset="-120"/>
                <a:ea typeface="HanWang WeiBeiMedium-Gb5" pitchFamily="2" charset="-120"/>
              </a:rPr>
              <a:t>:</a:t>
            </a:r>
            <a:r>
              <a:rPr lang="en-US" altLang="zh-HK" dirty="0" smtClean="0">
                <a:solidFill>
                  <a:schemeClr val="tx1"/>
                </a:solidFill>
              </a:rPr>
              <a:t/>
            </a:r>
            <a:br>
              <a:rPr lang="en-US" altLang="zh-HK" dirty="0" smtClean="0">
                <a:solidFill>
                  <a:schemeClr val="tx1"/>
                </a:solidFill>
              </a:rPr>
            </a:br>
            <a:r>
              <a:rPr lang="en-US" dirty="0" smtClean="0">
                <a:solidFill>
                  <a:schemeClr val="tx1"/>
                </a:solidFill>
              </a:rPr>
              <a:t>It is a good plan:</a:t>
            </a:r>
            <a:endParaRPr lang="en-US" dirty="0">
              <a:solidFill>
                <a:schemeClr val="tx1"/>
              </a:solidFill>
            </a:endParaRPr>
          </a:p>
        </p:txBody>
      </p:sp>
      <p:sp>
        <p:nvSpPr>
          <p:cNvPr id="3" name="Content Placeholder 2"/>
          <p:cNvSpPr>
            <a:spLocks noGrp="1"/>
          </p:cNvSpPr>
          <p:nvPr>
            <p:ph idx="1"/>
          </p:nvPr>
        </p:nvSpPr>
        <p:spPr>
          <a:xfrm>
            <a:off x="72207" y="755650"/>
            <a:ext cx="5616823" cy="2138363"/>
          </a:xfrm>
        </p:spPr>
        <p:txBody>
          <a:bodyPr/>
          <a:lstStyle/>
          <a:p>
            <a:pPr marL="342900" indent="-342900">
              <a:buFont typeface="+mj-lt"/>
              <a:buAutoNum type="arabicPeriod"/>
            </a:pPr>
            <a:r>
              <a:rPr lang="zh-TW" altLang="en-US" dirty="0" smtClean="0">
                <a:latin typeface="HanWang WeiBeiMedium-Gb5" pitchFamily="2" charset="-120"/>
                <a:ea typeface="HanWang WeiBeiMedium-Gb5" pitchFamily="2" charset="-120"/>
              </a:rPr>
              <a:t>各</a:t>
            </a:r>
            <a:r>
              <a:rPr lang="zh-TW" altLang="en-US" dirty="0" smtClean="0">
                <a:latin typeface="HanWang WeiBeiMedium-Gb5" pitchFamily="2" charset="-120"/>
                <a:ea typeface="HanWang WeiBeiMedium-Gb5" pitchFamily="2" charset="-120"/>
              </a:rPr>
              <a:t>按各職，而不是全是你為他們工</a:t>
            </a:r>
            <a:r>
              <a:rPr lang="zh-TW" altLang="en-US" dirty="0" smtClean="0">
                <a:latin typeface="HanWang WeiBeiMedium-Gb5" pitchFamily="2" charset="-120"/>
                <a:ea typeface="HanWang WeiBeiMedium-Gb5" pitchFamily="2" charset="-120"/>
              </a:rPr>
              <a:t>作</a:t>
            </a:r>
            <a:r>
              <a:rPr lang="en-US" altLang="zh-TW" dirty="0" smtClean="0"/>
              <a:t/>
            </a:r>
            <a:br>
              <a:rPr lang="en-US" altLang="zh-TW" dirty="0" smtClean="0"/>
            </a:br>
            <a:r>
              <a:rPr lang="en-US" dirty="0" smtClean="0"/>
              <a:t>When each does its part instead of doing all for them</a:t>
            </a:r>
          </a:p>
          <a:p>
            <a:pPr marL="342900" indent="-342900">
              <a:buFont typeface="+mj-lt"/>
              <a:buAutoNum type="arabicPeriod"/>
            </a:pPr>
            <a:r>
              <a:rPr lang="zh-HK" altLang="en-US" dirty="0" smtClean="0">
                <a:latin typeface="HanWang WeiBeiMedium-Gb5" pitchFamily="2" charset="-120"/>
                <a:ea typeface="HanWang WeiBeiMedium-Gb5" pitchFamily="2" charset="-120"/>
              </a:rPr>
              <a:t>以人為本，而不是以任務為</a:t>
            </a:r>
            <a:r>
              <a:rPr lang="zh-HK" altLang="en-US" dirty="0" smtClean="0">
                <a:latin typeface="HanWang WeiBeiMedium-Gb5" pitchFamily="2" charset="-120"/>
                <a:ea typeface="HanWang WeiBeiMedium-Gb5" pitchFamily="2" charset="-120"/>
              </a:rPr>
              <a:t>本</a:t>
            </a:r>
            <a:r>
              <a:rPr lang="en-US" altLang="zh-HK" dirty="0" smtClean="0"/>
              <a:t/>
            </a:r>
            <a:br>
              <a:rPr lang="en-US" altLang="zh-HK" dirty="0" smtClean="0"/>
            </a:br>
            <a:r>
              <a:rPr lang="en-US" dirty="0" smtClean="0"/>
              <a:t>When it is people-oriented instead of task-oriented</a:t>
            </a:r>
          </a:p>
          <a:p>
            <a:pPr marL="342900" indent="-342900">
              <a:buFont typeface="+mj-lt"/>
              <a:buAutoNum type="arabicPeriod"/>
            </a:pPr>
            <a:r>
              <a:rPr lang="zh-HK" altLang="en-US" dirty="0" smtClean="0">
                <a:latin typeface="HanWang WeiBeiMedium-Gb5" pitchFamily="2" charset="-120"/>
                <a:ea typeface="HanWang WeiBeiMedium-Gb5" pitchFamily="2" charset="-120"/>
              </a:rPr>
              <a:t>人是出於甘心</a:t>
            </a:r>
            <a:r>
              <a:rPr lang="zh-HK" altLang="en-US" dirty="0" smtClean="0">
                <a:latin typeface="HanWang WeiBeiMedium-Gb5" pitchFamily="2" charset="-120"/>
                <a:ea typeface="HanWang WeiBeiMedium-Gb5" pitchFamily="2" charset="-120"/>
              </a:rPr>
              <a:t>，</a:t>
            </a:r>
            <a:r>
              <a:rPr lang="zh-HK" altLang="en-US" dirty="0" smtClean="0">
                <a:latin typeface="HanWang WeiBeiMedium-Gb5" pitchFamily="2" charset="-120"/>
                <a:ea typeface="HanWang WeiBeiMedium-Gb5" pitchFamily="2" charset="-120"/>
              </a:rPr>
              <a:t>而不是</a:t>
            </a:r>
            <a:r>
              <a:rPr lang="zh-HK" altLang="en-US" dirty="0" smtClean="0">
                <a:latin typeface="HanWang WeiBeiMedium-Gb5" pitchFamily="2" charset="-120"/>
                <a:ea typeface="HanWang WeiBeiMedium-Gb5" pitchFamily="2" charset="-120"/>
              </a:rPr>
              <a:t>勉強 </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dirty="0" smtClean="0"/>
              <a:t>When people works willingly instead of under compulsion</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25</a:t>
            </a:fld>
            <a:endParaRPr lang="es-E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5" y="107876"/>
            <a:ext cx="2377157" cy="2786137"/>
          </a:xfrm>
        </p:spPr>
        <p:txBody>
          <a:bodyPr/>
          <a:lstStyle/>
          <a:p>
            <a:r>
              <a:rPr lang="zh-TW" altLang="en-US" dirty="0" smtClean="0">
                <a:solidFill>
                  <a:srgbClr val="FFFF00"/>
                </a:solidFill>
                <a:latin typeface="HanWang WeiBeiMedium-Gb5" pitchFamily="2" charset="-120"/>
                <a:ea typeface="HanWang WeiBeiMedium-Gb5" pitchFamily="2" charset="-120"/>
              </a:rPr>
              <a:t>其次是巴拿的兒子撒督修造。</a:t>
            </a:r>
            <a:r>
              <a:rPr lang="en-US" altLang="zh-TW" baseline="30000" dirty="0" smtClean="0">
                <a:solidFill>
                  <a:srgbClr val="FFFF00"/>
                </a:solidFill>
                <a:latin typeface="HanWang WeiBeiMedium-Gb5" pitchFamily="2" charset="-120"/>
                <a:ea typeface="HanWang WeiBeiMedium-Gb5" pitchFamily="2" charset="-120"/>
              </a:rPr>
              <a:t>5</a:t>
            </a:r>
            <a:r>
              <a:rPr lang="zh-TW" altLang="en-US" dirty="0" smtClean="0">
                <a:solidFill>
                  <a:srgbClr val="FFFF00"/>
                </a:solidFill>
                <a:latin typeface="HanWang WeiBeiMedium-Gb5" pitchFamily="2" charset="-120"/>
                <a:ea typeface="HanWang WeiBeiMedium-Gb5" pitchFamily="2" charset="-120"/>
              </a:rPr>
              <a:t> 其次是提哥亞人修造；但是他們的貴冑不用肩擔他們主的工作。 </a:t>
            </a:r>
            <a:r>
              <a:rPr lang="en-US" altLang="zh-TW" baseline="30000" dirty="0" smtClean="0">
                <a:solidFill>
                  <a:srgbClr val="FFFF00"/>
                </a:solidFill>
                <a:latin typeface="HanWang WeiBeiMedium-Gb5" pitchFamily="2" charset="-120"/>
                <a:ea typeface="HanWang WeiBeiMedium-Gb5" pitchFamily="2" charset="-120"/>
              </a:rPr>
              <a:t>6</a:t>
            </a:r>
            <a:r>
              <a:rPr lang="zh-TW" altLang="en-US" dirty="0" smtClean="0">
                <a:solidFill>
                  <a:srgbClr val="FFFF00"/>
                </a:solidFill>
                <a:latin typeface="HanWang WeiBeiMedium-Gb5" pitchFamily="2" charset="-120"/>
                <a:ea typeface="HanWang WeiBeiMedium-Gb5" pitchFamily="2" charset="-120"/>
              </a:rPr>
              <a:t> 巴西亞的兒子耶何耶大與比所玳的兒子米書蘭修造古門，架橫樑，安門扇和閂鎖。</a:t>
            </a:r>
            <a:r>
              <a:rPr lang="en-US" altLang="zh-TW" baseline="30000" dirty="0" smtClean="0">
                <a:solidFill>
                  <a:srgbClr val="FFFF00"/>
                </a:solidFill>
                <a:latin typeface="HanWang WeiBeiMedium-Gb5" pitchFamily="2" charset="-120"/>
                <a:ea typeface="HanWang WeiBeiMedium-Gb5" pitchFamily="2" charset="-120"/>
              </a:rPr>
              <a:t>…</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dirty="0"/>
          </a:p>
        </p:txBody>
      </p:sp>
      <p:sp>
        <p:nvSpPr>
          <p:cNvPr id="6" name="Content Placeholder 4"/>
          <p:cNvSpPr txBox="1">
            <a:spLocks/>
          </p:cNvSpPr>
          <p:nvPr/>
        </p:nvSpPr>
        <p:spPr bwMode="auto">
          <a:xfrm>
            <a:off x="2520479" y="107876"/>
            <a:ext cx="3240559"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and next to him </a:t>
            </a:r>
            <a:r>
              <a:rPr lang="en-US" sz="1800" dirty="0" err="1" smtClean="0">
                <a:latin typeface="Arial Narrow" pitchFamily="34" charset="0"/>
              </a:rPr>
              <a:t>Zadok</a:t>
            </a:r>
            <a:r>
              <a:rPr lang="en-US" sz="1800" dirty="0" smtClean="0">
                <a:latin typeface="Arial Narrow" pitchFamily="34" charset="0"/>
              </a:rPr>
              <a:t> son of </a:t>
            </a:r>
            <a:r>
              <a:rPr lang="en-US" sz="1800" dirty="0" err="1" smtClean="0">
                <a:latin typeface="Arial Narrow" pitchFamily="34" charset="0"/>
              </a:rPr>
              <a:t>Baana</a:t>
            </a:r>
            <a:r>
              <a:rPr lang="en-US" sz="1800" dirty="0" smtClean="0">
                <a:latin typeface="Arial Narrow" pitchFamily="34" charset="0"/>
              </a:rPr>
              <a:t> also made repairs. </a:t>
            </a:r>
            <a:r>
              <a:rPr lang="en-US" sz="1800" baseline="30000" dirty="0" smtClean="0">
                <a:latin typeface="Arial Narrow" pitchFamily="34" charset="0"/>
              </a:rPr>
              <a:t>5</a:t>
            </a:r>
            <a:r>
              <a:rPr lang="en-US" sz="1800" dirty="0" smtClean="0">
                <a:latin typeface="Arial Narrow" pitchFamily="34" charset="0"/>
              </a:rPr>
              <a:t> The next section was repaired by the men of </a:t>
            </a:r>
            <a:r>
              <a:rPr lang="en-US" sz="1800" dirty="0" err="1" smtClean="0">
                <a:latin typeface="Arial Narrow" pitchFamily="34" charset="0"/>
              </a:rPr>
              <a:t>Tekoa</a:t>
            </a:r>
            <a:r>
              <a:rPr lang="en-US" sz="1800" dirty="0" smtClean="0">
                <a:latin typeface="Arial Narrow" pitchFamily="34" charset="0"/>
              </a:rPr>
              <a:t>, but their nobles would not put their shoulders to the work under their supervisors. </a:t>
            </a:r>
            <a:r>
              <a:rPr lang="en-US" sz="1800" baseline="30000" dirty="0" smtClean="0">
                <a:latin typeface="Arial Narrow" pitchFamily="34" charset="0"/>
              </a:rPr>
              <a:t>6</a:t>
            </a:r>
            <a:r>
              <a:rPr lang="en-US" sz="1800" dirty="0" smtClean="0">
                <a:latin typeface="Arial Narrow" pitchFamily="34" charset="0"/>
              </a:rPr>
              <a:t> The </a:t>
            </a:r>
            <a:r>
              <a:rPr lang="en-US" sz="1800" dirty="0" err="1" smtClean="0">
                <a:latin typeface="Arial Narrow" pitchFamily="34" charset="0"/>
              </a:rPr>
              <a:t>Jeshanah</a:t>
            </a:r>
            <a:r>
              <a:rPr lang="en-US" sz="1800" dirty="0" smtClean="0">
                <a:latin typeface="Arial Narrow" pitchFamily="34" charset="0"/>
              </a:rPr>
              <a:t> Gate was repaired by </a:t>
            </a:r>
            <a:r>
              <a:rPr lang="en-US" sz="1800" dirty="0" err="1" smtClean="0">
                <a:latin typeface="Arial Narrow" pitchFamily="34" charset="0"/>
              </a:rPr>
              <a:t>Joiada</a:t>
            </a:r>
            <a:r>
              <a:rPr lang="en-US" sz="1800" dirty="0" smtClean="0">
                <a:latin typeface="Arial Narrow" pitchFamily="34" charset="0"/>
              </a:rPr>
              <a:t> son of </a:t>
            </a:r>
            <a:r>
              <a:rPr lang="en-US" sz="1800" dirty="0" err="1" smtClean="0">
                <a:latin typeface="Arial Narrow" pitchFamily="34" charset="0"/>
              </a:rPr>
              <a:t>Paseah</a:t>
            </a:r>
            <a:r>
              <a:rPr lang="en-US" sz="1800" dirty="0" smtClean="0">
                <a:latin typeface="Arial Narrow" pitchFamily="34" charset="0"/>
              </a:rPr>
              <a:t> and </a:t>
            </a:r>
            <a:r>
              <a:rPr lang="en-US" sz="1800" dirty="0" err="1" smtClean="0">
                <a:latin typeface="Arial Narrow" pitchFamily="34" charset="0"/>
              </a:rPr>
              <a:t>Meshullam</a:t>
            </a:r>
            <a:r>
              <a:rPr lang="en-US" sz="1800" dirty="0" smtClean="0">
                <a:latin typeface="Arial Narrow" pitchFamily="34" charset="0"/>
              </a:rPr>
              <a:t> son of </a:t>
            </a:r>
            <a:r>
              <a:rPr lang="en-US" sz="1800" dirty="0" err="1" smtClean="0">
                <a:latin typeface="Arial Narrow" pitchFamily="34" charset="0"/>
              </a:rPr>
              <a:t>Besodeiah</a:t>
            </a:r>
            <a:r>
              <a:rPr lang="en-US" sz="1800" dirty="0" smtClean="0">
                <a:latin typeface="Arial Narrow" pitchFamily="34" charset="0"/>
              </a:rPr>
              <a:t>. They laid its beams and put its doors with their bolts and bars in place…</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16224" y="107876"/>
            <a:ext cx="2376264" cy="2786137"/>
          </a:xfrm>
        </p:spPr>
        <p:txBody>
          <a:bodyPr/>
          <a:lstStyle/>
          <a:p>
            <a:r>
              <a:rPr lang="en-US" altLang="zh-TW" baseline="30000" dirty="0" smtClean="0">
                <a:solidFill>
                  <a:srgbClr val="FFFF00"/>
                </a:solidFill>
                <a:latin typeface="HanWang WeiBeiMedium-Gb5" pitchFamily="2" charset="-120"/>
                <a:ea typeface="HanWang WeiBeiMedium-Gb5" pitchFamily="2" charset="-120"/>
              </a:rPr>
              <a:t>8</a:t>
            </a:r>
            <a:r>
              <a:rPr lang="zh-TW" altLang="en-US" dirty="0" smtClean="0">
                <a:solidFill>
                  <a:srgbClr val="FFFF00"/>
                </a:solidFill>
                <a:latin typeface="HanWang WeiBeiMedium-Gb5" pitchFamily="2" charset="-120"/>
                <a:ea typeface="HanWang WeiBeiMedium-Gb5" pitchFamily="2" charset="-120"/>
              </a:rPr>
              <a:t> 其次是銀匠哈海雅的兒子烏薛修造。其次是做香的哈拿尼雅修造。這些人修堅耶路撒冷，直到寬牆。</a:t>
            </a:r>
            <a:r>
              <a:rPr lang="en-US" altLang="zh-TW" baseline="30000" dirty="0" smtClean="0">
                <a:solidFill>
                  <a:srgbClr val="FFFF00"/>
                </a:solidFill>
                <a:latin typeface="HanWang WeiBeiMedium-Gb5" pitchFamily="2" charset="-120"/>
                <a:ea typeface="HanWang WeiBeiMedium-Gb5" pitchFamily="2" charset="-120"/>
              </a:rPr>
              <a:t>9</a:t>
            </a:r>
            <a:r>
              <a:rPr lang="zh-TW" altLang="en-US" dirty="0" smtClean="0">
                <a:solidFill>
                  <a:srgbClr val="FFFF00"/>
                </a:solidFill>
                <a:latin typeface="HanWang WeiBeiMedium-Gb5" pitchFamily="2" charset="-120"/>
                <a:ea typeface="HanWang WeiBeiMedium-Gb5" pitchFamily="2" charset="-120"/>
              </a:rPr>
              <a:t> 其次是管理耶路撒冷一半、戶珥的兒子利法雅修造。</a:t>
            </a:r>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其次是哈路抹的兒子耶大雅對著自己的房屋修造。</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dirty="0"/>
          </a:p>
        </p:txBody>
      </p:sp>
      <p:sp>
        <p:nvSpPr>
          <p:cNvPr id="6" name="Content Placeholder 4"/>
          <p:cNvSpPr txBox="1">
            <a:spLocks/>
          </p:cNvSpPr>
          <p:nvPr/>
        </p:nvSpPr>
        <p:spPr bwMode="auto">
          <a:xfrm>
            <a:off x="2520480" y="107876"/>
            <a:ext cx="3240558"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8</a:t>
            </a:r>
            <a:r>
              <a:rPr lang="en-US" sz="1800" dirty="0" smtClean="0">
                <a:latin typeface="Arial Narrow" pitchFamily="34" charset="0"/>
              </a:rPr>
              <a:t> </a:t>
            </a:r>
            <a:r>
              <a:rPr lang="en-US" sz="1800" dirty="0" err="1" smtClean="0">
                <a:latin typeface="Arial Narrow" pitchFamily="34" charset="0"/>
              </a:rPr>
              <a:t>Uzziel</a:t>
            </a:r>
            <a:r>
              <a:rPr lang="en-US" sz="1800" dirty="0" smtClean="0">
                <a:latin typeface="Arial Narrow" pitchFamily="34" charset="0"/>
              </a:rPr>
              <a:t> son of </a:t>
            </a:r>
            <a:r>
              <a:rPr lang="en-US" sz="1800" dirty="0" err="1" smtClean="0">
                <a:latin typeface="Arial Narrow" pitchFamily="34" charset="0"/>
              </a:rPr>
              <a:t>Harhaiah</a:t>
            </a:r>
            <a:r>
              <a:rPr lang="en-US" sz="1800" dirty="0" smtClean="0">
                <a:latin typeface="Arial Narrow" pitchFamily="34" charset="0"/>
              </a:rPr>
              <a:t>, one of the goldsmiths, repaired the next section; and </a:t>
            </a:r>
            <a:r>
              <a:rPr lang="en-US" sz="1800" dirty="0" err="1" smtClean="0">
                <a:latin typeface="Arial Narrow" pitchFamily="34" charset="0"/>
              </a:rPr>
              <a:t>Hananiah</a:t>
            </a:r>
            <a:r>
              <a:rPr lang="en-US" sz="1800" dirty="0" smtClean="0">
                <a:latin typeface="Arial Narrow" pitchFamily="34" charset="0"/>
              </a:rPr>
              <a:t>, one of the perfume-makers, made repairs next to that. They restored Jerusalem as far as the Broad Wall. </a:t>
            </a:r>
            <a:r>
              <a:rPr lang="en-US" sz="1800" baseline="30000" dirty="0" smtClean="0">
                <a:latin typeface="Arial Narrow" pitchFamily="34" charset="0"/>
              </a:rPr>
              <a:t>9</a:t>
            </a:r>
            <a:r>
              <a:rPr lang="en-US" sz="1800" dirty="0" smtClean="0">
                <a:latin typeface="Arial Narrow" pitchFamily="34" charset="0"/>
              </a:rPr>
              <a:t> </a:t>
            </a:r>
            <a:r>
              <a:rPr lang="en-US" sz="1800" dirty="0" err="1" smtClean="0">
                <a:latin typeface="Arial Narrow" pitchFamily="34" charset="0"/>
              </a:rPr>
              <a:t>Rephaiah</a:t>
            </a:r>
            <a:r>
              <a:rPr lang="en-US" sz="1800" dirty="0" smtClean="0">
                <a:latin typeface="Arial Narrow" pitchFamily="34" charset="0"/>
              </a:rPr>
              <a:t> son of </a:t>
            </a:r>
            <a:r>
              <a:rPr lang="en-US" sz="1800" dirty="0" err="1" smtClean="0">
                <a:latin typeface="Arial Narrow" pitchFamily="34" charset="0"/>
              </a:rPr>
              <a:t>Hur</a:t>
            </a:r>
            <a:r>
              <a:rPr lang="en-US" sz="1800" dirty="0" smtClean="0">
                <a:latin typeface="Arial Narrow" pitchFamily="34" charset="0"/>
              </a:rPr>
              <a:t>, ruler of a half-district of Jerusalem, repaired the next section. </a:t>
            </a:r>
            <a:r>
              <a:rPr lang="en-US" sz="1800" baseline="30000" dirty="0" smtClean="0">
                <a:solidFill>
                  <a:srgbClr val="FFFF00"/>
                </a:solidFill>
                <a:latin typeface="Arial Narrow" pitchFamily="34" charset="0"/>
              </a:rPr>
              <a:t>10</a:t>
            </a:r>
            <a:r>
              <a:rPr lang="en-US" sz="1800" dirty="0" smtClean="0">
                <a:solidFill>
                  <a:srgbClr val="FFFF00"/>
                </a:solidFill>
                <a:latin typeface="Arial Narrow" pitchFamily="34" charset="0"/>
              </a:rPr>
              <a:t> Adjoining this, </a:t>
            </a:r>
            <a:r>
              <a:rPr lang="en-US" sz="1800" dirty="0" err="1" smtClean="0">
                <a:solidFill>
                  <a:srgbClr val="FFFF00"/>
                </a:solidFill>
                <a:latin typeface="Arial Narrow" pitchFamily="34" charset="0"/>
              </a:rPr>
              <a:t>Jedaiah</a:t>
            </a:r>
            <a:r>
              <a:rPr lang="en-US" sz="1800" dirty="0" smtClean="0">
                <a:solidFill>
                  <a:srgbClr val="FFFF00"/>
                </a:solidFill>
                <a:latin typeface="Arial Narrow" pitchFamily="34" charset="0"/>
              </a:rPr>
              <a:t> son of </a:t>
            </a:r>
            <a:r>
              <a:rPr lang="en-US" sz="1800" dirty="0" err="1" smtClean="0">
                <a:solidFill>
                  <a:srgbClr val="FFFF00"/>
                </a:solidFill>
                <a:latin typeface="Arial Narrow" pitchFamily="34" charset="0"/>
              </a:rPr>
              <a:t>Harumaph</a:t>
            </a:r>
            <a:r>
              <a:rPr lang="en-US" sz="1800" dirty="0" smtClean="0">
                <a:solidFill>
                  <a:srgbClr val="FFFF00"/>
                </a:solidFill>
                <a:latin typeface="Arial Narrow" pitchFamily="34" charset="0"/>
              </a:rPr>
              <a:t> made repairs opposite his house,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305149" cy="2786137"/>
          </a:xfrm>
        </p:spPr>
        <p:txBody>
          <a:bodyPr/>
          <a:lstStyle/>
          <a:p>
            <a:r>
              <a:rPr lang="zh-TW" altLang="en-US" dirty="0" smtClean="0">
                <a:latin typeface="HanWang WeiBeiMedium-Gb5" pitchFamily="2" charset="-120"/>
                <a:ea typeface="HanWang WeiBeiMedium-Gb5" pitchFamily="2" charset="-120"/>
              </a:rPr>
              <a:t>其次是哈沙尼的兒子哈突修造。</a:t>
            </a:r>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哈琳的兒子瑪基雅和巴哈</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摩押的兒子哈述修造一段，並修造爐樓。</a:t>
            </a:r>
            <a:r>
              <a:rPr lang="en-US" altLang="zh-TW" baseline="30000" dirty="0" smtClean="0">
                <a:latin typeface="HanWang WeiBeiMedium-Gb5" pitchFamily="2" charset="-120"/>
                <a:ea typeface="HanWang WeiBeiMedium-Gb5" pitchFamily="2" charset="-120"/>
              </a:rPr>
              <a:t>12</a:t>
            </a:r>
            <a:r>
              <a:rPr lang="zh-TW" altLang="en-US" dirty="0" smtClean="0">
                <a:latin typeface="HanWang WeiBeiMedium-Gb5" pitchFamily="2" charset="-120"/>
                <a:ea typeface="HanWang WeiBeiMedium-Gb5" pitchFamily="2" charset="-120"/>
              </a:rPr>
              <a:t> 其次是管理耶路撒冷那一半、哈羅黑的兒子沙龍和他的女兒們修造。 </a:t>
            </a:r>
            <a:r>
              <a:rPr lang="en-US" altLang="zh-TW"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20</a:t>
            </a:r>
            <a:r>
              <a:rPr lang="zh-TW" altLang="en-US" dirty="0" smtClean="0">
                <a:latin typeface="HanWang WeiBeiMedium-Gb5" pitchFamily="2" charset="-120"/>
                <a:ea typeface="HanWang WeiBeiMedium-Gb5" pitchFamily="2" charset="-120"/>
              </a:rPr>
              <a:t> 其次是薩拜的兒子巴錄竭力修造一段，</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dirty="0"/>
          </a:p>
        </p:txBody>
      </p:sp>
      <p:sp>
        <p:nvSpPr>
          <p:cNvPr id="6" name="Content Placeholder 4"/>
          <p:cNvSpPr txBox="1">
            <a:spLocks/>
          </p:cNvSpPr>
          <p:nvPr/>
        </p:nvSpPr>
        <p:spPr bwMode="auto">
          <a:xfrm>
            <a:off x="2592487" y="107876"/>
            <a:ext cx="316855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and </a:t>
            </a:r>
            <a:r>
              <a:rPr lang="en-US" sz="1800" dirty="0" err="1" smtClean="0">
                <a:solidFill>
                  <a:srgbClr val="FFFF00"/>
                </a:solidFill>
                <a:latin typeface="Arial Narrow" pitchFamily="34" charset="0"/>
              </a:rPr>
              <a:t>Hattush</a:t>
            </a:r>
            <a:r>
              <a:rPr lang="en-US" sz="1800" dirty="0" smtClean="0">
                <a:solidFill>
                  <a:srgbClr val="FFFF00"/>
                </a:solidFill>
                <a:latin typeface="Arial Narrow" pitchFamily="34" charset="0"/>
              </a:rPr>
              <a:t> son of </a:t>
            </a:r>
            <a:r>
              <a:rPr lang="en-US" sz="1800" dirty="0" err="1" smtClean="0">
                <a:solidFill>
                  <a:srgbClr val="FFFF00"/>
                </a:solidFill>
                <a:latin typeface="Arial Narrow" pitchFamily="34" charset="0"/>
              </a:rPr>
              <a:t>Hashabneiah</a:t>
            </a:r>
            <a:r>
              <a:rPr lang="en-US" sz="1800" dirty="0" smtClean="0">
                <a:solidFill>
                  <a:srgbClr val="FFFF00"/>
                </a:solidFill>
                <a:latin typeface="Arial Narrow" pitchFamily="34" charset="0"/>
              </a:rPr>
              <a:t> made repairs next to him. </a:t>
            </a:r>
            <a:r>
              <a:rPr lang="en-US" sz="1800" baseline="30000" dirty="0" smtClean="0">
                <a:solidFill>
                  <a:srgbClr val="FFFF00"/>
                </a:solidFill>
                <a:latin typeface="Arial Narrow" pitchFamily="34" charset="0"/>
              </a:rPr>
              <a:t>11</a:t>
            </a:r>
            <a:r>
              <a:rPr lang="en-US" sz="1800" dirty="0" smtClean="0">
                <a:solidFill>
                  <a:srgbClr val="FFFF00"/>
                </a:solidFill>
                <a:latin typeface="Arial Narrow" pitchFamily="34" charset="0"/>
              </a:rPr>
              <a:t> </a:t>
            </a:r>
            <a:r>
              <a:rPr lang="en-US" sz="1800" dirty="0" err="1" smtClean="0">
                <a:solidFill>
                  <a:srgbClr val="FFFF00"/>
                </a:solidFill>
                <a:latin typeface="Arial Narrow" pitchFamily="34" charset="0"/>
              </a:rPr>
              <a:t>Malkijah</a:t>
            </a:r>
            <a:r>
              <a:rPr lang="en-US" sz="1800" dirty="0" smtClean="0">
                <a:solidFill>
                  <a:srgbClr val="FFFF00"/>
                </a:solidFill>
                <a:latin typeface="Arial Narrow" pitchFamily="34" charset="0"/>
              </a:rPr>
              <a:t> son of </a:t>
            </a:r>
            <a:r>
              <a:rPr lang="en-US" sz="1800" dirty="0" err="1" smtClean="0">
                <a:solidFill>
                  <a:srgbClr val="FFFF00"/>
                </a:solidFill>
                <a:latin typeface="Arial Narrow" pitchFamily="34" charset="0"/>
              </a:rPr>
              <a:t>Harim</a:t>
            </a:r>
            <a:r>
              <a:rPr lang="en-US" sz="1800" dirty="0" smtClean="0">
                <a:solidFill>
                  <a:srgbClr val="FFFF00"/>
                </a:solidFill>
                <a:latin typeface="Arial Narrow" pitchFamily="34" charset="0"/>
              </a:rPr>
              <a:t> and </a:t>
            </a:r>
            <a:r>
              <a:rPr lang="en-US" sz="1800" dirty="0" err="1" smtClean="0">
                <a:solidFill>
                  <a:srgbClr val="FFFF00"/>
                </a:solidFill>
                <a:latin typeface="Arial Narrow" pitchFamily="34" charset="0"/>
              </a:rPr>
              <a:t>Hasshub</a:t>
            </a:r>
            <a:r>
              <a:rPr lang="en-US" sz="1800" dirty="0" smtClean="0">
                <a:solidFill>
                  <a:srgbClr val="FFFF00"/>
                </a:solidFill>
                <a:latin typeface="Arial Narrow" pitchFamily="34" charset="0"/>
              </a:rPr>
              <a:t> son of </a:t>
            </a:r>
            <a:r>
              <a:rPr lang="en-US" sz="1800" dirty="0" err="1" smtClean="0">
                <a:solidFill>
                  <a:srgbClr val="FFFF00"/>
                </a:solidFill>
                <a:latin typeface="Arial Narrow" pitchFamily="34" charset="0"/>
              </a:rPr>
              <a:t>Pahath</a:t>
            </a:r>
            <a:r>
              <a:rPr lang="en-US" sz="1800" dirty="0" smtClean="0">
                <a:solidFill>
                  <a:srgbClr val="FFFF00"/>
                </a:solidFill>
                <a:latin typeface="Arial Narrow" pitchFamily="34" charset="0"/>
              </a:rPr>
              <a:t>-Moab repaired another section and the Tower of the Ovens. </a:t>
            </a:r>
            <a:r>
              <a:rPr lang="en-US" sz="1800" baseline="30000" dirty="0" smtClean="0">
                <a:solidFill>
                  <a:srgbClr val="FFFF00"/>
                </a:solidFill>
                <a:latin typeface="Arial Narrow" pitchFamily="34" charset="0"/>
              </a:rPr>
              <a:t>12</a:t>
            </a:r>
            <a:r>
              <a:rPr lang="en-US" sz="1800" dirty="0" smtClean="0">
                <a:solidFill>
                  <a:srgbClr val="FFFF00"/>
                </a:solidFill>
                <a:latin typeface="Arial Narrow" pitchFamily="34" charset="0"/>
              </a:rPr>
              <a:t> </a:t>
            </a:r>
            <a:r>
              <a:rPr lang="en-US" sz="1800" dirty="0" err="1" smtClean="0">
                <a:solidFill>
                  <a:srgbClr val="FFFF00"/>
                </a:solidFill>
                <a:latin typeface="Arial Narrow" pitchFamily="34" charset="0"/>
              </a:rPr>
              <a:t>Shallum</a:t>
            </a:r>
            <a:r>
              <a:rPr lang="en-US" sz="1800" dirty="0" smtClean="0">
                <a:solidFill>
                  <a:srgbClr val="FFFF00"/>
                </a:solidFill>
                <a:latin typeface="Arial Narrow" pitchFamily="34" charset="0"/>
              </a:rPr>
              <a:t> son of </a:t>
            </a:r>
            <a:r>
              <a:rPr lang="en-US" sz="1800" dirty="0" err="1" smtClean="0">
                <a:solidFill>
                  <a:srgbClr val="FFFF00"/>
                </a:solidFill>
                <a:latin typeface="Arial Narrow" pitchFamily="34" charset="0"/>
              </a:rPr>
              <a:t>Hallohesh</a:t>
            </a:r>
            <a:r>
              <a:rPr lang="en-US" sz="1800" dirty="0" smtClean="0">
                <a:solidFill>
                  <a:srgbClr val="FFFF00"/>
                </a:solidFill>
                <a:latin typeface="Arial Narrow" pitchFamily="34" charset="0"/>
              </a:rPr>
              <a:t>, ruler of a half-district of Jerusalem, repaired the next section with the help of his daughters… </a:t>
            </a:r>
            <a:r>
              <a:rPr lang="en-US" sz="1800" baseline="30000" dirty="0" smtClean="0">
                <a:solidFill>
                  <a:srgbClr val="FFFF00"/>
                </a:solidFill>
                <a:latin typeface="Arial Narrow" pitchFamily="34" charset="0"/>
              </a:rPr>
              <a:t>20</a:t>
            </a:r>
            <a:r>
              <a:rPr lang="en-US" sz="1800" dirty="0" smtClean="0">
                <a:solidFill>
                  <a:srgbClr val="FFFF00"/>
                </a:solidFill>
                <a:latin typeface="Arial Narrow" pitchFamily="34" charset="0"/>
              </a:rPr>
              <a:t> Next to him, Baruch son of </a:t>
            </a:r>
            <a:r>
              <a:rPr lang="en-US" sz="1800" dirty="0" err="1" smtClean="0">
                <a:solidFill>
                  <a:srgbClr val="FFFF00"/>
                </a:solidFill>
                <a:latin typeface="Arial Narrow" pitchFamily="34" charset="0"/>
              </a:rPr>
              <a:t>Zabbai</a:t>
            </a:r>
            <a:r>
              <a:rPr lang="en-US" sz="1800" dirty="0" smtClean="0">
                <a:solidFill>
                  <a:srgbClr val="FFFF00"/>
                </a:solidFill>
                <a:latin typeface="Arial Narrow" pitchFamily="34" charset="0"/>
              </a:rPr>
              <a:t> zealously repaired another section,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520280" cy="2786137"/>
          </a:xfrm>
        </p:spPr>
        <p:txBody>
          <a:bodyPr/>
          <a:lstStyle/>
          <a:p>
            <a:r>
              <a:rPr lang="zh-TW" altLang="en-US" dirty="0" smtClean="0">
                <a:latin typeface="HanWang WeiBeiMedium-Gb5" pitchFamily="2" charset="-120"/>
                <a:ea typeface="HanWang WeiBeiMedium-Gb5" pitchFamily="2" charset="-120"/>
              </a:rPr>
              <a:t>從城牆轉彎，直到大祭司以利亞實的府門。</a:t>
            </a:r>
            <a:r>
              <a:rPr lang="en-US" altLang="zh-TW" baseline="30000" dirty="0" smtClean="0">
                <a:latin typeface="HanWang WeiBeiMedium-Gb5" pitchFamily="2" charset="-120"/>
                <a:ea typeface="HanWang WeiBeiMedium-Gb5" pitchFamily="2" charset="-120"/>
              </a:rPr>
              <a:t>21</a:t>
            </a:r>
            <a:r>
              <a:rPr lang="zh-TW" altLang="en-US" dirty="0" smtClean="0">
                <a:latin typeface="HanWang WeiBeiMedium-Gb5" pitchFamily="2" charset="-120"/>
                <a:ea typeface="HanWang WeiBeiMedium-Gb5" pitchFamily="2" charset="-120"/>
              </a:rPr>
              <a:t> 其次是哈哥斯的孫子、烏利亞的兒子米利末修造一段，從以利亞實的府門，直到以利亞實府的盡頭。 </a:t>
            </a:r>
            <a:r>
              <a:rPr lang="en-US" altLang="zh-TW" baseline="30000" dirty="0" smtClean="0">
                <a:latin typeface="HanWang WeiBeiMedium-Gb5" pitchFamily="2" charset="-120"/>
                <a:ea typeface="HanWang WeiBeiMedium-Gb5" pitchFamily="2" charset="-120"/>
              </a:rPr>
              <a:t>22</a:t>
            </a:r>
            <a:r>
              <a:rPr lang="zh-TW" altLang="en-US" dirty="0" smtClean="0">
                <a:latin typeface="HanWang WeiBeiMedium-Gb5" pitchFamily="2" charset="-120"/>
                <a:ea typeface="HanWang WeiBeiMedium-Gb5" pitchFamily="2" charset="-120"/>
              </a:rPr>
              <a:t> 其次是住平原的祭司修造。</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6</a:t>
            </a:fld>
            <a:endParaRPr lang="es-ES" dirty="0"/>
          </a:p>
        </p:txBody>
      </p:sp>
      <p:sp>
        <p:nvSpPr>
          <p:cNvPr id="6" name="Content Placeholder 4"/>
          <p:cNvSpPr txBox="1">
            <a:spLocks/>
          </p:cNvSpPr>
          <p:nvPr/>
        </p:nvSpPr>
        <p:spPr bwMode="auto">
          <a:xfrm>
            <a:off x="2664495" y="107876"/>
            <a:ext cx="295322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from the angle to the entrance of the house of </a:t>
            </a:r>
            <a:r>
              <a:rPr lang="en-US" sz="1800" dirty="0" err="1" smtClean="0">
                <a:solidFill>
                  <a:srgbClr val="FFFF00"/>
                </a:solidFill>
                <a:latin typeface="Arial Narrow" pitchFamily="34" charset="0"/>
              </a:rPr>
              <a:t>Eliashib</a:t>
            </a:r>
            <a:r>
              <a:rPr lang="en-US" sz="1800" dirty="0" smtClean="0">
                <a:solidFill>
                  <a:srgbClr val="FFFF00"/>
                </a:solidFill>
                <a:latin typeface="Arial Narrow" pitchFamily="34" charset="0"/>
              </a:rPr>
              <a:t> the high priest. </a:t>
            </a:r>
            <a:r>
              <a:rPr lang="en-US" sz="1800" baseline="30000" dirty="0" smtClean="0">
                <a:solidFill>
                  <a:srgbClr val="FFFF00"/>
                </a:solidFill>
                <a:latin typeface="Arial Narrow" pitchFamily="34" charset="0"/>
              </a:rPr>
              <a:t>21</a:t>
            </a:r>
            <a:r>
              <a:rPr lang="en-US" sz="1800" dirty="0" smtClean="0">
                <a:solidFill>
                  <a:srgbClr val="FFFF00"/>
                </a:solidFill>
                <a:latin typeface="Arial Narrow" pitchFamily="34" charset="0"/>
              </a:rPr>
              <a:t> Next to him, </a:t>
            </a:r>
            <a:r>
              <a:rPr lang="en-US" sz="1800" dirty="0" err="1" smtClean="0">
                <a:solidFill>
                  <a:srgbClr val="FFFF00"/>
                </a:solidFill>
                <a:latin typeface="Arial Narrow" pitchFamily="34" charset="0"/>
              </a:rPr>
              <a:t>Meremoth</a:t>
            </a:r>
            <a:r>
              <a:rPr lang="en-US" sz="1800" dirty="0" smtClean="0">
                <a:solidFill>
                  <a:srgbClr val="FFFF00"/>
                </a:solidFill>
                <a:latin typeface="Arial Narrow" pitchFamily="34" charset="0"/>
              </a:rPr>
              <a:t> son of Uriah, the son of </a:t>
            </a:r>
            <a:r>
              <a:rPr lang="en-US" sz="1800" dirty="0" err="1" smtClean="0">
                <a:solidFill>
                  <a:srgbClr val="FFFF00"/>
                </a:solidFill>
                <a:latin typeface="Arial Narrow" pitchFamily="34" charset="0"/>
              </a:rPr>
              <a:t>Hakkoz</a:t>
            </a:r>
            <a:r>
              <a:rPr lang="en-US" sz="1800" dirty="0" smtClean="0">
                <a:solidFill>
                  <a:srgbClr val="FFFF00"/>
                </a:solidFill>
                <a:latin typeface="Arial Narrow" pitchFamily="34" charset="0"/>
              </a:rPr>
              <a:t>, repaired another section, from the entrance of </a:t>
            </a:r>
            <a:r>
              <a:rPr lang="en-US" sz="1800" dirty="0" err="1" smtClean="0">
                <a:solidFill>
                  <a:srgbClr val="FFFF00"/>
                </a:solidFill>
                <a:latin typeface="Arial Narrow" pitchFamily="34" charset="0"/>
              </a:rPr>
              <a:t>Eliashib’s</a:t>
            </a:r>
            <a:r>
              <a:rPr lang="en-US" sz="1800" dirty="0" smtClean="0">
                <a:solidFill>
                  <a:srgbClr val="FFFF00"/>
                </a:solidFill>
                <a:latin typeface="Arial Narrow" pitchFamily="34" charset="0"/>
              </a:rPr>
              <a:t> house to the end of it. </a:t>
            </a:r>
            <a:r>
              <a:rPr lang="en-US" sz="1800" baseline="30000" dirty="0" smtClean="0">
                <a:solidFill>
                  <a:srgbClr val="FFFF00"/>
                </a:solidFill>
                <a:latin typeface="Arial Narrow" pitchFamily="34" charset="0"/>
              </a:rPr>
              <a:t>22</a:t>
            </a:r>
            <a:r>
              <a:rPr lang="en-US" sz="1800" dirty="0" smtClean="0">
                <a:solidFill>
                  <a:srgbClr val="FFFF00"/>
                </a:solidFill>
                <a:latin typeface="Arial Narrow" pitchFamily="34" charset="0"/>
              </a:rPr>
              <a:t> The repairs next to him were made by the priests from the surrounding region.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520280" cy="2786137"/>
          </a:xfrm>
        </p:spPr>
        <p:txBody>
          <a:bodyPr/>
          <a:lstStyle/>
          <a:p>
            <a:r>
              <a:rPr lang="en-US" altLang="zh-TW" baseline="30000" dirty="0" smtClean="0">
                <a:latin typeface="HanWang WeiBeiMedium-Gb5" pitchFamily="2" charset="-120"/>
                <a:ea typeface="HanWang WeiBeiMedium-Gb5" pitchFamily="2" charset="-120"/>
              </a:rPr>
              <a:t>23</a:t>
            </a:r>
            <a:r>
              <a:rPr lang="zh-TW" altLang="en-US" dirty="0" smtClean="0">
                <a:latin typeface="HanWang WeiBeiMedium-Gb5" pitchFamily="2" charset="-120"/>
                <a:ea typeface="HanWang WeiBeiMedium-Gb5" pitchFamily="2" charset="-120"/>
              </a:rPr>
              <a:t> 其次是便雅憫與哈述對著自己的房屋修造。其次是亞難尼的孫子、瑪西雅的兒子亞撒利雅在靠近自己的房屋修造。</a:t>
            </a:r>
            <a:r>
              <a:rPr lang="en-US" altLang="zh-TW" baseline="30000" dirty="0" smtClean="0">
                <a:latin typeface="HanWang WeiBeiMedium-Gb5" pitchFamily="2" charset="-120"/>
                <a:ea typeface="HanWang WeiBeiMedium-Gb5" pitchFamily="2" charset="-120"/>
              </a:rPr>
              <a:t>…29</a:t>
            </a:r>
            <a:r>
              <a:rPr lang="zh-TW" altLang="en-US" dirty="0" smtClean="0">
                <a:latin typeface="HanWang WeiBeiMedium-Gb5" pitchFamily="2" charset="-120"/>
                <a:ea typeface="HanWang WeiBeiMedium-Gb5" pitchFamily="2" charset="-120"/>
              </a:rPr>
              <a:t> 其次是音麥的兒子撒督對著自己的房屋修造。其次是守東門、示迦尼的兒子示瑪雅修造。</a:t>
            </a:r>
            <a:r>
              <a:rPr lang="en-US" altLang="zh-TW" dirty="0" smtClean="0">
                <a:latin typeface="HanWang WeiBeiMedium-Gb5" pitchFamily="2" charset="-120"/>
                <a:ea typeface="HanWang WeiBeiMedium-Gb5" pitchFamily="2" charset="-120"/>
              </a:rPr>
              <a:t>…</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7</a:t>
            </a:fld>
            <a:endParaRPr lang="es-ES" dirty="0"/>
          </a:p>
        </p:txBody>
      </p:sp>
      <p:sp>
        <p:nvSpPr>
          <p:cNvPr id="6" name="Content Placeholder 4"/>
          <p:cNvSpPr txBox="1">
            <a:spLocks/>
          </p:cNvSpPr>
          <p:nvPr/>
        </p:nvSpPr>
        <p:spPr bwMode="auto">
          <a:xfrm>
            <a:off x="2664495" y="107876"/>
            <a:ext cx="295322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23</a:t>
            </a:r>
            <a:r>
              <a:rPr lang="en-US" sz="1800" dirty="0" smtClean="0">
                <a:solidFill>
                  <a:srgbClr val="FFFF00"/>
                </a:solidFill>
                <a:latin typeface="Arial Narrow" pitchFamily="34" charset="0"/>
              </a:rPr>
              <a:t> Beyond them, Benjamin and </a:t>
            </a:r>
            <a:r>
              <a:rPr lang="en-US" sz="1800" dirty="0" err="1" smtClean="0">
                <a:solidFill>
                  <a:srgbClr val="FFFF00"/>
                </a:solidFill>
                <a:latin typeface="Arial Narrow" pitchFamily="34" charset="0"/>
              </a:rPr>
              <a:t>Hasshub</a:t>
            </a:r>
            <a:r>
              <a:rPr lang="en-US" sz="1800" dirty="0" smtClean="0">
                <a:solidFill>
                  <a:srgbClr val="FFFF00"/>
                </a:solidFill>
                <a:latin typeface="Arial Narrow" pitchFamily="34" charset="0"/>
              </a:rPr>
              <a:t> made repairs in front of their house; and next to them, </a:t>
            </a:r>
            <a:r>
              <a:rPr lang="en-US" sz="1800" dirty="0" err="1" smtClean="0">
                <a:solidFill>
                  <a:srgbClr val="FFFF00"/>
                </a:solidFill>
                <a:latin typeface="Arial Narrow" pitchFamily="34" charset="0"/>
              </a:rPr>
              <a:t>Azariah</a:t>
            </a:r>
            <a:r>
              <a:rPr lang="en-US" sz="1800" dirty="0" smtClean="0">
                <a:solidFill>
                  <a:srgbClr val="FFFF00"/>
                </a:solidFill>
                <a:latin typeface="Arial Narrow" pitchFamily="34" charset="0"/>
              </a:rPr>
              <a:t> son of </a:t>
            </a:r>
            <a:r>
              <a:rPr lang="en-US" sz="1800" dirty="0" err="1" smtClean="0">
                <a:solidFill>
                  <a:srgbClr val="FFFF00"/>
                </a:solidFill>
                <a:latin typeface="Arial Narrow" pitchFamily="34" charset="0"/>
              </a:rPr>
              <a:t>Maaseiah</a:t>
            </a:r>
            <a:r>
              <a:rPr lang="en-US" sz="1800" dirty="0" smtClean="0">
                <a:solidFill>
                  <a:srgbClr val="FFFF00"/>
                </a:solidFill>
                <a:latin typeface="Arial Narrow" pitchFamily="34" charset="0"/>
              </a:rPr>
              <a:t>, the son of </a:t>
            </a:r>
            <a:r>
              <a:rPr lang="en-US" sz="1800" dirty="0" err="1" smtClean="0">
                <a:solidFill>
                  <a:srgbClr val="FFFF00"/>
                </a:solidFill>
                <a:latin typeface="Arial Narrow" pitchFamily="34" charset="0"/>
              </a:rPr>
              <a:t>Ananiah</a:t>
            </a:r>
            <a:r>
              <a:rPr lang="en-US" sz="1800" dirty="0" smtClean="0">
                <a:solidFill>
                  <a:srgbClr val="FFFF00"/>
                </a:solidFill>
                <a:latin typeface="Arial Narrow" pitchFamily="34" charset="0"/>
              </a:rPr>
              <a:t>, made repairs beside his house… </a:t>
            </a:r>
            <a:r>
              <a:rPr lang="en-US" sz="1800" baseline="30000" dirty="0" smtClean="0">
                <a:solidFill>
                  <a:srgbClr val="FFFF00"/>
                </a:solidFill>
                <a:latin typeface="Arial Narrow" pitchFamily="34" charset="0"/>
              </a:rPr>
              <a:t>29</a:t>
            </a:r>
            <a:r>
              <a:rPr lang="en-US" sz="1800" dirty="0" smtClean="0">
                <a:solidFill>
                  <a:srgbClr val="FFFF00"/>
                </a:solidFill>
                <a:latin typeface="Arial Narrow" pitchFamily="34" charset="0"/>
              </a:rPr>
              <a:t> Next to them, </a:t>
            </a:r>
            <a:r>
              <a:rPr lang="en-US" sz="1800" dirty="0" err="1" smtClean="0">
                <a:solidFill>
                  <a:srgbClr val="FFFF00"/>
                </a:solidFill>
                <a:latin typeface="Arial Narrow" pitchFamily="34" charset="0"/>
              </a:rPr>
              <a:t>Zadok</a:t>
            </a:r>
            <a:r>
              <a:rPr lang="en-US" sz="1800" dirty="0" smtClean="0">
                <a:solidFill>
                  <a:srgbClr val="FFFF00"/>
                </a:solidFill>
                <a:latin typeface="Arial Narrow" pitchFamily="34" charset="0"/>
              </a:rPr>
              <a:t> son of </a:t>
            </a:r>
            <a:r>
              <a:rPr lang="en-US" sz="1800" dirty="0" err="1" smtClean="0">
                <a:solidFill>
                  <a:srgbClr val="FFFF00"/>
                </a:solidFill>
                <a:latin typeface="Arial Narrow" pitchFamily="34" charset="0"/>
              </a:rPr>
              <a:t>Immer</a:t>
            </a:r>
            <a:r>
              <a:rPr lang="en-US" sz="1800" dirty="0" smtClean="0">
                <a:solidFill>
                  <a:srgbClr val="FFFF00"/>
                </a:solidFill>
                <a:latin typeface="Arial Narrow" pitchFamily="34" charset="0"/>
              </a:rPr>
              <a:t> made repairs opposite his house. Next to him, </a:t>
            </a:r>
            <a:r>
              <a:rPr lang="en-US" sz="1800" dirty="0" err="1" smtClean="0">
                <a:solidFill>
                  <a:srgbClr val="FFFF00"/>
                </a:solidFill>
                <a:latin typeface="Arial Narrow" pitchFamily="34" charset="0"/>
              </a:rPr>
              <a:t>Shemaiah</a:t>
            </a:r>
            <a:r>
              <a:rPr lang="en-US" sz="1800" dirty="0" smtClean="0">
                <a:solidFill>
                  <a:srgbClr val="FFFF00"/>
                </a:solidFill>
                <a:latin typeface="Arial Narrow" pitchFamily="34" charset="0"/>
              </a:rPr>
              <a:t> son of </a:t>
            </a:r>
            <a:r>
              <a:rPr lang="en-US" sz="1800" dirty="0" err="1" smtClean="0">
                <a:solidFill>
                  <a:srgbClr val="FFFF00"/>
                </a:solidFill>
                <a:latin typeface="Arial Narrow" pitchFamily="34" charset="0"/>
              </a:rPr>
              <a:t>Shekaniah</a:t>
            </a:r>
            <a:r>
              <a:rPr lang="en-US" sz="1800" dirty="0" smtClean="0">
                <a:solidFill>
                  <a:srgbClr val="FFFF00"/>
                </a:solidFill>
                <a:latin typeface="Arial Narrow" pitchFamily="34" charset="0"/>
              </a:rPr>
              <a:t>, the guard at the East Gate, made repairs…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520280" cy="2786137"/>
          </a:xfrm>
        </p:spPr>
        <p:txBody>
          <a:bodyPr/>
          <a:lstStyle/>
          <a:p>
            <a:r>
              <a:rPr lang="en-US" altLang="zh-TW" baseline="30000" dirty="0" smtClean="0">
                <a:latin typeface="HanWang WeiBeiMedium-Gb5" pitchFamily="2" charset="-120"/>
                <a:ea typeface="HanWang WeiBeiMedium-Gb5" pitchFamily="2" charset="-120"/>
              </a:rPr>
              <a:t>31</a:t>
            </a:r>
            <a:r>
              <a:rPr lang="zh-TW" altLang="en-US" dirty="0" smtClean="0">
                <a:latin typeface="HanWang WeiBeiMedium-Gb5" pitchFamily="2" charset="-120"/>
                <a:ea typeface="HanWang WeiBeiMedium-Gb5" pitchFamily="2" charset="-120"/>
              </a:rPr>
              <a:t> 其次是銀匠瑪基雅修造到尼提寧和商人的房屋，對著哈米弗甲門，直到城的角樓。</a:t>
            </a:r>
            <a:r>
              <a:rPr lang="en-US" altLang="zh-TW" baseline="30000" dirty="0" smtClean="0">
                <a:latin typeface="HanWang WeiBeiMedium-Gb5" pitchFamily="2" charset="-120"/>
                <a:ea typeface="HanWang WeiBeiMedium-Gb5" pitchFamily="2" charset="-120"/>
              </a:rPr>
              <a:t>32</a:t>
            </a:r>
            <a:r>
              <a:rPr lang="zh-TW" altLang="en-US" dirty="0" smtClean="0">
                <a:latin typeface="HanWang WeiBeiMedium-Gb5" pitchFamily="2" charset="-120"/>
                <a:ea typeface="HanWang WeiBeiMedium-Gb5" pitchFamily="2" charset="-120"/>
              </a:rPr>
              <a:t> 銀匠與商人在城的角樓和羊門中間修造。</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8</a:t>
            </a:fld>
            <a:endParaRPr lang="es-ES" dirty="0"/>
          </a:p>
        </p:txBody>
      </p:sp>
      <p:sp>
        <p:nvSpPr>
          <p:cNvPr id="6" name="Content Placeholder 4"/>
          <p:cNvSpPr txBox="1">
            <a:spLocks/>
          </p:cNvSpPr>
          <p:nvPr/>
        </p:nvSpPr>
        <p:spPr bwMode="auto">
          <a:xfrm>
            <a:off x="2664495" y="107876"/>
            <a:ext cx="295322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31</a:t>
            </a:r>
            <a:r>
              <a:rPr lang="en-US" sz="1800" dirty="0" smtClean="0">
                <a:solidFill>
                  <a:srgbClr val="FFFF00"/>
                </a:solidFill>
                <a:latin typeface="Arial Narrow" pitchFamily="34" charset="0"/>
              </a:rPr>
              <a:t> Next to him, </a:t>
            </a:r>
            <a:r>
              <a:rPr lang="en-US" sz="1800" dirty="0" err="1" smtClean="0">
                <a:solidFill>
                  <a:srgbClr val="FFFF00"/>
                </a:solidFill>
                <a:latin typeface="Arial Narrow" pitchFamily="34" charset="0"/>
              </a:rPr>
              <a:t>Malkijah</a:t>
            </a:r>
            <a:r>
              <a:rPr lang="en-US" sz="1800" dirty="0" smtClean="0">
                <a:solidFill>
                  <a:srgbClr val="FFFF00"/>
                </a:solidFill>
                <a:latin typeface="Arial Narrow" pitchFamily="34" charset="0"/>
              </a:rPr>
              <a:t>, one of the goldsmiths, made repairs as far as the house of the temple servants and the merchants, opposite the Inspection Gate, and as far as the room above the corner; </a:t>
            </a:r>
            <a:r>
              <a:rPr lang="en-US" sz="1800" baseline="30000" dirty="0" smtClean="0">
                <a:solidFill>
                  <a:srgbClr val="FFFF00"/>
                </a:solidFill>
                <a:latin typeface="Arial Narrow" pitchFamily="34" charset="0"/>
              </a:rPr>
              <a:t>32</a:t>
            </a:r>
            <a:r>
              <a:rPr lang="en-US" sz="1800" dirty="0" smtClean="0">
                <a:solidFill>
                  <a:srgbClr val="FFFF00"/>
                </a:solidFill>
                <a:latin typeface="Arial Narrow" pitchFamily="34" charset="0"/>
              </a:rPr>
              <a:t> and between the room above the corner and the Sheep Gate the goldsmiths and merchants made repairs.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zh-TW" altLang="en-US" dirty="0" smtClean="0">
                <a:solidFill>
                  <a:schemeClr val="tx1"/>
                </a:solidFill>
                <a:latin typeface="HanWang WeiBeiMedium-Gb5" pitchFamily="2" charset="-120"/>
                <a:ea typeface="HanWang WeiBeiMedium-Gb5" pitchFamily="2" charset="-120"/>
              </a:rPr>
              <a:t>一個有計劃的人 </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A Person of Planning</a:t>
            </a:r>
            <a:endParaRPr lang="en-US" dirty="0">
              <a:solidFill>
                <a:schemeClr val="tx1"/>
              </a:solidFill>
              <a:latin typeface="HanWang WeiBeiMedium-Gb5" pitchFamily="2" charset="-120"/>
              <a:ea typeface="HanWang WeiBeiMedium-Gb5" pitchFamily="2" charset="-120"/>
            </a:endParaRPr>
          </a:p>
        </p:txBody>
      </p:sp>
      <p:sp>
        <p:nvSpPr>
          <p:cNvPr id="6" name="Subtitle 5"/>
          <p:cNvSpPr>
            <a:spLocks noGrp="1"/>
          </p:cNvSpPr>
          <p:nvPr>
            <p:ph type="subTitle" idx="1"/>
          </p:nvPr>
        </p:nvSpPr>
        <p:spPr/>
        <p:txBody>
          <a:bodyPr/>
          <a:lstStyle/>
          <a:p>
            <a:r>
              <a:rPr lang="zh-TW" altLang="en-US" dirty="0" smtClean="0">
                <a:latin typeface="HanWang WeiBeiMedium-Gb5" pitchFamily="2" charset="-120"/>
                <a:ea typeface="HanWang WeiBeiMedium-Gb5" pitchFamily="2" charset="-120"/>
              </a:rPr>
              <a:t>尼希米記</a:t>
            </a:r>
            <a:r>
              <a:rPr lang="en-US" altLang="zh-TW" dirty="0" smtClean="0">
                <a:latin typeface="Arial" pitchFamily="34" charset="0"/>
                <a:cs typeface="Arial" pitchFamily="34" charset="0"/>
              </a:rPr>
              <a:t> </a:t>
            </a:r>
            <a:r>
              <a:rPr lang="en-US" dirty="0" smtClean="0"/>
              <a:t>Nehemiah 3</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9</a:t>
            </a:fld>
            <a:endParaRPr lang="es-E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157280</TotalTime>
  <Words>2219</Words>
  <Application>Microsoft Office PowerPoint</Application>
  <PresentationFormat>Custom</PresentationFormat>
  <Paragraphs>98</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Diseño predeterminado</vt:lpstr>
      <vt:lpstr>尼希米記 Nehemiah 3 </vt:lpstr>
      <vt:lpstr>Slide 2</vt:lpstr>
      <vt:lpstr>Slide 3</vt:lpstr>
      <vt:lpstr>Slide 4</vt:lpstr>
      <vt:lpstr>Slide 5</vt:lpstr>
      <vt:lpstr>Slide 6</vt:lpstr>
      <vt:lpstr>Slide 7</vt:lpstr>
      <vt:lpstr>Slide 8</vt:lpstr>
      <vt:lpstr>一個有計劃的人  A Person of Planning</vt:lpstr>
      <vt:lpstr>Slide 10</vt:lpstr>
      <vt:lpstr>尼希米記  The Book of Nehemiah</vt:lpstr>
      <vt:lpstr>一個好計劃是: It is a good plan:</vt:lpstr>
      <vt:lpstr>Slide 13</vt:lpstr>
      <vt:lpstr>Slide 14</vt:lpstr>
      <vt:lpstr>一個好計劃是: It is a good plan:</vt:lpstr>
      <vt:lpstr>Slide 16</vt:lpstr>
      <vt:lpstr>Slide 17</vt:lpstr>
      <vt:lpstr>Slide 18</vt:lpstr>
      <vt:lpstr>Slide 19</vt:lpstr>
      <vt:lpstr>一個好計劃是: It is a good plan:</vt:lpstr>
      <vt:lpstr>Slide 21</vt:lpstr>
      <vt:lpstr>Slide 22</vt:lpstr>
      <vt:lpstr>Slide 23</vt:lpstr>
      <vt:lpstr>Slide 24</vt:lpstr>
      <vt:lpstr>一個好計劃是: It is a good plan:</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 User</cp:lastModifiedBy>
  <cp:revision>2691</cp:revision>
  <dcterms:created xsi:type="dcterms:W3CDTF">2010-05-23T14:28:12Z</dcterms:created>
  <dcterms:modified xsi:type="dcterms:W3CDTF">2019-11-28T20:11:04Z</dcterms:modified>
</cp:coreProperties>
</file>