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0058400" cy="7772400"/>
  <p:notesSz cx="6950075" cy="9167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BAB864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2" autoAdjust="0"/>
    <p:restoredTop sz="95179" autoAdjust="0"/>
  </p:normalViewPr>
  <p:slideViewPr>
    <p:cSldViewPr snapToGrid="0">
      <p:cViewPr>
        <p:scale>
          <a:sx n="89" d="100"/>
          <a:sy n="89" d="100"/>
        </p:scale>
        <p:origin x="1302" y="-36"/>
      </p:cViewPr>
      <p:guideLst>
        <p:guide orient="horz" pos="2448"/>
        <p:guide pos="31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9"/>
            <a:ext cx="3017051" cy="45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t" anchorCtr="0" compatLnSpc="1">
            <a:prstTxWarp prst="textNoShape">
              <a:avLst/>
            </a:prstTxWarp>
          </a:bodyPr>
          <a:lstStyle>
            <a:lvl1pPr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032" y="9"/>
            <a:ext cx="3017050" cy="45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t" anchorCtr="0" compatLnSpc="1">
            <a:prstTxWarp prst="textNoShape">
              <a:avLst/>
            </a:prstTxWarp>
          </a:bodyPr>
          <a:lstStyle>
            <a:lvl1pPr algn="r"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712241"/>
            <a:ext cx="3017051" cy="4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b" anchorCtr="0" compatLnSpc="1">
            <a:prstTxWarp prst="textNoShape">
              <a:avLst/>
            </a:prstTxWarp>
          </a:bodyPr>
          <a:lstStyle>
            <a:lvl1pPr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032" y="8712241"/>
            <a:ext cx="3017050" cy="4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b" anchorCtr="0" compatLnSpc="1">
            <a:prstTxWarp prst="textNoShape">
              <a:avLst/>
            </a:prstTxWarp>
          </a:bodyPr>
          <a:lstStyle>
            <a:lvl1pPr algn="r"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163F04-14ED-4B76-905B-13956E501AA8}" type="slidenum">
              <a:rPr lang="en-US">
                <a:ea typeface="DFKai-SB" pitchFamily="65" charset="-120"/>
              </a:rPr>
              <a:pPr>
                <a:defRPr/>
              </a:pPr>
              <a:t>‹#›</a:t>
            </a:fld>
            <a:endParaRPr lang="en-US" dirty="0"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61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>
            <a:lvl1pPr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9" y="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>
            <a:lvl1pPr algn="r"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95E3E39C-3352-47DD-A43C-E916108D8BCC}" type="datetimeFigureOut">
              <a:rPr lang="en-US" smtClean="0"/>
              <a:pPr>
                <a:defRPr/>
              </a:pPr>
              <a:t>2/8/2020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688975"/>
            <a:ext cx="4449763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43" y="4355346"/>
            <a:ext cx="5558801" cy="412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70911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b" anchorCtr="0" compatLnSpc="1">
            <a:prstTxWarp prst="textNoShape">
              <a:avLst/>
            </a:prstTxWarp>
          </a:bodyPr>
          <a:lstStyle>
            <a:lvl1pPr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9" y="870911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b" anchorCtr="0" compatLnSpc="1">
            <a:prstTxWarp prst="textNoShape">
              <a:avLst/>
            </a:prstTxWarp>
          </a:bodyPr>
          <a:lstStyle>
            <a:lvl1pPr algn="r"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A254849C-7CA3-4815-842A-6FDE6AED64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4097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EADCA7-BB50-45F7-9190-20A7A6FC6E0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0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201CD-71D9-438F-80A8-54DEBA201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FEDE-F889-46DF-95A3-51F519F6D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AE47-A3DB-4D47-AFDE-CC50ED00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BAF29-FDF4-4569-BB0F-D37DC17DD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E576-8F98-4A1E-9969-B77A0B0A4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8690-CD3F-4B1B-8037-9A1558F0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D95F3-A6CC-4DBF-A17A-848D5BC7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E151-0BED-4104-BE6F-DE6BB42A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BB2D-BE01-4948-B344-9A547B0FD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E8F2D-5942-42A2-B177-275E3BE9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5536-6E1D-418E-A7CE-5EA361172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5EFDAC51-0ACA-46C8-BFC7-799F12CBA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cw.org/vbc2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5750" y="260251"/>
            <a:ext cx="4533900" cy="6832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ea typeface="DFKai-SB" pitchFamily="65" charset="-120"/>
              </a:rPr>
              <a:t>末日时间表 </a:t>
            </a:r>
          </a:p>
          <a:p>
            <a:pPr algn="ctr"/>
            <a:r>
              <a:rPr lang="zh-CN" altLang="en-US" sz="1400" dirty="0">
                <a:ea typeface="DFKai-SB" pitchFamily="65" charset="-120"/>
              </a:rPr>
              <a:t>但以理书 </a:t>
            </a:r>
            <a:r>
              <a:rPr lang="en-US" altLang="zh-CN" sz="1400" dirty="0">
                <a:ea typeface="DFKai-SB" pitchFamily="65" charset="-120"/>
              </a:rPr>
              <a:t>9</a:t>
            </a:r>
          </a:p>
          <a:p>
            <a:pPr algn="ctr"/>
            <a:endParaRPr lang="en-US" altLang="zh-CN" sz="1400" dirty="0">
              <a:ea typeface="DFKai-SB" pitchFamily="65" charset="-120"/>
            </a:endParaRPr>
          </a:p>
          <a:p>
            <a:pPr algn="ctr"/>
            <a:endParaRPr lang="en-US" altLang="zh-CN" sz="1200" dirty="0" smtClean="0">
              <a:ea typeface="DFKai-SB" pitchFamily="65" charset="-120"/>
            </a:endParaRPr>
          </a:p>
          <a:p>
            <a:r>
              <a:rPr lang="zh-CN" altLang="en-US" sz="1200" dirty="0" smtClean="0">
                <a:ea typeface="DFKai-SB" pitchFamily="65" charset="-120"/>
              </a:rPr>
              <a:t>大</a:t>
            </a:r>
            <a:r>
              <a:rPr lang="zh-CN" altLang="en-US" sz="1200" dirty="0">
                <a:ea typeface="DFKai-SB" pitchFamily="65" charset="-120"/>
              </a:rPr>
              <a:t>纲  </a:t>
            </a:r>
            <a:r>
              <a:rPr lang="en-US" sz="1200" dirty="0">
                <a:ea typeface="DFKai-SB" pitchFamily="65" charset="-120"/>
              </a:rPr>
              <a:t>Outline</a:t>
            </a:r>
            <a:r>
              <a:rPr lang="en-US" sz="1200" dirty="0" smtClean="0">
                <a:ea typeface="DFKai-SB" pitchFamily="65" charset="-120"/>
              </a:rPr>
              <a:t>:</a:t>
            </a:r>
          </a:p>
          <a:p>
            <a:endParaRPr lang="en-US" sz="1200" dirty="0">
              <a:ea typeface="DFKai-SB" pitchFamily="65" charset="-120"/>
            </a:endParaRPr>
          </a:p>
          <a:p>
            <a:r>
              <a:rPr lang="en-US" altLang="zh-TW" sz="1200" dirty="0">
                <a:ea typeface="DFKai-SB" pitchFamily="65" charset="-120"/>
              </a:rPr>
              <a:t>1. </a:t>
            </a:r>
            <a:r>
              <a:rPr lang="zh-TW" altLang="en-US" sz="1200" dirty="0">
                <a:ea typeface="DFKai-SB" pitchFamily="65" charset="-120"/>
              </a:rPr>
              <a:t>神愛那些相信祂預言的</a:t>
            </a:r>
            <a:r>
              <a:rPr lang="zh-TW" altLang="en-US" sz="1200" dirty="0" smtClean="0">
                <a:ea typeface="DFKai-SB" pitchFamily="65" charset="-120"/>
              </a:rPr>
              <a:t>人</a:t>
            </a: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zh-TW" altLang="en-US" sz="1200" dirty="0">
              <a:ea typeface="DFKai-SB" pitchFamily="65" charset="-120"/>
            </a:endParaRPr>
          </a:p>
          <a:p>
            <a:r>
              <a:rPr lang="en-US" altLang="zh-TW" sz="1200" dirty="0">
                <a:ea typeface="DFKai-SB" pitchFamily="65" charset="-120"/>
              </a:rPr>
              <a:t>2. </a:t>
            </a:r>
            <a:r>
              <a:rPr lang="zh-TW" altLang="en-US" sz="1200" dirty="0">
                <a:ea typeface="DFKai-SB" pitchFamily="65" charset="-120"/>
              </a:rPr>
              <a:t>神引導那些為神榮耀熱心的</a:t>
            </a:r>
            <a:r>
              <a:rPr lang="zh-TW" altLang="en-US" sz="1200" dirty="0" smtClean="0">
                <a:ea typeface="DFKai-SB" pitchFamily="65" charset="-120"/>
              </a:rPr>
              <a:t>人</a:t>
            </a: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en-US" altLang="zh-TW" sz="1200" dirty="0" smtClean="0">
              <a:ea typeface="DFKai-SB" pitchFamily="65" charset="-120"/>
            </a:endParaRPr>
          </a:p>
          <a:p>
            <a:pPr marL="285750" indent="-285750">
              <a:buAutoNum type="romanUcPeriod"/>
            </a:pPr>
            <a:endParaRPr lang="zh-TW" altLang="en-US" sz="1200" dirty="0">
              <a:ea typeface="DFKai-SB" pitchFamily="65" charset="-120"/>
            </a:endParaRPr>
          </a:p>
          <a:p>
            <a:r>
              <a:rPr lang="en-US" altLang="zh-TW" sz="1200" dirty="0">
                <a:ea typeface="DFKai-SB" pitchFamily="65" charset="-120"/>
              </a:rPr>
              <a:t>3. </a:t>
            </a:r>
            <a:r>
              <a:rPr lang="zh-TW" altLang="en-US" sz="1200" dirty="0">
                <a:ea typeface="DFKai-SB" pitchFamily="65" charset="-120"/>
              </a:rPr>
              <a:t>但以理成為我們面對預言的榜樣</a:t>
            </a:r>
            <a:endParaRPr lang="en-US" sz="1200" dirty="0">
              <a:ea typeface="DFKai-SB" pitchFamily="65" charset="-120"/>
            </a:endParaRPr>
          </a:p>
          <a:p>
            <a:pPr marL="685800" lvl="1" indent="-228600"/>
            <a:endParaRPr lang="en-US" sz="1200" dirty="0"/>
          </a:p>
          <a:p>
            <a:pPr marL="685800" lvl="1" indent="-228600"/>
            <a:endParaRPr lang="en-US" sz="1200" dirty="0" smtClean="0"/>
          </a:p>
          <a:p>
            <a:pPr marL="685800" lvl="1" indent="-228600"/>
            <a:endParaRPr lang="en-US" sz="1200" dirty="0" smtClean="0"/>
          </a:p>
          <a:p>
            <a:pPr marL="685800" lvl="1" indent="-228600"/>
            <a:endParaRPr lang="en-US" sz="1200" dirty="0"/>
          </a:p>
          <a:p>
            <a:pPr marL="685800" lvl="1" indent="-228600"/>
            <a:endParaRPr lang="en-US" sz="1200" dirty="0" smtClean="0"/>
          </a:p>
          <a:p>
            <a:pPr marL="685800" lvl="1" indent="-228600"/>
            <a:endParaRPr lang="en-US" sz="1200" dirty="0" smtClean="0"/>
          </a:p>
          <a:p>
            <a:pPr marL="685800" lvl="1" indent="-228600"/>
            <a:endParaRPr lang="en-US" sz="1200" dirty="0"/>
          </a:p>
          <a:p>
            <a:pPr marL="685800" lvl="1" indent="-228600"/>
            <a:endParaRPr lang="en-US" sz="1200" dirty="0" smtClean="0"/>
          </a:p>
          <a:p>
            <a:pPr marL="685800" lvl="1" indent="-228600"/>
            <a:endParaRPr lang="en-US" sz="1200" dirty="0"/>
          </a:p>
          <a:p>
            <a:pPr marL="685800" lvl="1" indent="-228600"/>
            <a:endParaRPr lang="en-US" sz="1200" dirty="0"/>
          </a:p>
          <a:p>
            <a:pPr marL="685800" lvl="1" indent="-228600"/>
            <a:endParaRPr lang="en-US" sz="1200" dirty="0"/>
          </a:p>
        </p:txBody>
      </p:sp>
      <p:pic>
        <p:nvPicPr>
          <p:cNvPr id="2050" name="Picture 2" descr="CCCW Logo Color-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5940" y="4699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807134" y="7053263"/>
            <a:ext cx="5029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带人信主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分享主爱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增长灵命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装备事奉 </a:t>
            </a:r>
            <a:endParaRPr lang="en-US" altLang="zh-CN" sz="1600" dirty="0" smtClean="0">
              <a:latin typeface="Times New Roman" pitchFamily="18" charset="0"/>
              <a:ea typeface="DFKai-SB" pitchFamily="65" charset="-120"/>
            </a:endParaRPr>
          </a:p>
          <a:p>
            <a:pPr algn="ctr"/>
            <a:r>
              <a:rPr lang="en-US" sz="1100" dirty="0" smtClean="0">
                <a:latin typeface="Century Gothic" pitchFamily="34" charset="0"/>
                <a:ea typeface="DFKai-SB" pitchFamily="65" charset="-120"/>
              </a:rPr>
              <a:t>Lead </a:t>
            </a:r>
            <a:r>
              <a:rPr lang="en-US" sz="1100" dirty="0">
                <a:latin typeface="Century Gothic" pitchFamily="34" charset="0"/>
                <a:ea typeface="DFKai-SB" pitchFamily="65" charset="-120"/>
              </a:rPr>
              <a:t>to Christ . Nurture to Love . Develop to Maturity .  Equip to Serve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7241724" y="1727200"/>
            <a:ext cx="24574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/>
            <a:r>
              <a:rPr lang="zh-TW" altLang="en-US" sz="1800" b="1" dirty="0" smtClean="0">
                <a:latin typeface="DFPPaoW4-B5" pitchFamily="66" charset="-120"/>
                <a:ea typeface="DFKai-SB" pitchFamily="65" charset="-120"/>
              </a:rPr>
              <a:t>主日崇拜週报</a:t>
            </a:r>
            <a:endParaRPr lang="en-US" altLang="zh-TW" sz="1800" b="1" dirty="0" smtClean="0">
              <a:latin typeface="DFPPaoW4-B5" pitchFamily="66" charset="-120"/>
              <a:ea typeface="DFKai-SB" pitchFamily="65" charset="-120"/>
            </a:endParaRPr>
          </a:p>
          <a:p>
            <a:pPr algn="r"/>
            <a:r>
              <a:rPr lang="en-US" sz="1600" b="1" dirty="0" smtClean="0">
                <a:latin typeface="Arial Unicode MS" pitchFamily="34" charset="-128"/>
                <a:ea typeface="DFKai-SB" pitchFamily="65" charset="-120"/>
              </a:rPr>
              <a:t>Worship </a:t>
            </a:r>
            <a:r>
              <a:rPr lang="en-US" sz="1600" b="1" dirty="0">
                <a:latin typeface="Arial Unicode MS" pitchFamily="34" charset="-128"/>
                <a:ea typeface="DFKai-SB" pitchFamily="65" charset="-120"/>
              </a:rPr>
              <a:t>Bulletin</a:t>
            </a:r>
          </a:p>
          <a:p>
            <a:pPr algn="r"/>
            <a:r>
              <a:rPr lang="zh-TW" altLang="en-US" sz="1200" dirty="0">
                <a:latin typeface="DFKai-SB" pitchFamily="65" charset="-120"/>
                <a:ea typeface="DFKai-SB" pitchFamily="65" charset="-120"/>
              </a:rPr>
              <a:t>二零二零</a:t>
            </a: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年二</a:t>
            </a: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月九日</a:t>
            </a:r>
            <a:endParaRPr lang="zh-TW" altLang="en-US" sz="1200" dirty="0">
              <a:latin typeface="DFKai-SB" pitchFamily="65" charset="-120"/>
              <a:ea typeface="DFKai-SB" pitchFamily="65" charset="-120"/>
            </a:endParaRPr>
          </a:p>
          <a:p>
            <a:pPr algn="r"/>
            <a:r>
              <a:rPr lang="en-US" altLang="zh-CN" sz="1200" dirty="0" smtClean="0">
                <a:ea typeface="DFKai-SB" pitchFamily="65" charset="-120"/>
              </a:rPr>
              <a:t>February </a:t>
            </a:r>
            <a:r>
              <a:rPr lang="en-US" altLang="zh-CN" sz="1200" dirty="0" smtClean="0">
                <a:ea typeface="DFKai-SB" pitchFamily="65" charset="-120"/>
              </a:rPr>
              <a:t>09 </a:t>
            </a:r>
            <a:r>
              <a:rPr lang="en-US" altLang="zh-TW" sz="1200" dirty="0" smtClean="0">
                <a:ea typeface="DFKai-SB" pitchFamily="65" charset="-120"/>
              </a:rPr>
              <a:t>2020</a:t>
            </a:r>
            <a:endParaRPr lang="en-US" sz="1200" dirty="0">
              <a:ea typeface="DFKai-SB" pitchFamily="65" charset="-120"/>
            </a:endParaRP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7384599" y="192088"/>
            <a:ext cx="2419349" cy="15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主日崇拜和儿童主日学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Worship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Service and 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Children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Sunday School</a:t>
            </a:r>
          </a:p>
          <a:p>
            <a:pPr algn="r">
              <a:spcBef>
                <a:spcPct val="50000"/>
              </a:spcBef>
            </a:pP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9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15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am – 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10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SimSun" pitchFamily="2" charset="-122"/>
              </a:rPr>
              <a:t>30</a:t>
            </a:r>
            <a:r>
              <a:rPr lang="en-US" sz="1200" dirty="0" smtClean="0">
                <a:latin typeface="Century Gothic" pitchFamily="34" charset="0"/>
                <a:ea typeface="SimSun" pitchFamily="2" charset="-122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m</a:t>
            </a:r>
            <a:endParaRPr lang="en-US" sz="1200" dirty="0">
              <a:latin typeface="Century Gothic" pitchFamily="34" charset="0"/>
              <a:ea typeface="DFKai-SB" pitchFamily="65" charset="-120"/>
            </a:endParaRPr>
          </a:p>
          <a:p>
            <a:pPr algn="r">
              <a:spcBef>
                <a:spcPct val="50000"/>
              </a:spcBef>
            </a:pPr>
            <a:r>
              <a:rPr lang="en-US" i="1" dirty="0">
                <a:latin typeface="Century Gothic" pitchFamily="34" charset="0"/>
                <a:ea typeface="DFKai-SB" pitchFamily="65" charset="-120"/>
              </a:rPr>
              <a:t>At New Life Church of </a:t>
            </a:r>
            <a:r>
              <a:rPr lang="en-US" i="1" dirty="0" smtClean="0">
                <a:latin typeface="Century Gothic" pitchFamily="34" charset="0"/>
                <a:ea typeface="DFKai-SB" pitchFamily="65" charset="-120"/>
              </a:rPr>
              <a:t>Woodbury</a:t>
            </a:r>
          </a:p>
          <a:p>
            <a:pPr algn="r"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  <a:ea typeface="DFKai-SB" pitchFamily="65" charset="-120"/>
              </a:rPr>
              <a:t>6758 Bailey Road, Woodbury, MN 55129</a:t>
            </a:r>
          </a:p>
          <a:p>
            <a:pPr algn="r">
              <a:spcBef>
                <a:spcPct val="50000"/>
              </a:spcBef>
            </a:pPr>
            <a:endParaRPr lang="en-US" i="1" dirty="0">
              <a:latin typeface="Century Gothic" pitchFamily="34" charset="0"/>
              <a:ea typeface="DFKai-SB" pitchFamily="65" charset="-120"/>
            </a:endParaRPr>
          </a:p>
        </p:txBody>
      </p:sp>
      <p:sp>
        <p:nvSpPr>
          <p:cNvPr id="2058" name="Text Box 55"/>
          <p:cNvSpPr txBox="1">
            <a:spLocks noChangeArrowheads="1"/>
          </p:cNvSpPr>
          <p:nvPr/>
        </p:nvSpPr>
        <p:spPr bwMode="auto">
          <a:xfrm>
            <a:off x="279400" y="3657600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endParaRPr lang="en-US" sz="2500" dirty="0"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2060" name="Group 1382"/>
          <p:cNvGrpSpPr>
            <a:grpSpLocks/>
          </p:cNvGrpSpPr>
          <p:nvPr/>
        </p:nvGrpSpPr>
        <p:grpSpPr bwMode="auto">
          <a:xfrm>
            <a:off x="385763" y="6286507"/>
            <a:ext cx="3765550" cy="479426"/>
            <a:chOff x="243" y="3960"/>
            <a:chExt cx="2372" cy="302"/>
          </a:xfrm>
        </p:grpSpPr>
        <p:sp>
          <p:nvSpPr>
            <p:cNvPr id="2074" name="Rectangle 768"/>
            <p:cNvSpPr>
              <a:spLocks noChangeArrowheads="1"/>
            </p:cNvSpPr>
            <p:nvPr/>
          </p:nvSpPr>
          <p:spPr bwMode="auto">
            <a:xfrm>
              <a:off x="2209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5" name="Rectangle 769"/>
            <p:cNvSpPr>
              <a:spLocks noChangeArrowheads="1"/>
            </p:cNvSpPr>
            <p:nvPr/>
          </p:nvSpPr>
          <p:spPr bwMode="auto">
            <a:xfrm>
              <a:off x="2602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6" name="Rectangle 778"/>
            <p:cNvSpPr>
              <a:spLocks noChangeArrowheads="1"/>
            </p:cNvSpPr>
            <p:nvPr/>
          </p:nvSpPr>
          <p:spPr bwMode="auto">
            <a:xfrm>
              <a:off x="243" y="4194"/>
              <a:ext cx="13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</p:grpSp>
      <p:sp>
        <p:nvSpPr>
          <p:cNvPr id="20" name="Rectangle 135"/>
          <p:cNvSpPr>
            <a:spLocks noChangeArrowheads="1"/>
          </p:cNvSpPr>
          <p:nvPr/>
        </p:nvSpPr>
        <p:spPr bwMode="auto">
          <a:xfrm>
            <a:off x="5141055" y="3918727"/>
            <a:ext cx="4597400" cy="30485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23039" y="4088571"/>
            <a:ext cx="1550693" cy="1147909"/>
            <a:chOff x="5228265" y="3610086"/>
            <a:chExt cx="1550693" cy="1147909"/>
          </a:xfrm>
        </p:grpSpPr>
        <p:pic>
          <p:nvPicPr>
            <p:cNvPr id="21" name="Picture 133" descr="logo_todays_vers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4958" y="3610086"/>
              <a:ext cx="1524000" cy="678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134"/>
            <p:cNvSpPr txBox="1">
              <a:spLocks noChangeArrowheads="1"/>
            </p:cNvSpPr>
            <p:nvPr/>
          </p:nvSpPr>
          <p:spPr bwMode="auto">
            <a:xfrm>
              <a:off x="5228265" y="4284920"/>
              <a:ext cx="1454150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29" tIns="45715" rIns="91429" bIns="45715">
              <a:spAutoFit/>
            </a:bodyPr>
            <a:lstStyle/>
            <a:p>
              <a:pPr>
                <a:defRPr/>
              </a:pPr>
              <a:r>
                <a:rPr lang="zh-TW" altLang="en-US" sz="25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HanWangLiSuMedium"/>
                  <a:ea typeface="DFKai-SB" pitchFamily="65" charset="-120"/>
                </a:rPr>
                <a:t>今日经文</a:t>
              </a:r>
              <a:endParaRPr lang="en-U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HanWangLiSuMedium"/>
                <a:ea typeface="DFKai-SB" pitchFamily="65" charset="-120"/>
              </a:endParaRPr>
            </a:p>
          </p:txBody>
        </p: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851252" y="2646527"/>
            <a:ext cx="4962008" cy="129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/>
            <a:endParaRPr lang="en-US" altLang="zh-TW" sz="2000" dirty="0" smtClean="0">
              <a:ea typeface="DFKai-SB" pitchFamily="65" charset="-120"/>
            </a:endParaRPr>
          </a:p>
          <a:p>
            <a:pPr algn="r"/>
            <a:endParaRPr lang="en-US" altLang="zh-CN" sz="2000" dirty="0" smtClean="0">
              <a:ea typeface="DFKai-SB" pitchFamily="65" charset="-120"/>
            </a:endParaRPr>
          </a:p>
          <a:p>
            <a:pPr algn="r"/>
            <a:r>
              <a:rPr lang="zh-CN" altLang="en-US" sz="2000" dirty="0" smtClean="0">
                <a:ea typeface="DFKai-SB" pitchFamily="65" charset="-120"/>
              </a:rPr>
              <a:t>末日时间表</a:t>
            </a:r>
            <a:r>
              <a:rPr lang="zh-TW" altLang="en-US" sz="2000" dirty="0" smtClean="0">
                <a:ea typeface="DFKai-SB" pitchFamily="65" charset="-120"/>
              </a:rPr>
              <a:t> </a:t>
            </a:r>
            <a:endParaRPr lang="en-US" altLang="zh-TW" sz="2000" dirty="0" smtClean="0">
              <a:ea typeface="DFKai-SB" pitchFamily="65" charset="-120"/>
            </a:endParaRPr>
          </a:p>
          <a:p>
            <a:pPr algn="r"/>
            <a:r>
              <a:rPr lang="zh-CN" altLang="en-US" sz="1800" dirty="0" smtClean="0">
                <a:ea typeface="DFKai-SB" panose="03000509000000000000" pitchFamily="65" charset="-120"/>
              </a:rPr>
              <a:t>但以理书 </a:t>
            </a:r>
            <a:r>
              <a:rPr lang="en-US" altLang="zh-CN" sz="1800" dirty="0" smtClean="0"/>
              <a:t>9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6558149" y="6611791"/>
            <a:ext cx="3171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 smtClean="0">
                <a:ea typeface="DFKai-SB" panose="03000509000000000000" pitchFamily="65" charset="-120"/>
              </a:rPr>
              <a:t>但</a:t>
            </a:r>
            <a:r>
              <a:rPr lang="zh-CN" altLang="en-US" sz="1600" dirty="0">
                <a:ea typeface="DFKai-SB" panose="03000509000000000000" pitchFamily="65" charset="-120"/>
              </a:rPr>
              <a:t>以理书 </a:t>
            </a:r>
            <a:r>
              <a:rPr lang="en-US" altLang="zh-CN" sz="1600" dirty="0">
                <a:ea typeface="DFKai-SB" panose="03000509000000000000" pitchFamily="65" charset="-120"/>
              </a:rPr>
              <a:t>9</a:t>
            </a:r>
            <a:r>
              <a:rPr lang="en-US" altLang="zh-CN" sz="1600" dirty="0">
                <a:ea typeface="DFKai-SB" panose="03000509000000000000" pitchFamily="65" charset="-120"/>
              </a:rPr>
              <a:t>:</a:t>
            </a:r>
            <a:r>
              <a:rPr lang="en-US" altLang="zh-CN" sz="1600" dirty="0">
                <a:ea typeface="DFKai-SB" panose="03000509000000000000" pitchFamily="65" charset="-120"/>
              </a:rPr>
              <a:t>24</a:t>
            </a:r>
            <a:endParaRPr lang="en-US" sz="1600" dirty="0">
              <a:ea typeface="DFKai-SB" panose="03000509000000000000" pitchFamily="65" charset="-12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96646" y="4586410"/>
            <a:ext cx="32504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aseline="30000" dirty="0" smtClean="0">
                <a:ea typeface="DFKai-SB" panose="03000509000000000000" pitchFamily="65" charset="-120"/>
              </a:rPr>
              <a:t>24</a:t>
            </a:r>
            <a:r>
              <a:rPr lang="en-US" altLang="zh-CN" sz="1400" dirty="0" smtClean="0">
                <a:ea typeface="DFKai-SB" panose="03000509000000000000" pitchFamily="65" charset="-120"/>
              </a:rPr>
              <a:t> </a:t>
            </a:r>
            <a:r>
              <a:rPr lang="en-US" altLang="zh-CN" sz="1400" dirty="0" smtClean="0">
                <a:ea typeface="DFKai-SB" panose="03000509000000000000" pitchFamily="65" charset="-120"/>
              </a:rPr>
              <a:t>“</a:t>
            </a:r>
            <a:r>
              <a:rPr lang="zh-CN" altLang="en-US" sz="1400" dirty="0">
                <a:ea typeface="DFKai-SB" panose="03000509000000000000" pitchFamily="65" charset="-120"/>
              </a:rPr>
              <a:t>为你的同胞和你的圣城，已经定了七十个七，要结束过犯，终止罪恶，遮盖罪孽，引进永义，封住异象和预言，并且膏抹至圣所（“至圣所”或译：“至圣者”）。</a:t>
            </a:r>
            <a:endParaRPr lang="en-US" altLang="zh-CN" sz="1400" dirty="0" smtClean="0">
              <a:ea typeface="DFKai-SB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99282"/>
              </p:ext>
            </p:extLst>
          </p:nvPr>
        </p:nvGraphicFramePr>
        <p:xfrm>
          <a:off x="193910" y="6915837"/>
          <a:ext cx="4689258" cy="579110"/>
        </p:xfrm>
        <a:graphic>
          <a:graphicData uri="http://schemas.openxmlformats.org/drawingml/2006/table">
            <a:tbl>
              <a:tblPr/>
              <a:tblGrid>
                <a:gridCol w="2253042"/>
                <a:gridCol w="2436216"/>
              </a:tblGrid>
              <a:tr h="20829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请为教会建堂计划祷告。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iTi" pitchFamily="49" charset="-122"/>
                        <a:ea typeface="KaiTi" pitchFamily="49" charset="-122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為宣教士</a:t>
                      </a:r>
                      <a:r>
                        <a:rPr kumimoji="0" lang="en-US" altLang="zh-TW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Dava</a:t>
                      </a:r>
                      <a:r>
                        <a:rPr kumimoji="0" lang="zh-TW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治療禱告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。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iTi" pitchFamily="49" charset="-122"/>
                        <a:ea typeface="KaiTi" pitchFamily="49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Pray for our building plan.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Pray for missionary </a:t>
                      </a:r>
                      <a:r>
                        <a:rPr kumimoji="0" 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Dava's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 medical treatment.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9" name="Text Box 6218"/>
          <p:cNvSpPr txBox="1">
            <a:spLocks noChangeArrowheads="1"/>
          </p:cNvSpPr>
          <p:nvPr/>
        </p:nvSpPr>
        <p:spPr bwMode="auto">
          <a:xfrm>
            <a:off x="6000750" y="6400663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sp>
        <p:nvSpPr>
          <p:cNvPr id="31" name="Text Box 478"/>
          <p:cNvSpPr txBox="1">
            <a:spLocks noChangeArrowheads="1"/>
          </p:cNvSpPr>
          <p:nvPr/>
        </p:nvSpPr>
        <p:spPr bwMode="auto">
          <a:xfrm>
            <a:off x="6083302" y="161925"/>
            <a:ext cx="246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活动日历表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Events Calendar</a:t>
            </a:r>
          </a:p>
        </p:txBody>
      </p:sp>
      <p:sp>
        <p:nvSpPr>
          <p:cNvPr id="32" name="Text Box 519"/>
          <p:cNvSpPr txBox="1">
            <a:spLocks noChangeArrowheads="1"/>
          </p:cNvSpPr>
          <p:nvPr/>
        </p:nvSpPr>
        <p:spPr bwMode="auto">
          <a:xfrm>
            <a:off x="6194426" y="1113106"/>
            <a:ext cx="208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200" b="1" dirty="0" smtClean="0">
                <a:latin typeface="DFKai-SB" pitchFamily="65" charset="-120"/>
                <a:ea typeface="DFKai-SB" pitchFamily="65" charset="-120"/>
              </a:rPr>
              <a:t>报告事项</a:t>
            </a:r>
            <a:r>
              <a:rPr lang="en-US" sz="12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200" b="1" dirty="0">
                <a:latin typeface="Century Gothic" pitchFamily="34" charset="0"/>
                <a:ea typeface="DFKai-SB" pitchFamily="65" charset="-120"/>
              </a:rPr>
              <a:t>Announcements</a:t>
            </a:r>
          </a:p>
        </p:txBody>
      </p:sp>
      <p:sp>
        <p:nvSpPr>
          <p:cNvPr id="33" name="Text Box 542"/>
          <p:cNvSpPr txBox="1">
            <a:spLocks noChangeArrowheads="1"/>
          </p:cNvSpPr>
          <p:nvPr/>
        </p:nvSpPr>
        <p:spPr bwMode="auto">
          <a:xfrm>
            <a:off x="5042395" y="1398344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请把车停在教堂的西面的停车场，讓來賓使用東面的停车场</a:t>
            </a:r>
            <a:endParaRPr lang="en-US" altLang="zh-CN" sz="1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1000" dirty="0" smtClean="0">
                <a:ea typeface="DFKai-SB" pitchFamily="65" charset="-120"/>
              </a:rPr>
              <a:t>Please park your car on the west parking lot of the church so that visitors can park on the east side.</a:t>
            </a:r>
          </a:p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其他报告请浏览本教会网站</a:t>
            </a:r>
            <a:r>
              <a:rPr lang="zh-CN" altLang="en-US" sz="1000" dirty="0" smtClean="0">
                <a:latin typeface="Neurochrome"/>
                <a:ea typeface="SimSun" pitchFamily="2" charset="-122"/>
              </a:rPr>
              <a:t> </a:t>
            </a:r>
            <a:r>
              <a:rPr lang="en-US" altLang="zh-CN" sz="1000" dirty="0">
                <a:ea typeface="SimSun" pitchFamily="2" charset="-122"/>
              </a:rPr>
              <a:t>Please </a:t>
            </a:r>
            <a:r>
              <a:rPr lang="en-US" altLang="zh-CN" sz="1000" dirty="0" smtClean="0">
                <a:ea typeface="SimSun" pitchFamily="2" charset="-122"/>
              </a:rPr>
              <a:t>visit </a:t>
            </a:r>
            <a:r>
              <a:rPr lang="en-US" altLang="zh-CN" sz="1000" dirty="0">
                <a:ea typeface="SimSun" pitchFamily="2" charset="-122"/>
              </a:rPr>
              <a:t>church website for additional announcements</a:t>
            </a:r>
          </a:p>
          <a:p>
            <a:pPr algn="ctr"/>
            <a:r>
              <a:rPr lang="en-US" altLang="zh-CN" sz="1000" b="1" dirty="0" smtClean="0">
                <a:ea typeface="SimSun" pitchFamily="2" charset="-122"/>
              </a:rPr>
              <a:t>http://www.3cw.org</a:t>
            </a:r>
            <a:endParaRPr lang="en-US" altLang="zh-CN" sz="1000" b="1" dirty="0">
              <a:ea typeface="SimSun" pitchFamily="2" charset="-122"/>
            </a:endParaRPr>
          </a:p>
        </p:txBody>
      </p:sp>
      <p:graphicFrame>
        <p:nvGraphicFramePr>
          <p:cNvPr id="3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32388"/>
              </p:ext>
            </p:extLst>
          </p:nvPr>
        </p:nvGraphicFramePr>
        <p:xfrm>
          <a:off x="5194302" y="430214"/>
          <a:ext cx="4533900" cy="492048"/>
        </p:xfrm>
        <a:graphic>
          <a:graphicData uri="http://schemas.openxmlformats.org/drawingml/2006/table">
            <a:tbl>
              <a:tblPr/>
              <a:tblGrid>
                <a:gridCol w="609600"/>
                <a:gridCol w="3924300"/>
              </a:tblGrid>
              <a:tr h="22978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2/12/20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HanWang KaiBold-Gb5" pitchFamily="2" charset="-120"/>
                      </a:endParaRP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  <a:cs typeface="+mn-cs"/>
                        </a:rPr>
                        <a:t>週三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  <a:cs typeface="+mn-cs"/>
                        </a:rPr>
                        <a:t>姐妹查经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  <a:cs typeface="+mn-cs"/>
                        </a:rPr>
                        <a:t> Wed Ladies Bible Study 10am at Pastor Chu's residence</a:t>
                      </a:r>
                      <a:endParaRPr kumimoji="0" lang="en-US" altLang="zh-TW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1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2/12/20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HanWang KaiBold-Gb5" pitchFamily="2" charset="-120"/>
                      </a:endParaRP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週三祷告会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Wed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Prayer  Meeting 7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pm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at New Life Church Rm 241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102391" y="6689962"/>
            <a:ext cx="4430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latin typeface="Calibri" pitchFamily="34" charset="0"/>
                <a:ea typeface="DFKai-SB" pitchFamily="65" charset="-120"/>
              </a:rPr>
              <a:t>Church Events Calendar </a:t>
            </a:r>
            <a:r>
              <a:rPr lang="zh-CN" altLang="en-US" sz="1200" b="1" dirty="0" smtClean="0">
                <a:latin typeface="DFKai-SB" pitchFamily="65" charset="-120"/>
                <a:ea typeface="DFKai-SB" pitchFamily="65" charset="-120"/>
              </a:rPr>
              <a:t>教会活动日程表</a:t>
            </a:r>
            <a:endParaRPr lang="zh-CN" altLang="en-US" sz="1200" b="1" dirty="0"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22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47998"/>
              </p:ext>
            </p:extLst>
          </p:nvPr>
        </p:nvGraphicFramePr>
        <p:xfrm>
          <a:off x="5102391" y="2112231"/>
          <a:ext cx="4744371" cy="4663430"/>
        </p:xfrm>
        <a:graphic>
          <a:graphicData uri="http://schemas.openxmlformats.org/drawingml/2006/table">
            <a:tbl>
              <a:tblPr/>
              <a:tblGrid>
                <a:gridCol w="2306752"/>
                <a:gridCol w="2437619"/>
              </a:tblGrid>
              <a:tr h="4140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今天主日学后有午餐，欢迎大家参加。</a:t>
                      </a:r>
                      <a:endParaRPr lang="en-US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-2020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啟動大會將於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2/15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星期六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3:30-8pm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舉行。地点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Stonemill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Farms Community Center (11390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Waterview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Way, Woodbury, MN 55129)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。教堂会提供晚餐。 </a:t>
                      </a:r>
                    </a:p>
                    <a:p>
                      <a:pPr marL="0" algn="l" defTabSz="914400" rtl="0" eaLnBrk="1" latinLnBrk="0" hangingPunct="1"/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zh-TW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下周日</a:t>
                      </a:r>
                      <a:r>
                        <a:rPr lang="en-US" altLang="zh-TW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5</a:t>
                      </a:r>
                      <a:r>
                        <a:rPr lang="zh-TW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点到晚上</a:t>
                      </a:r>
                      <a:r>
                        <a:rPr lang="en-US" altLang="zh-TW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点，在黃之達牧师的家裡，有基要真理教学。我們先有</a:t>
                      </a:r>
                      <a:r>
                        <a:rPr lang="en-US" altLang="zh-TW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potluck</a:t>
                      </a:r>
                      <a:r>
                        <a:rPr lang="zh-TW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晚餐，再一起學習。 欲了解更多資料，请联系黃之達牧师。​</a:t>
                      </a:r>
                    </a:p>
                    <a:p>
                      <a:pPr marL="0" algn="l" defTabSz="914400" rtl="0" eaLnBrk="1" latinLnBrk="0" hangingPunct="1"/>
                      <a:endParaRPr lang="en-US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暑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期圣经营于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6/15-6/19 8am-4pm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举行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。更多注册和详情请登录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  <a:hlinkClick r:id="rId3"/>
                        </a:rPr>
                        <a:t>www.3cw.org/vbc202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。请考虑邀请教会外的朋友参加。如果你有关于注册或义工的问题，请与黃之達牧师联络。</a:t>
                      </a:r>
                      <a:endParaRPr lang="en-US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-We will have monthly lunch after Sunday School. Please join us.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-The 2020 kickoff meeting will be held from 3:30-8pm on Saturday, February 15. Venue: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Stonemill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Farms Community Center (11390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Waterview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Way, Woodbury, MN 55129)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Church will provide dinner.</a:t>
                      </a:r>
                    </a:p>
                    <a:p>
                      <a:pPr marL="0" algn="l" defTabSz="914400" rtl="0" eaLnBrk="1" latinLnBrk="0" hangingPunct="1"/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en-US" altLang="zh-TW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Next Sunday from 5pm to 8pm we will have a in-depth teaching of major doctrines at Pastor Simon Huang’s house.  We will have potluck dinner first, follows by the teaching. For more info, please contact Pastor Simon Huang.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-Vacation Bible Camp will be June 15-19, 2020 8am -4pm. You can find more information and  register your elementary age children  for the camp  at www.3cw.org/vbc2020. Please consider inviting children of your unchurched friends to join us. If you have questions about registration or volunteering, please contact Pastor Simon.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294674"/>
              </p:ext>
            </p:extLst>
          </p:nvPr>
        </p:nvGraphicFramePr>
        <p:xfrm>
          <a:off x="5383126" y="6971670"/>
          <a:ext cx="4463636" cy="251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7280"/>
                <a:gridCol w="345635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2/15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50" b="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啟動大會 </a:t>
                      </a:r>
                      <a:r>
                        <a:rPr lang="en-US" altLang="zh-CN" sz="1050" b="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Kickoff Meeting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5" name="Group 2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20883"/>
              </p:ext>
            </p:extLst>
          </p:nvPr>
        </p:nvGraphicFramePr>
        <p:xfrm>
          <a:off x="304800" y="531103"/>
          <a:ext cx="4543245" cy="2718543"/>
        </p:xfrm>
        <a:graphic>
          <a:graphicData uri="http://schemas.openxmlformats.org/drawingml/2006/table">
            <a:tbl>
              <a:tblPr/>
              <a:tblGrid>
                <a:gridCol w="1037112"/>
                <a:gridCol w="2195038"/>
                <a:gridCol w="131109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序乐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请安静默祷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  <a:cs typeface="+mn-cs"/>
                        </a:rPr>
                        <a:t>Silent Prayer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Prelude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57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诗歌敬拜</a:t>
                      </a:r>
                      <a:endParaRPr lang="en-US" altLang="zh-TW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Praising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82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读经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ea typeface="DFKai-SB" panose="03000509000000000000" pitchFamily="65" charset="-120"/>
                        </a:rPr>
                        <a:t>但以理书 </a:t>
                      </a:r>
                      <a:r>
                        <a:rPr lang="en-US" altLang="zh-CN" sz="1100" dirty="0" smtClean="0"/>
                        <a:t>9</a:t>
                      </a:r>
                      <a:endParaRPr lang="en-US" sz="1100" dirty="0"/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Scripture Reading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90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信息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anose="03000509000000000000" pitchFamily="65" charset="-120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Chu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朱景良牧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ermon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回应诗歌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zh-CN" altLang="en-US" sz="1100" dirty="0" smtClean="0">
                          <a:ea typeface="DFKai-SB" panose="03000509000000000000" pitchFamily="65" charset="-120"/>
                        </a:rPr>
                        <a:t>唯獨基督 </a:t>
                      </a:r>
                      <a:r>
                        <a:rPr lang="en-US" altLang="zh-CN" sz="1100" dirty="0" smtClean="0">
                          <a:ea typeface="DFKai-SB" panose="03000509000000000000" pitchFamily="65" charset="-120"/>
                        </a:rPr>
                        <a:t>In Christ Alone</a:t>
                      </a:r>
                      <a:endParaRPr lang="en-US" sz="110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Response Hymn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欢迎来宾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报告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奉献祷告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Welcome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Announcement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Offertory 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祝祷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Benediction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默祷</a:t>
                      </a: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, 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散会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 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Silent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1379538" y="192930"/>
            <a:ext cx="234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崇拜程序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Service Program </a:t>
            </a:r>
          </a:p>
        </p:txBody>
      </p:sp>
      <p:sp>
        <p:nvSpPr>
          <p:cNvPr id="27" name="Rectangle 471"/>
          <p:cNvSpPr>
            <a:spLocks noChangeArrowheads="1"/>
          </p:cNvSpPr>
          <p:nvPr/>
        </p:nvSpPr>
        <p:spPr bwMode="auto">
          <a:xfrm>
            <a:off x="301625" y="454696"/>
            <a:ext cx="4533900" cy="37744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graphicFrame>
        <p:nvGraphicFramePr>
          <p:cNvPr id="28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76938"/>
              </p:ext>
            </p:extLst>
          </p:nvPr>
        </p:nvGraphicFramePr>
        <p:xfrm>
          <a:off x="301625" y="4354272"/>
          <a:ext cx="4543425" cy="1502144"/>
        </p:xfrm>
        <a:graphic>
          <a:graphicData uri="http://schemas.openxmlformats.org/drawingml/2006/table">
            <a:tbl>
              <a:tblPr/>
              <a:tblGrid>
                <a:gridCol w="1721908"/>
                <a:gridCol w="945092"/>
                <a:gridCol w="933450"/>
                <a:gridCol w="9429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2/02/2019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出席人數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PMingLiU" pitchFamily="18" charset="-120"/>
                        </a:rPr>
                        <a:t>Attendance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奉獻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Offerings (2020</a:t>
                      </a: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nWang KaiBold-Gb5" pitchFamily="2" charset="-120"/>
                          <a:ea typeface="DFKai-SB" pitchFamily="65" charset="-120"/>
                        </a:rPr>
                        <a:t>预算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Budget:$225,381.00 $4,334.25/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每週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wk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614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成人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青少年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儿童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Adult /Youth / Children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2/02/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19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全年至今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YTD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預算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HanWang KaiBold-Gb5" pitchFamily="2" charset="-120"/>
                        </a:rPr>
                        <a:t> Budget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36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55/13/14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$1,844.88</a:t>
                      </a:r>
                    </a:p>
                  </a:txBody>
                  <a:tcPr marL="9525" marR="9525" marT="9525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$17,192.19</a:t>
                      </a:r>
                    </a:p>
                  </a:txBody>
                  <a:tcPr marL="9525" marR="9525" marT="9525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$21,671.25</a:t>
                      </a:r>
                    </a:p>
                  </a:txBody>
                  <a:tcPr marL="9525" marR="9525" marT="9525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建堂基金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  Building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DFKai-SB" pitchFamily="65" charset="-120"/>
                        <a:cs typeface="+mn-cs"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  <a:cs typeface="+mn-cs"/>
                        </a:rPr>
                        <a:t>$900.00</a:t>
                      </a:r>
                    </a:p>
                  </a:txBody>
                  <a:tcPr marL="9525" marR="9525" marT="9525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感恩奉獻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Needy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PMingLiU" pitchFamily="18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PMingLiU" pitchFamily="18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PMingLiU" pitchFamily="18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319034" y="3718955"/>
            <a:ext cx="39677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若有不方便站立之朋友，在会众站立时间可随意坐下。</a:t>
            </a:r>
            <a:r>
              <a:rPr lang="en-US" altLang="zh-CN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feel free to sit down during worship if you need to.</a:t>
            </a:r>
          </a:p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请把手提电话转为静音。</a:t>
            </a: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switch your mobile phone to silent mode.</a:t>
            </a:r>
            <a:endParaRPr lang="en-US" dirty="0">
              <a:latin typeface="Calibri" pitchFamily="34" charset="0"/>
              <a:ea typeface="DFKai-SB" pitchFamily="65" charset="-120"/>
            </a:endParaRPr>
          </a:p>
        </p:txBody>
      </p: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1357312" y="6507691"/>
            <a:ext cx="2420937" cy="250826"/>
            <a:chOff x="1492375" y="6537094"/>
            <a:chExt cx="2420330" cy="250393"/>
          </a:xfrm>
        </p:grpSpPr>
        <p:sp>
          <p:nvSpPr>
            <p:cNvPr id="35" name="Text Box 519"/>
            <p:cNvSpPr txBox="1">
              <a:spLocks noChangeArrowheads="1"/>
            </p:cNvSpPr>
            <p:nvPr/>
          </p:nvSpPr>
          <p:spPr bwMode="auto">
            <a:xfrm>
              <a:off x="2973141" y="6537094"/>
              <a:ext cx="939564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en-US" sz="1000" b="1" dirty="0">
                  <a:latin typeface="Century Gothic" pitchFamily="34" charset="0"/>
                  <a:ea typeface="DFKai-SB" pitchFamily="65" charset="-120"/>
                </a:rPr>
                <a:t>Prayer Items</a:t>
              </a:r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1492375" y="6543434"/>
              <a:ext cx="723718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 b="1" dirty="0" smtClean="0">
                  <a:latin typeface="DFKai-SB" pitchFamily="65" charset="-120"/>
                  <a:ea typeface="DFKai-SB" pitchFamily="65" charset="-120"/>
                </a:rPr>
                <a:t>祷告事项</a:t>
              </a:r>
              <a:r>
                <a:rPr lang="en-US" sz="1000" b="1" dirty="0" smtClean="0">
                  <a:latin typeface="Times New Roman" pitchFamily="18" charset="0"/>
                  <a:ea typeface="DFKai-SB" pitchFamily="65" charset="-120"/>
                </a:rPr>
                <a:t> </a:t>
              </a:r>
              <a:endParaRPr lang="en-US" sz="1000" dirty="0">
                <a:ea typeface="DFKai-SB" pitchFamily="65" charset="-12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4862" y="5030878"/>
            <a:ext cx="1340076" cy="1340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568105</TotalTime>
  <Words>899</Words>
  <Application>Microsoft Office PowerPoint</Application>
  <PresentationFormat>Custom</PresentationFormat>
  <Paragraphs>135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Arial Unicode MS</vt:lpstr>
      <vt:lpstr>DFKai-SB</vt:lpstr>
      <vt:lpstr>DFPPaoW4-B5</vt:lpstr>
      <vt:lpstr>HanWang KaiBold-Gb5</vt:lpstr>
      <vt:lpstr>HanWang WeiBeiMedium-Gb5</vt:lpstr>
      <vt:lpstr>HanWangLiSuMedium</vt:lpstr>
      <vt:lpstr>KaiTi</vt:lpstr>
      <vt:lpstr>Neurochrome</vt:lpstr>
      <vt:lpstr>PMingLiU</vt:lpstr>
      <vt:lpstr>SimSun</vt:lpstr>
      <vt:lpstr>Arial</vt:lpstr>
      <vt:lpstr>Arial Narrow</vt:lpstr>
      <vt:lpstr>Calibri</vt:lpstr>
      <vt:lpstr>Century Gothic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Ngo</dc:creator>
  <cp:lastModifiedBy>RePack by Diakov</cp:lastModifiedBy>
  <cp:revision>11696</cp:revision>
  <cp:lastPrinted>2020-02-01T15:40:20Z</cp:lastPrinted>
  <dcterms:created xsi:type="dcterms:W3CDTF">2005-02-05T05:37:37Z</dcterms:created>
  <dcterms:modified xsi:type="dcterms:W3CDTF">2020-02-09T01:54:14Z</dcterms:modified>
</cp:coreProperties>
</file>